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79" r:id="rId10"/>
    <p:sldId id="280" r:id="rId11"/>
    <p:sldId id="267" r:id="rId12"/>
    <p:sldId id="265" r:id="rId13"/>
    <p:sldId id="268" r:id="rId14"/>
    <p:sldId id="270" r:id="rId15"/>
    <p:sldId id="269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ijera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ijera.h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ijera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ijera.h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Profesionalna zrelost i profesionalni razvoj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Dr.sc. Toni Babarović</a:t>
            </a:r>
          </a:p>
          <a:p>
            <a:r>
              <a:rPr lang="hr-HR" dirty="0" smtClean="0"/>
              <a:t>Institut Društvenih znanosti ivo pilar</a:t>
            </a:r>
          </a:p>
          <a:p>
            <a:r>
              <a:rPr lang="hr-HR" dirty="0" smtClean="0"/>
              <a:t>Društvo za istraživanje i razvoj ljudskih potencijala „razbor”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9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Konstrukcija karijere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107532" cy="4036451"/>
          </a:xfrm>
        </p:spPr>
        <p:txBody>
          <a:bodyPr>
            <a:normAutofit fontScale="85000" lnSpcReduction="20000"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hr-HR" sz="2400" dirty="0"/>
              <a:t>Student Career Construction Inventory (SCCI</a:t>
            </a:r>
            <a:r>
              <a:rPr lang="hr-HR" sz="2400" dirty="0" smtClean="0"/>
              <a:t>) Savickas i Profeli (2011)</a:t>
            </a:r>
            <a:endParaRPr lang="hr-HR" sz="2400" dirty="0"/>
          </a:p>
          <a:p>
            <a:r>
              <a:rPr lang="hr-HR" sz="2400" dirty="0" smtClean="0"/>
              <a:t>Sadrži </a:t>
            </a:r>
            <a:r>
              <a:rPr lang="hr-HR" sz="2400" dirty="0"/>
              <a:t>pet </a:t>
            </a:r>
            <a:r>
              <a:rPr lang="hr-HR" sz="2400" dirty="0" smtClean="0"/>
              <a:t>subskala: </a:t>
            </a:r>
          </a:p>
          <a:p>
            <a:pPr marL="627063" indent="-354013">
              <a:buFont typeface="+mj-lt"/>
              <a:buAutoNum type="arabicPeriod"/>
            </a:pPr>
            <a:r>
              <a:rPr lang="hr-HR" sz="2400" dirty="0" smtClean="0"/>
              <a:t>Jasnoća pojma o sebi</a:t>
            </a:r>
          </a:p>
          <a:p>
            <a:pPr marL="627063" indent="-354013">
              <a:buFont typeface="+mj-lt"/>
              <a:buAutoNum type="arabicPeriod"/>
            </a:pPr>
            <a:r>
              <a:rPr lang="hr-HR" sz="2400" dirty="0" smtClean="0"/>
              <a:t>Istraživanje zanimanjima</a:t>
            </a:r>
          </a:p>
          <a:p>
            <a:pPr marL="627063" indent="-354013">
              <a:buFont typeface="+mj-lt"/>
              <a:buAutoNum type="arabicPeriod"/>
            </a:pPr>
            <a:r>
              <a:rPr lang="hr-HR" sz="2400" dirty="0" smtClean="0"/>
              <a:t>Donošenje profesionalnih odluka</a:t>
            </a:r>
          </a:p>
          <a:p>
            <a:pPr marL="627063" indent="-354013">
              <a:buFont typeface="+mj-lt"/>
              <a:buAutoNum type="arabicPeriod"/>
            </a:pPr>
            <a:r>
              <a:rPr lang="hr-HR" sz="2400" dirty="0" smtClean="0"/>
              <a:t>Razvoj vještina</a:t>
            </a:r>
          </a:p>
          <a:p>
            <a:pPr marL="627063" indent="-354013">
              <a:buFont typeface="+mj-lt"/>
              <a:buAutoNum type="arabicPeriod"/>
            </a:pPr>
            <a:r>
              <a:rPr lang="hr-HR" sz="2400" dirty="0" smtClean="0"/>
              <a:t>Tranzicija iz </a:t>
            </a:r>
            <a:r>
              <a:rPr lang="hr-HR" sz="2400" dirty="0"/>
              <a:t>škole na posao </a:t>
            </a:r>
          </a:p>
          <a:p>
            <a:endParaRPr lang="hr-HR" sz="2400" dirty="0" smtClean="0"/>
          </a:p>
          <a:p>
            <a:r>
              <a:rPr lang="hr-HR" sz="2400" dirty="0" smtClean="0"/>
              <a:t>Sakla je trenutno u fazi validacije i normiranja te stavljanja na </a:t>
            </a:r>
            <a:r>
              <a:rPr lang="hr-HR" sz="2400" dirty="0" smtClean="0">
                <a:hlinkClick r:id="rId2"/>
              </a:rPr>
              <a:t>www.karijera.hr</a:t>
            </a:r>
            <a:endParaRPr lang="hr-HR" sz="2400" dirty="0" smtClean="0"/>
          </a:p>
          <a:p>
            <a:r>
              <a:rPr lang="hr-HR" sz="2400" dirty="0" smtClean="0"/>
              <a:t>Pogledajmo papir – olovka verziju…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090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Poteškoće </a:t>
            </a:r>
            <a:r>
              <a:rPr lang="hr-HR" dirty="0" smtClean="0"/>
              <a:t>pri donošenju </a:t>
            </a:r>
            <a:r>
              <a:rPr lang="hr-HR" dirty="0"/>
              <a:t>profesionalnih odluka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Dr.sc. Toni Babarović</a:t>
            </a:r>
          </a:p>
          <a:p>
            <a:r>
              <a:rPr lang="hr-HR" dirty="0" smtClean="0"/>
              <a:t>Institut Društvenih znanosti ivo pilar</a:t>
            </a:r>
          </a:p>
          <a:p>
            <a:r>
              <a:rPr lang="hr-HR" dirty="0" smtClean="0"/>
              <a:t>Društvo za istraživanje i razvoj ljudskih potencijala „razbor”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051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286603"/>
            <a:ext cx="10285095" cy="1237397"/>
          </a:xfrm>
        </p:spPr>
        <p:txBody>
          <a:bodyPr>
            <a:normAutofit/>
          </a:bodyPr>
          <a:lstStyle/>
          <a:p>
            <a:r>
              <a:rPr lang="hr-HR" sz="4000" dirty="0"/>
              <a:t>Poteškoće </a:t>
            </a:r>
            <a:r>
              <a:rPr lang="hr-HR" sz="4000" dirty="0" smtClean="0"/>
              <a:t>pri </a:t>
            </a:r>
            <a:r>
              <a:rPr lang="hr-HR" sz="4000" dirty="0"/>
              <a:t>donošenju profesionalnih odluka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818495" cy="4549139"/>
          </a:xfrm>
        </p:spPr>
        <p:txBody>
          <a:bodyPr>
            <a:noAutofit/>
          </a:bodyPr>
          <a:lstStyle/>
          <a:p>
            <a:r>
              <a:rPr lang="hr-HR" sz="2600" dirty="0"/>
              <a:t>P</a:t>
            </a:r>
            <a:r>
              <a:rPr lang="hr-HR" sz="2600" dirty="0" smtClean="0"/>
              <a:t>oteškoće </a:t>
            </a:r>
            <a:r>
              <a:rPr lang="hr-HR" sz="2600" dirty="0"/>
              <a:t>vezane uz </a:t>
            </a:r>
            <a:r>
              <a:rPr lang="hr-HR" sz="2600" dirty="0" smtClean="0"/>
              <a:t>proces donošenja profesionalnih odluka danas zauzimaju sve važnije mjesto psihologiji izbora zanimanja</a:t>
            </a:r>
          </a:p>
          <a:p>
            <a:r>
              <a:rPr lang="hr-HR" sz="2600" dirty="0"/>
              <a:t>Osobe same prepoznaju </a:t>
            </a:r>
            <a:r>
              <a:rPr lang="hr-HR" sz="2600" dirty="0" smtClean="0"/>
              <a:t>poteškoće – sve više ih traži </a:t>
            </a:r>
            <a:r>
              <a:rPr lang="hr-HR" sz="2600" dirty="0"/>
              <a:t>profesionalni savjet od stručnjaka ili na internetu (</a:t>
            </a:r>
            <a:r>
              <a:rPr lang="hr-HR" sz="2600" dirty="0" err="1"/>
              <a:t>Gati</a:t>
            </a:r>
            <a:r>
              <a:rPr lang="hr-HR" sz="2600" dirty="0"/>
              <a:t>, Amir i </a:t>
            </a:r>
            <a:r>
              <a:rPr lang="hr-HR" sz="2600" dirty="0" err="1"/>
              <a:t>Landman</a:t>
            </a:r>
            <a:r>
              <a:rPr lang="hr-HR" sz="2600" dirty="0"/>
              <a:t>, 2010</a:t>
            </a:r>
            <a:r>
              <a:rPr lang="hr-HR" sz="2600" dirty="0" smtClean="0"/>
              <a:t>)</a:t>
            </a:r>
            <a:endParaRPr lang="hr-HR" sz="26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hr-HR" sz="2600" dirty="0" smtClean="0"/>
              <a:t>Glavni čimbenici </a:t>
            </a:r>
            <a:r>
              <a:rPr lang="hr-HR" sz="2600" dirty="0"/>
              <a:t>koji ometaju donošenje odluke o </a:t>
            </a:r>
            <a:r>
              <a:rPr lang="hr-HR" sz="2600" dirty="0" smtClean="0"/>
              <a:t>karijeri (</a:t>
            </a:r>
            <a:r>
              <a:rPr lang="hr-HR" sz="2600" dirty="0" err="1"/>
              <a:t>Gati</a:t>
            </a:r>
            <a:r>
              <a:rPr lang="hr-HR" sz="2600" dirty="0"/>
              <a:t>, </a:t>
            </a:r>
            <a:r>
              <a:rPr lang="hr-HR" sz="2600" dirty="0" err="1"/>
              <a:t>Shenhav</a:t>
            </a:r>
            <a:r>
              <a:rPr lang="hr-HR" sz="2600" dirty="0"/>
              <a:t> i </a:t>
            </a:r>
            <a:r>
              <a:rPr lang="hr-HR" sz="2600" dirty="0" err="1"/>
              <a:t>Givon</a:t>
            </a:r>
            <a:r>
              <a:rPr lang="hr-HR" sz="2600" dirty="0"/>
              <a:t>, 1993</a:t>
            </a:r>
            <a:r>
              <a:rPr lang="hr-HR" sz="2600" dirty="0" smtClean="0"/>
              <a:t>):</a:t>
            </a:r>
          </a:p>
          <a:p>
            <a:pPr lvl="1"/>
            <a:r>
              <a:rPr lang="hr-HR" sz="2600" dirty="0" smtClean="0"/>
              <a:t>široka </a:t>
            </a:r>
            <a:r>
              <a:rPr lang="hr-HR" sz="2600" dirty="0"/>
              <a:t>paleta mogućnosti i </a:t>
            </a:r>
            <a:r>
              <a:rPr lang="hr-HR" sz="2600" dirty="0" smtClean="0"/>
              <a:t>alternativa </a:t>
            </a:r>
            <a:endParaRPr lang="hr-HR" sz="2600" dirty="0"/>
          </a:p>
          <a:p>
            <a:pPr lvl="1"/>
            <a:r>
              <a:rPr lang="hr-HR" sz="2600" dirty="0" smtClean="0"/>
              <a:t>nesigurna </a:t>
            </a:r>
            <a:r>
              <a:rPr lang="hr-HR" sz="2600" dirty="0"/>
              <a:t>predviđanja </a:t>
            </a:r>
            <a:r>
              <a:rPr lang="hr-HR" sz="2600" dirty="0" smtClean="0"/>
              <a:t>budućnosti </a:t>
            </a:r>
          </a:p>
          <a:p>
            <a:pPr lvl="1"/>
            <a:r>
              <a:rPr lang="hr-HR" sz="2600" dirty="0" smtClean="0"/>
              <a:t>velika </a:t>
            </a:r>
            <a:r>
              <a:rPr lang="hr-HR" sz="2600" dirty="0"/>
              <a:t>količina </a:t>
            </a:r>
            <a:r>
              <a:rPr lang="hr-HR" sz="2600" dirty="0" smtClean="0"/>
              <a:t>informacija</a:t>
            </a:r>
          </a:p>
          <a:p>
            <a:pPr lvl="1"/>
            <a:r>
              <a:rPr lang="hr-HR" sz="2600" dirty="0" smtClean="0"/>
              <a:t>kompleksnost </a:t>
            </a:r>
            <a:r>
              <a:rPr lang="hr-HR" sz="2600" dirty="0"/>
              <a:t>kombiniranja informacija o sebi s informacijama o </a:t>
            </a:r>
            <a:r>
              <a:rPr lang="hr-HR" sz="2600" dirty="0" smtClean="0"/>
              <a:t>zanimanjima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75478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Gatijev</a:t>
            </a:r>
            <a:r>
              <a:rPr lang="hr-HR" dirty="0" smtClean="0"/>
              <a:t> PIC model </a:t>
            </a:r>
            <a:br>
              <a:rPr lang="hr-HR" dirty="0" smtClean="0"/>
            </a:br>
            <a:r>
              <a:rPr lang="hr-HR" sz="2800" dirty="0" smtClean="0"/>
              <a:t>(</a:t>
            </a:r>
            <a:r>
              <a:rPr lang="hr-HR" sz="2800" dirty="0" err="1" smtClean="0"/>
              <a:t>Gati</a:t>
            </a:r>
            <a:r>
              <a:rPr lang="hr-HR" sz="2800" dirty="0" smtClean="0"/>
              <a:t> </a:t>
            </a:r>
            <a:r>
              <a:rPr lang="hr-HR" sz="2800" dirty="0"/>
              <a:t>i </a:t>
            </a:r>
            <a:r>
              <a:rPr lang="hr-HR" sz="2800" dirty="0" err="1" smtClean="0"/>
              <a:t>Asher</a:t>
            </a:r>
            <a:r>
              <a:rPr lang="hr-HR" sz="2800" dirty="0" smtClean="0"/>
              <a:t>, 2001</a:t>
            </a:r>
            <a:r>
              <a:rPr lang="hr-HR" sz="2800" dirty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Proces </a:t>
            </a:r>
            <a:r>
              <a:rPr lang="hr-HR" sz="2800" dirty="0"/>
              <a:t>donošenja odluke o karijeri </a:t>
            </a:r>
            <a:r>
              <a:rPr lang="hr-HR" sz="2800" dirty="0" smtClean="0"/>
              <a:t>dijeli se na </a:t>
            </a:r>
            <a:r>
              <a:rPr lang="hr-HR" sz="2800" dirty="0"/>
              <a:t>tri stadija: </a:t>
            </a:r>
            <a:endParaRPr lang="hr-HR" sz="2800" dirty="0" smtClean="0"/>
          </a:p>
          <a:p>
            <a:pPr marL="542925" indent="-361950">
              <a:buFont typeface="+mj-lt"/>
              <a:buAutoNum type="arabicPeriod"/>
            </a:pPr>
            <a:r>
              <a:rPr lang="hr-HR" sz="2800" dirty="0" smtClean="0"/>
              <a:t>pregled </a:t>
            </a:r>
            <a:r>
              <a:rPr lang="hr-HR" sz="2800" dirty="0"/>
              <a:t>svih mogućih opcija kako bi se odabrao uži set prihvatljivih </a:t>
            </a:r>
            <a:r>
              <a:rPr lang="hr-HR" sz="2800" dirty="0" smtClean="0"/>
              <a:t>mogućnosti (</a:t>
            </a:r>
            <a:r>
              <a:rPr lang="en-GB" sz="2800" i="1" dirty="0" smtClean="0"/>
              <a:t>Pre-screening</a:t>
            </a:r>
            <a:r>
              <a:rPr lang="hr-HR" sz="2800" i="1" dirty="0" smtClean="0"/>
              <a:t>) </a:t>
            </a:r>
          </a:p>
          <a:p>
            <a:pPr marL="542925" indent="-361950">
              <a:buFont typeface="+mj-lt"/>
              <a:buAutoNum type="arabicPeriod"/>
            </a:pPr>
            <a:r>
              <a:rPr lang="hr-HR" sz="2800" dirty="0" smtClean="0"/>
              <a:t>dublje </a:t>
            </a:r>
            <a:r>
              <a:rPr lang="hr-HR" sz="2800" dirty="0"/>
              <a:t>istraživanje manjeg broja opcija kako bi se izabralo njih nekoliko </a:t>
            </a:r>
            <a:r>
              <a:rPr lang="hr-HR" sz="2800" dirty="0" smtClean="0"/>
              <a:t>(</a:t>
            </a:r>
            <a:r>
              <a:rPr lang="en-GB" sz="2800" i="1" dirty="0" smtClean="0"/>
              <a:t>In depth exploration</a:t>
            </a:r>
            <a:r>
              <a:rPr lang="hr-HR" sz="2800" dirty="0" smtClean="0"/>
              <a:t>)</a:t>
            </a:r>
          </a:p>
          <a:p>
            <a:pPr marL="542925" indent="-361950">
              <a:buFont typeface="+mj-lt"/>
              <a:buAutoNum type="arabicPeriod"/>
            </a:pPr>
            <a:r>
              <a:rPr lang="hr-HR" sz="2800" dirty="0" smtClean="0"/>
              <a:t>izabiranje </a:t>
            </a:r>
            <a:r>
              <a:rPr lang="hr-HR" sz="2800" dirty="0"/>
              <a:t>jedne opcije koja je </a:t>
            </a:r>
            <a:r>
              <a:rPr lang="hr-HR" sz="2800" dirty="0" smtClean="0"/>
              <a:t>najprihvatljivija (</a:t>
            </a:r>
            <a:r>
              <a:rPr lang="en-GB" sz="2800" i="1" dirty="0" smtClean="0"/>
              <a:t>Choice</a:t>
            </a:r>
            <a:r>
              <a:rPr lang="hr-HR" sz="2800" dirty="0" smtClean="0"/>
              <a:t>)</a:t>
            </a:r>
          </a:p>
          <a:p>
            <a:pPr marL="457200" indent="-279400">
              <a:buFont typeface="+mj-lt"/>
              <a:buAutoNum type="arabicPeriod"/>
            </a:pPr>
            <a:endParaRPr lang="hr-HR" sz="2800" dirty="0"/>
          </a:p>
          <a:p>
            <a:pPr marL="177800" indent="0">
              <a:buNone/>
            </a:pPr>
            <a:r>
              <a:rPr lang="hr-HR" sz="2800" dirty="0" smtClean="0"/>
              <a:t>Poteškoće se mogu desiti u svakom od navedenih stadija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2241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i="1" dirty="0"/>
              <a:t>Klasifikacija poteškoća pri donošenju odluka o karijeri </a:t>
            </a:r>
            <a:r>
              <a:rPr lang="hr-HR" sz="2800" i="1" dirty="0"/>
              <a:t>(preuzeto iz </a:t>
            </a:r>
            <a:r>
              <a:rPr lang="hr-HR" sz="2800" i="1" dirty="0" err="1"/>
              <a:t>Gati</a:t>
            </a:r>
            <a:r>
              <a:rPr lang="hr-HR" sz="2800" i="1" dirty="0"/>
              <a:t> i sur., 1996</a:t>
            </a:r>
            <a:r>
              <a:rPr lang="hr-HR" sz="2800" i="1" dirty="0" smtClean="0"/>
              <a:t>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728" y="1804963"/>
            <a:ext cx="10705504" cy="496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86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/>
              <a:t>Career</a:t>
            </a:r>
            <a:r>
              <a:rPr lang="hr-HR" sz="4400" dirty="0"/>
              <a:t> </a:t>
            </a:r>
            <a:r>
              <a:rPr lang="hr-HR" sz="4400" dirty="0" err="1"/>
              <a:t>Decision</a:t>
            </a:r>
            <a:r>
              <a:rPr lang="hr-HR" sz="4400" dirty="0"/>
              <a:t>–</a:t>
            </a:r>
            <a:r>
              <a:rPr lang="hr-HR" sz="4400" dirty="0" err="1"/>
              <a:t>Making</a:t>
            </a:r>
            <a:r>
              <a:rPr lang="hr-HR" sz="4400" dirty="0"/>
              <a:t> </a:t>
            </a:r>
            <a:r>
              <a:rPr lang="hr-HR" sz="4400" dirty="0" err="1"/>
              <a:t>Difficulties</a:t>
            </a:r>
            <a:r>
              <a:rPr lang="hr-HR" sz="4400" dirty="0"/>
              <a:t> (CDDQ</a:t>
            </a:r>
            <a:r>
              <a:rPr lang="hr-HR" sz="4400" dirty="0" smtClean="0"/>
              <a:t>)</a:t>
            </a:r>
            <a:r>
              <a:rPr lang="hr-HR" sz="4400" dirty="0"/>
              <a:t> </a:t>
            </a:r>
            <a:r>
              <a:rPr lang="hr-HR" sz="3200" dirty="0"/>
              <a:t>(</a:t>
            </a:r>
            <a:r>
              <a:rPr lang="hr-HR" sz="3200" dirty="0" err="1"/>
              <a:t>Gati</a:t>
            </a:r>
            <a:r>
              <a:rPr lang="hr-HR" sz="3200" dirty="0"/>
              <a:t>, </a:t>
            </a:r>
            <a:r>
              <a:rPr lang="hr-HR" sz="3200" dirty="0" err="1"/>
              <a:t>Krausz</a:t>
            </a:r>
            <a:r>
              <a:rPr lang="hr-HR" sz="3200" dirty="0"/>
              <a:t>, </a:t>
            </a:r>
            <a:r>
              <a:rPr lang="hr-HR" sz="3200" dirty="0" err="1"/>
              <a:t>Osipow</a:t>
            </a:r>
            <a:r>
              <a:rPr lang="hr-HR" sz="3200" dirty="0"/>
              <a:t>, 1996)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1845734"/>
            <a:ext cx="10942319" cy="4402666"/>
          </a:xfrm>
        </p:spPr>
        <p:txBody>
          <a:bodyPr>
            <a:noAutofit/>
          </a:bodyPr>
          <a:lstStyle/>
          <a:p>
            <a:r>
              <a:rPr lang="hr-HR" sz="2400" dirty="0" smtClean="0"/>
              <a:t>Četiri svrhe primjene CDDQ upitnika: 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400" dirty="0" smtClean="0"/>
              <a:t>početna procjena klijenta 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400" dirty="0" smtClean="0"/>
              <a:t>dijagnosticiranje poteškoća kod klijenta 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400" dirty="0" smtClean="0"/>
              <a:t>prikupljanje informacija o tome koje su poteškoće posebno izražene u određenim grupama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400" dirty="0" smtClean="0"/>
              <a:t>procjena učinkovitosti određene intervencije</a:t>
            </a:r>
          </a:p>
          <a:p>
            <a:pPr marL="292608" lvl="1" indent="0">
              <a:buNone/>
            </a:pPr>
            <a:endParaRPr lang="hr-HR" sz="2400" dirty="0"/>
          </a:p>
          <a:p>
            <a:pPr marL="85725" lvl="1" indent="0">
              <a:buNone/>
            </a:pPr>
            <a:r>
              <a:rPr lang="hr-HR" sz="2400" dirty="0" smtClean="0"/>
              <a:t>34 </a:t>
            </a:r>
            <a:r>
              <a:rPr lang="hr-HR" sz="2400" dirty="0"/>
              <a:t>čestice </a:t>
            </a:r>
            <a:r>
              <a:rPr lang="hr-HR" sz="2400" dirty="0" smtClean="0"/>
              <a:t>- 32 </a:t>
            </a:r>
            <a:r>
              <a:rPr lang="hr-HR" sz="2400" dirty="0"/>
              <a:t>opisuju 10 kategorija </a:t>
            </a:r>
            <a:r>
              <a:rPr lang="hr-HR" sz="2400" dirty="0" smtClean="0"/>
              <a:t>poteškoća, </a:t>
            </a:r>
            <a:r>
              <a:rPr lang="hr-HR" sz="2400" dirty="0"/>
              <a:t>svrstane u tri kategorije višeg reda (Nespremnost, Nedostatak informacija, </a:t>
            </a:r>
            <a:r>
              <a:rPr lang="hr-HR" sz="2400" dirty="0" err="1"/>
              <a:t>Nekonzistente</a:t>
            </a:r>
            <a:r>
              <a:rPr lang="hr-HR" sz="2400" dirty="0"/>
              <a:t> informacije), </a:t>
            </a:r>
            <a:r>
              <a:rPr lang="hr-HR" sz="2400" dirty="0" smtClean="0"/>
              <a:t>dvije kontrolne </a:t>
            </a:r>
          </a:p>
          <a:p>
            <a:pPr marL="85725" lvl="1" indent="0">
              <a:buNone/>
            </a:pPr>
            <a:r>
              <a:rPr lang="hr-HR" sz="2400" dirty="0" smtClean="0"/>
              <a:t>Procjena na </a:t>
            </a:r>
            <a:r>
              <a:rPr lang="hr-HR" sz="2400" dirty="0"/>
              <a:t>skali od 1 (</a:t>
            </a:r>
            <a:r>
              <a:rPr lang="hr-HR" sz="2400" i="1" dirty="0"/>
              <a:t>„U potpunosti se ne slažem“</a:t>
            </a:r>
            <a:r>
              <a:rPr lang="hr-HR" sz="2400" dirty="0"/>
              <a:t>) do 9 (</a:t>
            </a:r>
            <a:r>
              <a:rPr lang="hr-HR" sz="2400" i="1" dirty="0"/>
              <a:t>„U potpunosti se slažem“</a:t>
            </a:r>
            <a:r>
              <a:rPr lang="hr-HR" sz="2400" dirty="0"/>
              <a:t>). </a:t>
            </a:r>
          </a:p>
          <a:p>
            <a:pPr marL="85725" lvl="1" indent="0">
              <a:buNone/>
            </a:pPr>
            <a:r>
              <a:rPr lang="hr-HR" sz="2400" dirty="0" smtClean="0"/>
              <a:t>Internetska </a:t>
            </a:r>
            <a:r>
              <a:rPr lang="hr-HR" sz="2400" dirty="0"/>
              <a:t>inačica na </a:t>
            </a:r>
            <a:r>
              <a:rPr lang="hr-HR" sz="2400" dirty="0">
                <a:hlinkClick r:id="rId2"/>
              </a:rPr>
              <a:t>www.karijera.hr</a:t>
            </a:r>
            <a:r>
              <a:rPr lang="hr-H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6904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Školski program profesionalnog razvoja za srednje škole</a:t>
            </a:r>
            <a:endParaRPr lang="en-GB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Usedotoči se na budućnosti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45915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programu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822" y="1845733"/>
            <a:ext cx="10912302" cy="4335991"/>
          </a:xfrm>
        </p:spPr>
        <p:txBody>
          <a:bodyPr>
            <a:noAutofit/>
          </a:bodyPr>
          <a:lstStyle/>
          <a:p>
            <a:r>
              <a:rPr lang="hr-HR" sz="2400" dirty="0" smtClean="0"/>
              <a:t>Autori: </a:t>
            </a:r>
            <a:r>
              <a:rPr lang="hr-HR" sz="2400" dirty="0" err="1" smtClean="0"/>
              <a:t>Nancy</a:t>
            </a:r>
            <a:r>
              <a:rPr lang="hr-HR" sz="2400" dirty="0" smtClean="0"/>
              <a:t> Perry &amp; </a:t>
            </a:r>
            <a:r>
              <a:rPr lang="hr-HR" sz="2400" dirty="0" err="1" smtClean="0"/>
              <a:t>Zark</a:t>
            </a:r>
            <a:r>
              <a:rPr lang="hr-HR" sz="2400" dirty="0" smtClean="0"/>
              <a:t> van </a:t>
            </a:r>
            <a:r>
              <a:rPr lang="hr-HR" sz="2400" dirty="0" err="1" smtClean="0"/>
              <a:t>Zandt</a:t>
            </a:r>
            <a:endParaRPr lang="hr-HR" sz="2400" dirty="0" smtClean="0"/>
          </a:p>
          <a:p>
            <a:r>
              <a:rPr lang="hr-HR" sz="2400" dirty="0" smtClean="0"/>
              <a:t>Adaptacija i prijevod: Toni Babarović i Iva </a:t>
            </a:r>
            <a:r>
              <a:rPr lang="hr-HR" sz="2400" dirty="0" err="1" smtClean="0"/>
              <a:t>Šverko</a:t>
            </a:r>
            <a:r>
              <a:rPr lang="hr-HR" sz="2400" dirty="0" smtClean="0"/>
              <a:t> (1999)</a:t>
            </a:r>
          </a:p>
          <a:p>
            <a:r>
              <a:rPr lang="hr-HR" sz="2400" dirty="0" smtClean="0"/>
              <a:t>Nastao u okviru šireg projekta </a:t>
            </a:r>
            <a:r>
              <a:rPr lang="hr-HR" sz="2400" i="1" dirty="0" smtClean="0"/>
              <a:t>Profesionalno savjetovanje i informiranje </a:t>
            </a:r>
            <a:r>
              <a:rPr lang="hr-HR" sz="2400" dirty="0" smtClean="0"/>
              <a:t>(Voditelj prof. B. </a:t>
            </a:r>
            <a:r>
              <a:rPr lang="hr-HR" sz="2400" dirty="0" err="1" smtClean="0"/>
              <a:t>Šverko</a:t>
            </a:r>
            <a:r>
              <a:rPr lang="hr-HR" sz="2400" dirty="0" smtClean="0"/>
              <a:t>)</a:t>
            </a:r>
          </a:p>
          <a:p>
            <a:endParaRPr lang="hr-HR" sz="2400" dirty="0" smtClean="0"/>
          </a:p>
          <a:p>
            <a:pPr>
              <a:spcBef>
                <a:spcPts val="600"/>
              </a:spcBef>
            </a:pPr>
            <a:r>
              <a:rPr lang="hr-HR" sz="2400" dirty="0" smtClean="0"/>
              <a:t>Namijenjen učenicima srednjih škola (najkorisnije u 3. i 4. razredu)</a:t>
            </a:r>
          </a:p>
          <a:p>
            <a:pPr>
              <a:spcBef>
                <a:spcPts val="600"/>
              </a:spcBef>
            </a:pPr>
            <a:r>
              <a:rPr lang="hr-HR" sz="2400" dirty="0" smtClean="0"/>
              <a:t>Pisan kao priručnik za učitelje (ili stručne suradnike)</a:t>
            </a:r>
          </a:p>
          <a:p>
            <a:pPr>
              <a:spcBef>
                <a:spcPts val="600"/>
              </a:spcBef>
            </a:pPr>
            <a:r>
              <a:rPr lang="hr-HR" sz="2400" dirty="0" smtClean="0"/>
              <a:t>Planiran za korištenje kontinuirano tijekom jedne ili dvije školske godine</a:t>
            </a:r>
          </a:p>
          <a:p>
            <a:pPr>
              <a:spcBef>
                <a:spcPts val="600"/>
              </a:spcBef>
            </a:pPr>
            <a:r>
              <a:rPr lang="hr-HR" sz="2400" dirty="0" smtClean="0"/>
              <a:t>Skupne radionice s učenicima</a:t>
            </a:r>
          </a:p>
          <a:p>
            <a:pPr>
              <a:spcBef>
                <a:spcPts val="600"/>
              </a:spcBef>
            </a:pPr>
            <a:r>
              <a:rPr lang="hr-HR" sz="2400" dirty="0" smtClean="0"/>
              <a:t>Uključuje roditelje/staratelje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14422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programa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94645" cy="4536016"/>
          </a:xfrm>
        </p:spPr>
        <p:txBody>
          <a:bodyPr>
            <a:noAutofit/>
          </a:bodyPr>
          <a:lstStyle/>
          <a:p>
            <a:r>
              <a:rPr lang="hr-HR" sz="2400" dirty="0" smtClean="0"/>
              <a:t>Informacije o osnovnim pojmovima i teorijskim okvirima profesionalnog razvoja</a:t>
            </a:r>
          </a:p>
          <a:p>
            <a:r>
              <a:rPr lang="hr-HR" sz="2400" dirty="0" smtClean="0"/>
              <a:t>Naputci za interaktivni rad s učenicima i rad u malim grupama</a:t>
            </a:r>
          </a:p>
          <a:p>
            <a:r>
              <a:rPr lang="hr-HR" sz="2400" dirty="0" smtClean="0"/>
              <a:t>Cjeline programa:</a:t>
            </a:r>
          </a:p>
          <a:p>
            <a:pPr marL="544068" lvl="1" indent="-342900">
              <a:buAutoNum type="arabicPeriod"/>
            </a:pPr>
            <a:r>
              <a:rPr lang="hr-HR" sz="2000" dirty="0" smtClean="0"/>
              <a:t>Upoznaj samoga sebe: Tko sam? (12 vježbi)</a:t>
            </a:r>
          </a:p>
          <a:p>
            <a:pPr marL="544068" lvl="1" indent="-342900">
              <a:buAutoNum type="arabicPeriod"/>
            </a:pPr>
            <a:r>
              <a:rPr lang="hr-HR" sz="2000" dirty="0" smtClean="0"/>
              <a:t>Upoznaj svijet rada: Kamo idem? (12 vježbi)</a:t>
            </a:r>
          </a:p>
          <a:p>
            <a:pPr marL="544068" lvl="1" indent="-342900">
              <a:buAutoNum type="arabicPeriod"/>
            </a:pPr>
            <a:r>
              <a:rPr lang="hr-HR" sz="2000" dirty="0" smtClean="0"/>
              <a:t>Planiranje karijere: Kako da dođem donde? (12 vježbi)</a:t>
            </a:r>
          </a:p>
          <a:p>
            <a:pPr marL="201168" lvl="1" indent="0">
              <a:buNone/>
            </a:pPr>
            <a:endParaRPr lang="hr-HR" sz="2000" dirty="0" smtClean="0"/>
          </a:p>
          <a:p>
            <a:pPr marL="85725" lvl="1" indent="0">
              <a:buNone/>
            </a:pPr>
            <a:r>
              <a:rPr lang="hr-HR" sz="2400" dirty="0" smtClean="0"/>
              <a:t>Specifičnosti:</a:t>
            </a:r>
          </a:p>
          <a:p>
            <a:pPr lvl="1">
              <a:spcAft>
                <a:spcPts val="0"/>
              </a:spcAft>
            </a:pPr>
            <a:r>
              <a:rPr lang="hr-HR" sz="2000" dirty="0" smtClean="0"/>
              <a:t>Učeničke mape</a:t>
            </a:r>
          </a:p>
          <a:p>
            <a:pPr lvl="1">
              <a:spcAft>
                <a:spcPts val="0"/>
              </a:spcAft>
            </a:pPr>
            <a:r>
              <a:rPr lang="hr-HR" sz="2000" dirty="0" smtClean="0"/>
              <a:t>Upitnik profesionalnog razvoja</a:t>
            </a:r>
          </a:p>
          <a:p>
            <a:pPr lvl="1">
              <a:spcAft>
                <a:spcPts val="0"/>
              </a:spcAft>
            </a:pPr>
            <a:r>
              <a:rPr lang="hr-HR" sz="2000" dirty="0" smtClean="0"/>
              <a:t>Plan za budućnost</a:t>
            </a:r>
          </a:p>
          <a:p>
            <a:pPr lvl="1">
              <a:spcAft>
                <a:spcPts val="0"/>
              </a:spcAft>
            </a:pPr>
            <a:r>
              <a:rPr lang="hr-HR" sz="2000" dirty="0" smtClean="0"/>
              <a:t>Vodič za roditelje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395394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vježbi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i="1" dirty="0" smtClean="0"/>
              <a:t>Pregled</a:t>
            </a:r>
            <a:r>
              <a:rPr lang="hr-HR" sz="2400" dirty="0" smtClean="0"/>
              <a:t>: vrlo kratak opis vježbe.</a:t>
            </a:r>
          </a:p>
          <a:p>
            <a:r>
              <a:rPr lang="hr-HR" sz="2400" i="1" dirty="0" smtClean="0"/>
              <a:t>Trajanje</a:t>
            </a:r>
            <a:r>
              <a:rPr lang="hr-HR" sz="2400" dirty="0" smtClean="0"/>
              <a:t>: određeno okvirno, za svaku vježbu voditelj sam procjenjuje hoće li je produžiti ili skratiti, ovisno o vremenu kojim raspolaže, o znanju i potrebama njegovih učenika; vježbe najčešće traju od 30 do 45 minuta.</a:t>
            </a:r>
          </a:p>
          <a:p>
            <a:r>
              <a:rPr lang="hr-HR" sz="2400" i="1" dirty="0" smtClean="0"/>
              <a:t>Ciljevi</a:t>
            </a:r>
            <a:r>
              <a:rPr lang="hr-HR" sz="2400" dirty="0" smtClean="0"/>
              <a:t>: osnovni smisao vježbe i glavne promjene koje vježba izaziva u učenika.</a:t>
            </a:r>
          </a:p>
          <a:p>
            <a:r>
              <a:rPr lang="hr-HR" sz="2400" i="1" dirty="0" smtClean="0"/>
              <a:t>Potrebni materijali</a:t>
            </a:r>
            <a:r>
              <a:rPr lang="hr-HR" sz="2400" dirty="0" smtClean="0"/>
              <a:t>: navedeni su svi materijali potrebni za provođenje vježbe; najčešće se vježba može provesti bez posebnih materijala</a:t>
            </a:r>
          </a:p>
          <a:p>
            <a:r>
              <a:rPr lang="hr-HR" sz="2400" i="1" dirty="0" smtClean="0"/>
              <a:t>Priprema</a:t>
            </a:r>
            <a:r>
              <a:rPr lang="hr-HR" sz="2400" dirty="0" smtClean="0"/>
              <a:t>: navedene su sve potrebne aktivnosti voditelja potrebne prije same vježbe.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747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Profesionalna zrelost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1338" indent="-363538">
              <a:buFont typeface="Arial" panose="020B0604020202020204" pitchFamily="34" charset="0"/>
              <a:buChar char="•"/>
            </a:pPr>
            <a:r>
              <a:rPr lang="hr-HR" sz="2800" dirty="0" smtClean="0"/>
              <a:t>Mjera </a:t>
            </a:r>
            <a:r>
              <a:rPr lang="hr-HR" sz="2800" dirty="0"/>
              <a:t>u kojoj je pojedinac savladao zadatke, prikladne za njegovu fazu profesionalnog razvoja (</a:t>
            </a:r>
            <a:r>
              <a:rPr lang="pl-PL" sz="2800" dirty="0"/>
              <a:t>Betz</a:t>
            </a:r>
            <a:r>
              <a:rPr lang="hr-HR" sz="2800" dirty="0"/>
              <a:t>, 1988</a:t>
            </a:r>
            <a:r>
              <a:rPr lang="hr-HR" sz="2800" dirty="0" smtClean="0"/>
              <a:t>)</a:t>
            </a:r>
          </a:p>
          <a:p>
            <a:pPr marL="541338" indent="-363538">
              <a:buFont typeface="Arial" panose="020B0604020202020204" pitchFamily="34" charset="0"/>
              <a:buChar char="•"/>
            </a:pPr>
            <a:r>
              <a:rPr lang="pl-PL" sz="2800" dirty="0" smtClean="0"/>
              <a:t>Spremnost </a:t>
            </a:r>
            <a:r>
              <a:rPr lang="pl-PL" sz="2800" dirty="0"/>
              <a:t>pojedinca za dono</a:t>
            </a:r>
            <a:r>
              <a:rPr lang="hr-HR" sz="2800" dirty="0"/>
              <a:t>š</a:t>
            </a:r>
            <a:r>
              <a:rPr lang="pl-PL" sz="2800" dirty="0"/>
              <a:t>enje dobro informiranih</a:t>
            </a:r>
            <a:r>
              <a:rPr lang="hr-HR" sz="2800" dirty="0"/>
              <a:t>, </a:t>
            </a:r>
            <a:r>
              <a:rPr lang="pl-PL" sz="2800" dirty="0"/>
              <a:t>dobno prikladnih profesionalnih odluka</a:t>
            </a:r>
            <a:r>
              <a:rPr lang="hr-HR" sz="2800" dirty="0"/>
              <a:t>, </a:t>
            </a:r>
            <a:r>
              <a:rPr lang="pl-PL" sz="2800" dirty="0"/>
              <a:t>te pa</a:t>
            </a:r>
            <a:r>
              <a:rPr lang="hr-HR" sz="2800" dirty="0"/>
              <a:t>ž</a:t>
            </a:r>
            <a:r>
              <a:rPr lang="pl-PL" sz="2800" dirty="0"/>
              <a:t>ljivo planiranje karijere u okvirima postoje</a:t>
            </a:r>
            <a:r>
              <a:rPr lang="hr-HR" sz="2800" dirty="0"/>
              <a:t>ć</a:t>
            </a:r>
            <a:r>
              <a:rPr lang="pl-PL" sz="2800" dirty="0"/>
              <a:t>ih dru</a:t>
            </a:r>
            <a:r>
              <a:rPr lang="hr-HR" sz="2800" dirty="0"/>
              <a:t>š</a:t>
            </a:r>
            <a:r>
              <a:rPr lang="pl-PL" sz="2800" dirty="0"/>
              <a:t>tvenih prilika i ograni</a:t>
            </a:r>
            <a:r>
              <a:rPr lang="hr-HR" sz="2800" dirty="0"/>
              <a:t>č</a:t>
            </a:r>
            <a:r>
              <a:rPr lang="pl-PL" sz="2800" dirty="0"/>
              <a:t>enja</a:t>
            </a:r>
            <a:r>
              <a:rPr lang="hr-HR" sz="2800" dirty="0"/>
              <a:t> (</a:t>
            </a:r>
            <a:r>
              <a:rPr lang="pl-PL" sz="2800" dirty="0"/>
              <a:t>King</a:t>
            </a:r>
            <a:r>
              <a:rPr lang="hr-HR" sz="2800" dirty="0"/>
              <a:t>, 1989</a:t>
            </a:r>
            <a:r>
              <a:rPr lang="hr-HR" sz="2800" dirty="0" smtClean="0"/>
              <a:t>).</a:t>
            </a:r>
          </a:p>
          <a:p>
            <a:pPr marL="541338" indent="-363538">
              <a:buFont typeface="Arial" panose="020B0604020202020204" pitchFamily="34" charset="0"/>
              <a:buChar char="•"/>
            </a:pPr>
            <a:r>
              <a:rPr lang="pl-PL" sz="2800" dirty="0" smtClean="0"/>
              <a:t>Svijest </a:t>
            </a:r>
            <a:r>
              <a:rPr lang="pl-PL" sz="2800" dirty="0"/>
              <a:t>o razini </a:t>
            </a:r>
            <a:r>
              <a:rPr lang="hr-HR" sz="2800" dirty="0"/>
              <a:t>profesionalnog </a:t>
            </a:r>
            <a:r>
              <a:rPr lang="pl-PL" sz="2800" dirty="0"/>
              <a:t>napretka </a:t>
            </a:r>
            <a:r>
              <a:rPr lang="hr-HR" sz="2800" dirty="0"/>
              <a:t>pojedinca </a:t>
            </a:r>
            <a:r>
              <a:rPr lang="pl-PL" sz="2800" dirty="0"/>
              <a:t>u odnosu na njegove razvojne zadatke</a:t>
            </a:r>
            <a:r>
              <a:rPr lang="hr-HR" sz="2800" dirty="0"/>
              <a:t> (</a:t>
            </a:r>
            <a:r>
              <a:rPr lang="pl-PL" sz="2800" dirty="0"/>
              <a:t>Crites</a:t>
            </a:r>
            <a:r>
              <a:rPr lang="hr-HR" sz="2800" dirty="0"/>
              <a:t>, 1976).</a:t>
            </a:r>
            <a:endParaRPr lang="en-GB" sz="2800" dirty="0"/>
          </a:p>
          <a:p>
            <a:endParaRPr lang="hr-HR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5501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Struktura vježbi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70795" cy="4135966"/>
          </a:xfrm>
        </p:spPr>
        <p:txBody>
          <a:bodyPr>
            <a:noAutofit/>
          </a:bodyPr>
          <a:lstStyle/>
          <a:p>
            <a:r>
              <a:rPr lang="hr-HR" sz="2400" i="1" dirty="0" smtClean="0"/>
              <a:t>Aktivnosti</a:t>
            </a:r>
            <a:r>
              <a:rPr lang="hr-HR" sz="2400" dirty="0" smtClean="0"/>
              <a:t>: detaljan opis načina provođenja vježbe; specificirane su sve aktivnosti.</a:t>
            </a:r>
          </a:p>
          <a:p>
            <a:r>
              <a:rPr lang="hr-HR" sz="2400" i="1" dirty="0" smtClean="0"/>
              <a:t>Rasprava</a:t>
            </a:r>
            <a:r>
              <a:rPr lang="hr-HR" sz="2400" dirty="0" smtClean="0"/>
              <a:t>: navedeno je nekoliko pitanja koja treba postaviti učenicima kako bi o njima razmislili, razmijenili mišljenja i donijeli zaključke.</a:t>
            </a:r>
          </a:p>
          <a:p>
            <a:r>
              <a:rPr lang="hr-HR" sz="2400" i="1" dirty="0" smtClean="0"/>
              <a:t>Dodatne aktivnosti</a:t>
            </a:r>
            <a:r>
              <a:rPr lang="hr-HR" sz="2400" dirty="0" smtClean="0"/>
              <a:t>: predviđene su u situacijama kada se osnovna aktivnost ne može provesti isključivo na nastavi ili kada se ona želi nadopuniti; voditelji mogu sami odlučiti žele li integrirati dodatnu aktivnost u nastavu ili ne.</a:t>
            </a:r>
          </a:p>
          <a:p>
            <a:endParaRPr lang="hr-HR" sz="2400" dirty="0" smtClean="0"/>
          </a:p>
          <a:p>
            <a:r>
              <a:rPr lang="hr-HR" sz="2400" dirty="0" smtClean="0"/>
              <a:t>Na kraju svake cjeline (12 vježbi) nalazi se </a:t>
            </a:r>
            <a:r>
              <a:rPr lang="hr-HR" sz="2400" dirty="0" err="1" smtClean="0"/>
              <a:t>check</a:t>
            </a:r>
            <a:r>
              <a:rPr lang="hr-HR" sz="2400" dirty="0" smtClean="0"/>
              <a:t> lista potrebnih znanja i vještina koje je učenik tijekom vježbi iz te cjeline trebao steći.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75614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Elektronsku verziju priručnika:</a:t>
            </a:r>
          </a:p>
          <a:p>
            <a:r>
              <a:rPr lang="hr-HR" sz="2400" dirty="0"/>
              <a:t>Školskog programa profesionalnog razvoja za srednje škole „Usredotoči se na budućnost</a:t>
            </a:r>
            <a:r>
              <a:rPr lang="hr-HR" sz="2400" dirty="0" smtClean="0"/>
              <a:t>” i</a:t>
            </a:r>
            <a:endParaRPr lang="hr-HR" sz="2400" dirty="0"/>
          </a:p>
          <a:p>
            <a:r>
              <a:rPr lang="hr-HR" sz="2400" dirty="0" smtClean="0"/>
              <a:t>Školskog programa profesionalnog razvoja za osnovne škole „Razmisli o budućnosti”</a:t>
            </a:r>
            <a:endParaRPr lang="hr-HR" sz="2400" dirty="0"/>
          </a:p>
          <a:p>
            <a:r>
              <a:rPr lang="hr-HR" sz="2400" dirty="0" smtClean="0"/>
              <a:t>možete naći na:</a:t>
            </a:r>
          </a:p>
          <a:p>
            <a:r>
              <a:rPr lang="hr-HR" sz="3200" dirty="0" smtClean="0">
                <a:hlinkClick r:id="rId2"/>
              </a:rPr>
              <a:t>www.karijera.hr</a:t>
            </a:r>
            <a:r>
              <a:rPr lang="hr-HR" sz="3200" dirty="0" smtClean="0"/>
              <a:t> </a:t>
            </a:r>
            <a:endParaRPr lang="hr-HR" sz="32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072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err="1" smtClean="0"/>
              <a:t>Donald</a:t>
            </a:r>
            <a:r>
              <a:rPr lang="hr-HR" sz="4400" dirty="0" smtClean="0"/>
              <a:t> Super – glavni teoretičar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37360"/>
            <a:ext cx="10298853" cy="4587240"/>
          </a:xfrm>
        </p:spPr>
        <p:txBody>
          <a:bodyPr>
            <a:noAutofit/>
          </a:bodyPr>
          <a:lstStyle/>
          <a:p>
            <a:r>
              <a:rPr lang="hr-HR" sz="2200" dirty="0" smtClean="0"/>
              <a:t>Profesionalni </a:t>
            </a:r>
            <a:r>
              <a:rPr lang="hr-HR" sz="2200" dirty="0"/>
              <a:t>razvoj </a:t>
            </a:r>
            <a:r>
              <a:rPr lang="pl-PL" sz="2200" dirty="0" smtClean="0"/>
              <a:t>je </a:t>
            </a:r>
            <a:r>
              <a:rPr lang="pl-PL" sz="2200" dirty="0"/>
              <a:t>proces koji je korespondentan</a:t>
            </a:r>
            <a:r>
              <a:rPr lang="hr-HR" sz="2200" dirty="0"/>
              <a:t> ž</a:t>
            </a:r>
            <a:r>
              <a:rPr lang="pl-PL" sz="2200" dirty="0"/>
              <a:t>ivotnim razinama razvoja</a:t>
            </a:r>
            <a:r>
              <a:rPr lang="hr-HR" sz="2200" dirty="0"/>
              <a:t>, </a:t>
            </a:r>
            <a:r>
              <a:rPr lang="pl-PL" sz="2200" dirty="0"/>
              <a:t>te je rezultat psiholo</a:t>
            </a:r>
            <a:r>
              <a:rPr lang="hr-HR" sz="2200" dirty="0"/>
              <a:t>š</a:t>
            </a:r>
            <a:r>
              <a:rPr lang="pl-PL" sz="2200" dirty="0"/>
              <a:t>kih</a:t>
            </a:r>
            <a:r>
              <a:rPr lang="hr-HR" sz="2200" dirty="0"/>
              <a:t>, </a:t>
            </a:r>
            <a:r>
              <a:rPr lang="pl-PL" sz="2200" dirty="0"/>
              <a:t>fizi</a:t>
            </a:r>
            <a:r>
              <a:rPr lang="hr-HR" sz="2200" dirty="0"/>
              <a:t>č</a:t>
            </a:r>
            <a:r>
              <a:rPr lang="pl-PL" sz="2200" dirty="0"/>
              <a:t>kih i socijalnih faktora koji djeluju na</a:t>
            </a:r>
            <a:r>
              <a:rPr lang="hr-HR" sz="2200" dirty="0"/>
              <a:t> ž</a:t>
            </a:r>
            <a:r>
              <a:rPr lang="pl-PL" sz="2200" dirty="0"/>
              <a:t>ivot </a:t>
            </a:r>
            <a:r>
              <a:rPr lang="pl-PL" sz="2200" dirty="0" smtClean="0"/>
              <a:t>pojedinca.</a:t>
            </a:r>
          </a:p>
          <a:p>
            <a:r>
              <a:rPr lang="hr-HR" sz="2200" dirty="0"/>
              <a:t>S</a:t>
            </a:r>
            <a:r>
              <a:rPr lang="hr-HR" sz="2200" dirty="0" smtClean="0"/>
              <a:t>vaki </a:t>
            </a:r>
            <a:r>
              <a:rPr lang="hr-HR" sz="2200" dirty="0"/>
              <a:t>stadij profesionalnog razvoja predstavlja jedan ili više profesionalnih zadataka </a:t>
            </a:r>
            <a:r>
              <a:rPr lang="hr-HR" sz="2200" dirty="0" smtClean="0"/>
              <a:t>koje </a:t>
            </a:r>
            <a:r>
              <a:rPr lang="hr-HR" sz="2200" dirty="0"/>
              <a:t>pojedinac mora uspješno prevladati kako bi napredovao u svojem profesionalnom razvoju. </a:t>
            </a:r>
            <a:endParaRPr lang="hr-HR" sz="2200" dirty="0" smtClean="0"/>
          </a:p>
          <a:p>
            <a:r>
              <a:rPr lang="hr-HR" sz="2200" dirty="0"/>
              <a:t>P</a:t>
            </a:r>
            <a:r>
              <a:rPr lang="hr-HR" sz="2200" dirty="0" smtClean="0"/>
              <a:t>rofesionalna </a:t>
            </a:r>
            <a:r>
              <a:rPr lang="hr-HR" sz="2200" dirty="0"/>
              <a:t>zrelost predstavlja mjesto dosegnuto na kontinuumu profesionalnog </a:t>
            </a:r>
            <a:r>
              <a:rPr lang="hr-HR" sz="2200" dirty="0" smtClean="0"/>
              <a:t>razvoja.</a:t>
            </a:r>
          </a:p>
          <a:p>
            <a:r>
              <a:rPr lang="hr-HR" sz="2200" dirty="0" err="1" smtClean="0"/>
              <a:t>Superove</a:t>
            </a:r>
            <a:r>
              <a:rPr lang="hr-HR" sz="2200" dirty="0" smtClean="0"/>
              <a:t> faze profesionalnog razvoja: </a:t>
            </a:r>
          </a:p>
          <a:p>
            <a:pPr lvl="1"/>
            <a:r>
              <a:rPr lang="en-GB" sz="2200" dirty="0" err="1"/>
              <a:t>Rast</a:t>
            </a:r>
            <a:r>
              <a:rPr lang="en-GB" sz="2200" dirty="0"/>
              <a:t> (0-14 god</a:t>
            </a:r>
            <a:r>
              <a:rPr lang="en-GB" sz="2200" dirty="0" smtClean="0"/>
              <a:t>.)</a:t>
            </a:r>
            <a:endParaRPr lang="hr-HR" sz="2200" dirty="0" smtClean="0"/>
          </a:p>
          <a:p>
            <a:pPr lvl="1"/>
            <a:r>
              <a:rPr lang="hr-HR" sz="2200" b="1" dirty="0" smtClean="0">
                <a:solidFill>
                  <a:srgbClr val="FF0000"/>
                </a:solidFill>
              </a:rPr>
              <a:t>Istraživanje</a:t>
            </a:r>
            <a:r>
              <a:rPr lang="en-GB" sz="2200" b="1" dirty="0">
                <a:solidFill>
                  <a:srgbClr val="FF0000"/>
                </a:solidFill>
              </a:rPr>
              <a:t> (15–24 god</a:t>
            </a:r>
            <a:r>
              <a:rPr lang="en-GB" sz="2200" b="1" dirty="0" smtClean="0">
                <a:solidFill>
                  <a:srgbClr val="FF0000"/>
                </a:solidFill>
              </a:rPr>
              <a:t>.)</a:t>
            </a:r>
            <a:endParaRPr lang="hr-HR" sz="2200" b="1" dirty="0" smtClean="0">
              <a:solidFill>
                <a:srgbClr val="FF0000"/>
              </a:solidFill>
            </a:endParaRPr>
          </a:p>
          <a:p>
            <a:pPr lvl="1"/>
            <a:r>
              <a:rPr lang="en-GB" sz="2200" dirty="0" err="1"/>
              <a:t>Stabilizacija</a:t>
            </a:r>
            <a:r>
              <a:rPr lang="en-GB" sz="2200" dirty="0"/>
              <a:t> (</a:t>
            </a:r>
            <a:r>
              <a:rPr lang="en-GB" sz="2200" dirty="0" smtClean="0"/>
              <a:t>2</a:t>
            </a:r>
            <a:r>
              <a:rPr lang="hr-HR" sz="2200" dirty="0" smtClean="0"/>
              <a:t>5</a:t>
            </a:r>
            <a:r>
              <a:rPr lang="en-GB" sz="2200" dirty="0" smtClean="0"/>
              <a:t>-44 </a:t>
            </a:r>
            <a:r>
              <a:rPr lang="en-GB" sz="2200" dirty="0"/>
              <a:t>god</a:t>
            </a:r>
            <a:r>
              <a:rPr lang="en-GB" sz="2200" dirty="0" smtClean="0"/>
              <a:t>.)</a:t>
            </a:r>
            <a:endParaRPr lang="hr-HR" sz="2200" dirty="0" smtClean="0"/>
          </a:p>
          <a:p>
            <a:pPr lvl="1"/>
            <a:r>
              <a:rPr lang="en-GB" sz="2200" dirty="0" err="1"/>
              <a:t>Održavanje</a:t>
            </a:r>
            <a:r>
              <a:rPr lang="en-GB" sz="2200" dirty="0"/>
              <a:t> (45-64 god</a:t>
            </a:r>
            <a:r>
              <a:rPr lang="en-GB" sz="2200" dirty="0" smtClean="0"/>
              <a:t>.)</a:t>
            </a:r>
            <a:endParaRPr lang="hr-HR" sz="2200" dirty="0" smtClean="0"/>
          </a:p>
          <a:p>
            <a:pPr lvl="1"/>
            <a:r>
              <a:rPr lang="en-GB" sz="2200" dirty="0" err="1"/>
              <a:t>Opadanje</a:t>
            </a:r>
            <a:r>
              <a:rPr lang="en-GB" sz="2200" dirty="0"/>
              <a:t> (65+)</a:t>
            </a:r>
          </a:p>
        </p:txBody>
      </p:sp>
    </p:spTree>
    <p:extLst>
      <p:ext uri="{BB962C8B-B14F-4D97-AF65-F5344CB8AC3E}">
        <p14:creationId xmlns:p14="http://schemas.microsoft.com/office/powerpoint/2010/main" val="354889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Career Development </a:t>
            </a:r>
            <a:r>
              <a:rPr lang="pl-PL" dirty="0" smtClean="0"/>
              <a:t>Inventory </a:t>
            </a:r>
            <a:br>
              <a:rPr lang="pl-PL" dirty="0" smtClean="0"/>
            </a:br>
            <a:r>
              <a:rPr lang="hr-HR" sz="2400" dirty="0" smtClean="0"/>
              <a:t>(</a:t>
            </a:r>
            <a:r>
              <a:rPr lang="pl-PL" sz="2400" dirty="0"/>
              <a:t>Super</a:t>
            </a:r>
            <a:r>
              <a:rPr lang="hr-HR" sz="2400" dirty="0"/>
              <a:t>, </a:t>
            </a:r>
            <a:r>
              <a:rPr lang="pl-PL" sz="2400" dirty="0"/>
              <a:t>Osborne</a:t>
            </a:r>
            <a:r>
              <a:rPr lang="hr-HR" sz="2400" dirty="0"/>
              <a:t>, </a:t>
            </a:r>
            <a:r>
              <a:rPr lang="pl-PL" sz="2400" dirty="0"/>
              <a:t>Walsh</a:t>
            </a:r>
            <a:r>
              <a:rPr lang="hr-HR" sz="2400" dirty="0"/>
              <a:t>, </a:t>
            </a:r>
            <a:r>
              <a:rPr lang="pl-PL" sz="2400" dirty="0"/>
              <a:t>Brown i Niels</a:t>
            </a:r>
            <a:r>
              <a:rPr lang="hr-HR" sz="2400" dirty="0"/>
              <a:t>, 2001)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76" y="1845735"/>
            <a:ext cx="10029825" cy="4183591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 smtClean="0"/>
              <a:t>Prikladan za „istraživačku” fazu: od sredine adolescencije do rane odrasle dobi</a:t>
            </a:r>
          </a:p>
          <a:p>
            <a:pPr lvl="1"/>
            <a:r>
              <a:rPr lang="pl-PL" sz="2200" dirty="0" smtClean="0"/>
              <a:t>Verzija </a:t>
            </a:r>
            <a:r>
              <a:rPr lang="pl-PL" sz="2200" dirty="0"/>
              <a:t>za u</a:t>
            </a:r>
            <a:r>
              <a:rPr lang="hr-HR" sz="2200" dirty="0"/>
              <a:t>č</a:t>
            </a:r>
            <a:r>
              <a:rPr lang="pl-PL" sz="2200" dirty="0"/>
              <a:t>enike namijenjena je u</a:t>
            </a:r>
            <a:r>
              <a:rPr lang="hr-HR" sz="2200" dirty="0"/>
              <a:t>č</a:t>
            </a:r>
            <a:r>
              <a:rPr lang="pl-PL" sz="2200" dirty="0"/>
              <a:t>enicima srednje</a:t>
            </a:r>
            <a:r>
              <a:rPr lang="hr-HR" sz="2200" dirty="0"/>
              <a:t> š</a:t>
            </a:r>
            <a:r>
              <a:rPr lang="pl-PL" sz="2200" dirty="0"/>
              <a:t>kole u dobi od</a:t>
            </a:r>
            <a:r>
              <a:rPr lang="hr-HR" sz="2200" dirty="0"/>
              <a:t> 14 </a:t>
            </a:r>
            <a:r>
              <a:rPr lang="pl-PL" sz="2200" dirty="0"/>
              <a:t>do </a:t>
            </a:r>
            <a:r>
              <a:rPr lang="hr-HR" sz="2200" dirty="0"/>
              <a:t>18 </a:t>
            </a:r>
            <a:r>
              <a:rPr lang="pl-PL" sz="2200" dirty="0"/>
              <a:t>godina</a:t>
            </a:r>
            <a:r>
              <a:rPr lang="hr-HR" sz="2200" dirty="0"/>
              <a:t>, </a:t>
            </a:r>
            <a:endParaRPr lang="hr-HR" sz="2200" dirty="0" smtClean="0"/>
          </a:p>
          <a:p>
            <a:pPr lvl="1"/>
            <a:r>
              <a:rPr lang="pl-PL" sz="2200" dirty="0" smtClean="0"/>
              <a:t>Studentska </a:t>
            </a:r>
            <a:r>
              <a:rPr lang="pl-PL" sz="2200" dirty="0"/>
              <a:t>verzija najpogodnija za studente prvih godina fakulteta</a:t>
            </a:r>
            <a:endParaRPr lang="pl-PL" sz="2200" dirty="0" smtClean="0"/>
          </a:p>
          <a:p>
            <a:r>
              <a:rPr lang="pl-PL" sz="2400" dirty="0" smtClean="0"/>
              <a:t>Dvije dimenzije </a:t>
            </a:r>
            <a:r>
              <a:rPr lang="pl-PL" sz="2400" dirty="0"/>
              <a:t>profesionalne zrelosti: </a:t>
            </a:r>
            <a:r>
              <a:rPr lang="pl-PL" sz="2400" dirty="0" smtClean="0"/>
              <a:t>dimenzija </a:t>
            </a:r>
            <a:r>
              <a:rPr lang="pl-PL" sz="2400" dirty="0"/>
              <a:t>stava i </a:t>
            </a:r>
            <a:r>
              <a:rPr lang="pl-PL" sz="2400" dirty="0" smtClean="0"/>
              <a:t>kognitivna dimenzija. </a:t>
            </a:r>
          </a:p>
          <a:p>
            <a:r>
              <a:rPr lang="pl-PL" sz="2400" dirty="0" smtClean="0"/>
              <a:t>Dimenzija </a:t>
            </a:r>
            <a:r>
              <a:rPr lang="pl-PL" sz="2400" dirty="0"/>
              <a:t>stava </a:t>
            </a:r>
            <a:r>
              <a:rPr lang="pl-PL" sz="2400" dirty="0" smtClean="0"/>
              <a:t>ima dvije subskale: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200" dirty="0" smtClean="0"/>
              <a:t>planiranje karijere</a:t>
            </a:r>
            <a:r>
              <a:rPr lang="pl-PL" sz="2200" dirty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200" dirty="0" smtClean="0"/>
              <a:t>svijest o važnosti i </a:t>
            </a:r>
            <a:r>
              <a:rPr lang="pl-PL" sz="2200" dirty="0"/>
              <a:t>korištenje sredstava za </a:t>
            </a:r>
            <a:r>
              <a:rPr lang="pl-PL" sz="2200" dirty="0" smtClean="0"/>
              <a:t>istraživanje. </a:t>
            </a:r>
            <a:endParaRPr lang="pl-PL" sz="2200" dirty="0"/>
          </a:p>
          <a:p>
            <a:r>
              <a:rPr lang="pl-PL" sz="2400" dirty="0" smtClean="0"/>
              <a:t>Kognitivna </a:t>
            </a:r>
            <a:r>
              <a:rPr lang="pl-PL" sz="2400" dirty="0"/>
              <a:t>dimenzija </a:t>
            </a:r>
            <a:r>
              <a:rPr lang="pl-PL" sz="2400" dirty="0" smtClean="0"/>
              <a:t>ima tri subskale: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200" dirty="0" smtClean="0"/>
              <a:t>informacije </a:t>
            </a:r>
            <a:r>
              <a:rPr lang="pl-PL" sz="2200" dirty="0"/>
              <a:t>o svijetu rada </a:t>
            </a:r>
            <a:endParaRPr lang="pl-PL" sz="22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pl-PL" sz="2200" dirty="0" smtClean="0"/>
              <a:t>znanje </a:t>
            </a:r>
            <a:r>
              <a:rPr lang="pl-PL" sz="2200" dirty="0"/>
              <a:t>o procesu donošenja </a:t>
            </a:r>
            <a:r>
              <a:rPr lang="pl-PL" sz="2200" dirty="0" smtClean="0"/>
              <a:t>odluka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200" dirty="0" smtClean="0"/>
              <a:t>znanje </a:t>
            </a:r>
            <a:r>
              <a:rPr lang="pl-PL" sz="2200" dirty="0"/>
              <a:t>o preferiranom </a:t>
            </a:r>
            <a:r>
              <a:rPr lang="pl-PL" sz="2200" dirty="0" smtClean="0"/>
              <a:t>zanimanju</a:t>
            </a:r>
          </a:p>
          <a:p>
            <a:endParaRPr lang="pl-PL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4797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Career Maturity Inventory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smtClean="0"/>
              <a:t>Crites </a:t>
            </a:r>
            <a:r>
              <a:rPr lang="hr-HR" sz="3200" dirty="0"/>
              <a:t>(</a:t>
            </a:r>
            <a:r>
              <a:rPr lang="hr-HR" sz="3200" dirty="0" smtClean="0"/>
              <a:t>1978)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733" y="1845734"/>
            <a:ext cx="9944947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Namijenjen djeci </a:t>
            </a:r>
            <a:r>
              <a:rPr lang="pl-PL" sz="2400" dirty="0"/>
              <a:t>i adolescentima u dobi od</a:t>
            </a:r>
            <a:r>
              <a:rPr lang="hr-HR" sz="2400" dirty="0"/>
              <a:t> 12 </a:t>
            </a:r>
            <a:r>
              <a:rPr lang="pl-PL" sz="2400" dirty="0"/>
              <a:t>do</a:t>
            </a:r>
            <a:r>
              <a:rPr lang="hr-HR" sz="2400" dirty="0"/>
              <a:t> 18 </a:t>
            </a:r>
            <a:r>
              <a:rPr lang="pl-PL" sz="2400" dirty="0"/>
              <a:t>godina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Dva dijela: test</a:t>
            </a:r>
            <a:r>
              <a:rPr lang="pl-PL" sz="2400" dirty="0" smtClean="0"/>
              <a:t> </a:t>
            </a:r>
            <a:r>
              <a:rPr lang="pl-PL" sz="2400" dirty="0"/>
              <a:t>kompetencija i skala </a:t>
            </a:r>
            <a:r>
              <a:rPr lang="pl-PL" sz="2400" dirty="0" smtClean="0"/>
              <a:t>stavova</a:t>
            </a:r>
          </a:p>
          <a:p>
            <a:pPr marL="0" indent="0">
              <a:buNone/>
            </a:pPr>
            <a:r>
              <a:rPr lang="hr-HR" sz="2400" dirty="0"/>
              <a:t>P</a:t>
            </a:r>
            <a:r>
              <a:rPr lang="pl-PL" sz="2400" dirty="0"/>
              <a:t>et subtestova kompetencija su</a:t>
            </a:r>
            <a:r>
              <a:rPr lang="hr-HR" sz="2400" dirty="0"/>
              <a:t>: </a:t>
            </a:r>
            <a:endParaRPr lang="hr-H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pl-PL" sz="2000" dirty="0" smtClean="0"/>
              <a:t>Samospoznaja - poznavanje sebe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Informiranost o zanimanjima </a:t>
            </a:r>
            <a:r>
              <a:rPr lang="pl-PL" sz="2000" dirty="0" smtClean="0"/>
              <a:t>- poznavanje zanimanja</a:t>
            </a:r>
            <a:endParaRPr lang="hr-HR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Postavljanje profesionalnih </a:t>
            </a:r>
            <a:r>
              <a:rPr lang="pl-PL" sz="2000" dirty="0" smtClean="0"/>
              <a:t>ciljeva - biranje zanimanja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 smtClean="0"/>
              <a:t>Planiranje - pogled </a:t>
            </a:r>
            <a:r>
              <a:rPr lang="pl-PL" sz="2000" dirty="0"/>
              <a:t>u budu</a:t>
            </a:r>
            <a:r>
              <a:rPr lang="hr-HR" sz="2000" dirty="0"/>
              <a:t>ć</a:t>
            </a:r>
            <a:r>
              <a:rPr lang="pl-PL" sz="2000" dirty="0"/>
              <a:t>nost</a:t>
            </a:r>
            <a:r>
              <a:rPr lang="hr-HR" sz="2000" dirty="0"/>
              <a:t> </a:t>
            </a:r>
            <a:endParaRPr lang="hr-HR" sz="20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Rje</a:t>
            </a:r>
            <a:r>
              <a:rPr lang="hr-HR" sz="2000" dirty="0"/>
              <a:t>š</a:t>
            </a:r>
            <a:r>
              <a:rPr lang="pl-PL" sz="2000" dirty="0"/>
              <a:t>avanje profesionalnih </a:t>
            </a:r>
            <a:r>
              <a:rPr lang="pl-PL" sz="2000" dirty="0" smtClean="0"/>
              <a:t>problema - što </a:t>
            </a:r>
            <a:r>
              <a:rPr lang="pl-PL" sz="2000" dirty="0"/>
              <a:t>bi oni trebali u</a:t>
            </a:r>
            <a:r>
              <a:rPr lang="hr-HR" sz="2000" dirty="0"/>
              <a:t>č</a:t>
            </a:r>
            <a:r>
              <a:rPr lang="pl-PL" sz="2000" dirty="0" smtClean="0"/>
              <a:t>initi</a:t>
            </a:r>
            <a:r>
              <a:rPr lang="hr-HR" sz="2000" dirty="0" smtClean="0"/>
              <a:t> </a:t>
            </a:r>
            <a:endParaRPr lang="hr-HR" sz="2000" dirty="0"/>
          </a:p>
          <a:p>
            <a:pPr marL="0" indent="0">
              <a:buNone/>
            </a:pPr>
            <a:r>
              <a:rPr lang="pl-PL" sz="2400" dirty="0" smtClean="0"/>
              <a:t>Skala </a:t>
            </a:r>
            <a:r>
              <a:rPr lang="pl-PL" sz="2400" dirty="0"/>
              <a:t>stavova </a:t>
            </a:r>
            <a:r>
              <a:rPr lang="pl-PL" sz="2400" dirty="0" smtClean="0"/>
              <a:t>je jednodimenzionalna i mjeri </a:t>
            </a:r>
            <a:r>
              <a:rPr lang="pl-PL" sz="2400" dirty="0"/>
              <a:t>zrelost </a:t>
            </a:r>
            <a:r>
              <a:rPr lang="pl-PL" sz="2400" dirty="0" smtClean="0"/>
              <a:t>osobnih stavova </a:t>
            </a:r>
            <a:r>
              <a:rPr lang="pl-PL" sz="2400" dirty="0"/>
              <a:t>prema karijeri i profesionalnom izboru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9995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Cognitive </a:t>
            </a:r>
            <a:r>
              <a:rPr lang="pl-PL" dirty="0" smtClean="0"/>
              <a:t>Vocational </a:t>
            </a:r>
            <a:r>
              <a:rPr lang="pl-PL" dirty="0"/>
              <a:t>Maturity Test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hr-HR" sz="3600" dirty="0" err="1"/>
              <a:t>Westbrook</a:t>
            </a:r>
            <a:r>
              <a:rPr lang="hr-HR" sz="3600" dirty="0"/>
              <a:t> i </a:t>
            </a:r>
            <a:r>
              <a:rPr lang="hr-HR" sz="3600" dirty="0" err="1"/>
              <a:t>Parry-Hill</a:t>
            </a:r>
            <a:r>
              <a:rPr lang="hr-HR" sz="3600" dirty="0"/>
              <a:t> (1973)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845733"/>
            <a:ext cx="10523220" cy="4469341"/>
          </a:xfrm>
        </p:spPr>
        <p:txBody>
          <a:bodyPr>
            <a:noAutofit/>
          </a:bodyPr>
          <a:lstStyle/>
          <a:p>
            <a:r>
              <a:rPr lang="pl-PL" sz="2400" dirty="0" smtClean="0"/>
              <a:t>Prikladan </a:t>
            </a:r>
            <a:r>
              <a:rPr lang="pl-PL" sz="2400" dirty="0"/>
              <a:t>za </a:t>
            </a:r>
            <a:r>
              <a:rPr lang="pl-PL" sz="2400" dirty="0" smtClean="0"/>
              <a:t>nešto mlađe u</a:t>
            </a:r>
            <a:r>
              <a:rPr lang="hr-HR" sz="2400" dirty="0"/>
              <a:t>č</a:t>
            </a:r>
            <a:r>
              <a:rPr lang="pl-PL" sz="2400" dirty="0"/>
              <a:t>enike u dobi od</a:t>
            </a:r>
            <a:r>
              <a:rPr lang="hr-HR" sz="2400" dirty="0"/>
              <a:t> 12 </a:t>
            </a:r>
            <a:r>
              <a:rPr lang="pl-PL" sz="2400" dirty="0"/>
              <a:t>do</a:t>
            </a:r>
            <a:r>
              <a:rPr lang="hr-HR" sz="2400" dirty="0"/>
              <a:t> 15 </a:t>
            </a:r>
            <a:r>
              <a:rPr lang="pl-PL" sz="2400" dirty="0" smtClean="0"/>
              <a:t>godina</a:t>
            </a:r>
          </a:p>
          <a:p>
            <a:r>
              <a:rPr lang="hr-HR" sz="2400" dirty="0"/>
              <a:t>Test se sastoji od š</a:t>
            </a:r>
            <a:r>
              <a:rPr lang="pl-PL" sz="2400" dirty="0"/>
              <a:t>est subsetova</a:t>
            </a:r>
            <a:r>
              <a:rPr lang="hr-HR" sz="2400" dirty="0"/>
              <a:t>: </a:t>
            </a:r>
            <a:endParaRPr lang="hr-HR" sz="2400" dirty="0" smtClean="0"/>
          </a:p>
          <a:p>
            <a:pPr marL="749808" lvl="1" indent="-457200">
              <a:buFont typeface="+mj-lt"/>
              <a:buAutoNum type="arabicPeriod"/>
            </a:pPr>
            <a:r>
              <a:rPr lang="pl-PL" sz="2000" dirty="0" smtClean="0"/>
              <a:t>Podru</a:t>
            </a:r>
            <a:r>
              <a:rPr lang="hr-HR" sz="2000" dirty="0"/>
              <a:t>č</a:t>
            </a:r>
            <a:r>
              <a:rPr lang="pl-PL" sz="2000" dirty="0"/>
              <a:t>je rada</a:t>
            </a:r>
            <a:r>
              <a:rPr lang="hr-HR" sz="2000" dirty="0"/>
              <a:t> </a:t>
            </a:r>
            <a:r>
              <a:rPr lang="hr-HR" sz="2000" dirty="0" smtClean="0"/>
              <a:t>– </a:t>
            </a:r>
            <a:r>
              <a:rPr lang="pl-PL" sz="2000" dirty="0" smtClean="0"/>
              <a:t>znanje o </a:t>
            </a:r>
            <a:r>
              <a:rPr lang="pl-PL" sz="2000" dirty="0"/>
              <a:t>zanimanjima u razli</a:t>
            </a:r>
            <a:r>
              <a:rPr lang="hr-HR" sz="2000" dirty="0"/>
              <a:t>č</a:t>
            </a:r>
            <a:r>
              <a:rPr lang="pl-PL" sz="2000" dirty="0"/>
              <a:t>itim poljima </a:t>
            </a:r>
            <a:r>
              <a:rPr lang="pl-PL" sz="2000" dirty="0" smtClean="0"/>
              <a:t>rada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O</a:t>
            </a:r>
            <a:r>
              <a:rPr lang="pl-PL" sz="2000" dirty="0" smtClean="0"/>
              <a:t>dabir </a:t>
            </a:r>
            <a:r>
              <a:rPr lang="pl-PL" sz="2000" dirty="0"/>
              <a:t>zanimanja</a:t>
            </a:r>
            <a:r>
              <a:rPr lang="hr-HR" sz="2000" dirty="0"/>
              <a:t> </a:t>
            </a:r>
            <a:r>
              <a:rPr lang="hr-HR" sz="2000" dirty="0" smtClean="0"/>
              <a:t>– </a:t>
            </a:r>
            <a:r>
              <a:rPr lang="pl-PL" sz="2000" dirty="0" smtClean="0"/>
              <a:t>sposobnost odabira </a:t>
            </a:r>
            <a:r>
              <a:rPr lang="pl-PL" sz="2000" dirty="0"/>
              <a:t>prikladnog zanimanjima</a:t>
            </a:r>
            <a:r>
              <a:rPr lang="hr-HR" sz="2000" dirty="0"/>
              <a:t>, </a:t>
            </a:r>
            <a:r>
              <a:rPr lang="pl-PL" sz="2000" dirty="0"/>
              <a:t>sukladno sposobnostima</a:t>
            </a:r>
            <a:r>
              <a:rPr lang="hr-HR" sz="2000" dirty="0"/>
              <a:t>, </a:t>
            </a:r>
            <a:r>
              <a:rPr lang="pl-PL" sz="2000" dirty="0"/>
              <a:t>interesima i vrijednostima </a:t>
            </a:r>
            <a:r>
              <a:rPr lang="pl-PL" sz="2000" dirty="0" smtClean="0"/>
              <a:t>pojedinca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R</a:t>
            </a:r>
            <a:r>
              <a:rPr lang="pl-PL" sz="2000" dirty="0" smtClean="0"/>
              <a:t>adni </a:t>
            </a:r>
            <a:r>
              <a:rPr lang="pl-PL" sz="2000" dirty="0"/>
              <a:t>uvjeti</a:t>
            </a:r>
            <a:r>
              <a:rPr lang="hr-HR" sz="2000" dirty="0"/>
              <a:t> </a:t>
            </a:r>
            <a:r>
              <a:rPr lang="hr-HR" sz="2000" dirty="0" smtClean="0"/>
              <a:t>– </a:t>
            </a:r>
            <a:r>
              <a:rPr lang="pl-PL" sz="2000" dirty="0" smtClean="0"/>
              <a:t>poznavanje radnog </a:t>
            </a:r>
            <a:r>
              <a:rPr lang="pl-PL" sz="2000" dirty="0"/>
              <a:t>vremena</a:t>
            </a:r>
            <a:r>
              <a:rPr lang="hr-HR" sz="2000" dirty="0"/>
              <a:t>, </a:t>
            </a:r>
            <a:r>
              <a:rPr lang="pl-PL" sz="2000" dirty="0"/>
              <a:t>fizi</a:t>
            </a:r>
            <a:r>
              <a:rPr lang="hr-HR" sz="2000" dirty="0"/>
              <a:t>č</a:t>
            </a:r>
            <a:r>
              <a:rPr lang="pl-PL" sz="2000" dirty="0"/>
              <a:t>kih </a:t>
            </a:r>
            <a:r>
              <a:rPr lang="pl-PL" sz="2000" dirty="0" smtClean="0"/>
              <a:t>uvjeta rada i sl.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P</a:t>
            </a:r>
            <a:r>
              <a:rPr lang="pl-PL" sz="2000" dirty="0" smtClean="0"/>
              <a:t>otrebno </a:t>
            </a:r>
            <a:r>
              <a:rPr lang="pl-PL" sz="2000" dirty="0"/>
              <a:t>obrazovanje</a:t>
            </a:r>
            <a:r>
              <a:rPr lang="hr-HR" sz="2000" dirty="0"/>
              <a:t> </a:t>
            </a:r>
            <a:r>
              <a:rPr lang="hr-HR" sz="2000" dirty="0" smtClean="0"/>
              <a:t>– </a:t>
            </a:r>
            <a:r>
              <a:rPr lang="pl-PL" sz="2000" dirty="0" smtClean="0"/>
              <a:t>znanje  </a:t>
            </a:r>
            <a:r>
              <a:rPr lang="pl-PL" sz="2000" dirty="0"/>
              <a:t>o </a:t>
            </a:r>
            <a:r>
              <a:rPr lang="pl-PL" sz="2000" dirty="0" smtClean="0"/>
              <a:t>razini obrazovanja </a:t>
            </a:r>
            <a:r>
              <a:rPr lang="pl-PL" sz="2000" dirty="0"/>
              <a:t>potrebnog za odre</a:t>
            </a:r>
            <a:r>
              <a:rPr lang="hr-HR" sz="2000" dirty="0"/>
              <a:t>đ</a:t>
            </a:r>
            <a:r>
              <a:rPr lang="pl-PL" sz="2000" dirty="0"/>
              <a:t>eno </a:t>
            </a:r>
            <a:r>
              <a:rPr lang="pl-PL" sz="2000" dirty="0" smtClean="0"/>
              <a:t>zanimanje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P</a:t>
            </a:r>
            <a:r>
              <a:rPr lang="pl-PL" sz="2000" dirty="0" smtClean="0"/>
              <a:t>otrebne </a:t>
            </a:r>
            <a:r>
              <a:rPr lang="pl-PL" sz="2000" dirty="0"/>
              <a:t>osobine</a:t>
            </a:r>
            <a:r>
              <a:rPr lang="hr-HR" sz="2000" dirty="0"/>
              <a:t> </a:t>
            </a:r>
            <a:r>
              <a:rPr lang="hr-HR" sz="2000" dirty="0" smtClean="0"/>
              <a:t>– </a:t>
            </a:r>
            <a:r>
              <a:rPr lang="pl-PL" sz="2000" dirty="0" smtClean="0"/>
              <a:t>znanje o </a:t>
            </a:r>
            <a:r>
              <a:rPr lang="pl-PL" sz="2000" dirty="0"/>
              <a:t>sposobnostima</a:t>
            </a:r>
            <a:r>
              <a:rPr lang="hr-HR" sz="2000" dirty="0"/>
              <a:t>, </a:t>
            </a:r>
            <a:r>
              <a:rPr lang="pl-PL" sz="2000" dirty="0"/>
              <a:t>interesima i vrijednostima koje se tra</a:t>
            </a:r>
            <a:r>
              <a:rPr lang="hr-HR" sz="2000" dirty="0"/>
              <a:t>ž</a:t>
            </a:r>
            <a:r>
              <a:rPr lang="pl-PL" sz="2000" dirty="0"/>
              <a:t>e za odre</a:t>
            </a:r>
            <a:r>
              <a:rPr lang="hr-HR" sz="2000" dirty="0"/>
              <a:t>đ</a:t>
            </a:r>
            <a:r>
              <a:rPr lang="pl-PL" sz="2000" dirty="0"/>
              <a:t>eno </a:t>
            </a:r>
            <a:r>
              <a:rPr lang="pl-PL" sz="2000" dirty="0" smtClean="0"/>
              <a:t>zanimanje </a:t>
            </a:r>
          </a:p>
          <a:p>
            <a:pPr marL="749808" lvl="1" indent="-457200">
              <a:buFont typeface="+mj-lt"/>
              <a:buAutoNum type="arabicPeriod"/>
            </a:pPr>
            <a:r>
              <a:rPr lang="pl-PL" sz="2000" dirty="0"/>
              <a:t>R</a:t>
            </a:r>
            <a:r>
              <a:rPr lang="pl-PL" sz="2000" dirty="0" smtClean="0"/>
              <a:t>adni </a:t>
            </a:r>
            <a:r>
              <a:rPr lang="pl-PL" sz="2000" dirty="0"/>
              <a:t>zadaci</a:t>
            </a:r>
            <a:r>
              <a:rPr lang="hr-HR" sz="2000" dirty="0"/>
              <a:t> </a:t>
            </a:r>
            <a:r>
              <a:rPr lang="hr-HR" sz="2000" dirty="0" smtClean="0"/>
              <a:t>– </a:t>
            </a:r>
            <a:r>
              <a:rPr lang="pl-PL" sz="2000" dirty="0" smtClean="0"/>
              <a:t>znanje o </a:t>
            </a:r>
            <a:r>
              <a:rPr lang="pl-PL" sz="2000" dirty="0"/>
              <a:t>osnovnim </a:t>
            </a:r>
            <a:r>
              <a:rPr lang="hr-HR" sz="2000" dirty="0" smtClean="0"/>
              <a:t>dužnostima </a:t>
            </a:r>
            <a:r>
              <a:rPr lang="pl-PL" sz="2000" dirty="0" smtClean="0"/>
              <a:t>na </a:t>
            </a:r>
            <a:r>
              <a:rPr lang="pl-PL" sz="2000" dirty="0"/>
              <a:t>nekom radnom </a:t>
            </a:r>
            <a:r>
              <a:rPr lang="pl-PL" sz="2000" dirty="0" smtClean="0"/>
              <a:t>mjestu</a:t>
            </a:r>
            <a:r>
              <a:rPr lang="hr-HR" sz="2000" dirty="0" smtClean="0"/>
              <a:t> </a:t>
            </a:r>
          </a:p>
          <a:p>
            <a:pPr marL="749808" lvl="1" indent="-457200">
              <a:buFont typeface="+mj-lt"/>
              <a:buAutoNum type="arabicPeriod"/>
            </a:pPr>
            <a:endParaRPr lang="hr-HR" sz="2000" dirty="0" smtClean="0"/>
          </a:p>
        </p:txBody>
      </p:sp>
    </p:spTree>
    <p:extLst>
      <p:ext uri="{BB962C8B-B14F-4D97-AF65-F5344CB8AC3E}">
        <p14:creationId xmlns:p14="http://schemas.microsoft.com/office/powerpoint/2010/main" val="243195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Test informiranosti o zanimanjima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200" dirty="0"/>
              <a:t>(Babarović i </a:t>
            </a:r>
            <a:r>
              <a:rPr lang="hr-HR" sz="3200" dirty="0" err="1"/>
              <a:t>Šverko</a:t>
            </a:r>
            <a:r>
              <a:rPr lang="hr-HR" sz="3200" dirty="0"/>
              <a:t>, 2011</a:t>
            </a:r>
            <a:r>
              <a:rPr lang="hr-HR" sz="3200" dirty="0" smtClean="0"/>
              <a:t>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1"/>
            <a:ext cx="10722187" cy="4553372"/>
          </a:xfrm>
        </p:spPr>
        <p:txBody>
          <a:bodyPr>
            <a:noAutofit/>
          </a:bodyPr>
          <a:lstStyle/>
          <a:p>
            <a:r>
              <a:rPr lang="hr-HR" sz="2400" dirty="0" smtClean="0"/>
              <a:t>Mjeri šest </a:t>
            </a:r>
            <a:r>
              <a:rPr lang="hr-HR" sz="2400" dirty="0"/>
              <a:t>aspekata kognitivne komponente profesionalne </a:t>
            </a:r>
            <a:r>
              <a:rPr lang="hr-HR" sz="2400" dirty="0" smtClean="0"/>
              <a:t>zrelosti: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000" dirty="0"/>
              <a:t>P</a:t>
            </a:r>
            <a:r>
              <a:rPr lang="hr-HR" sz="2000" dirty="0" smtClean="0"/>
              <a:t>oznavanje </a:t>
            </a:r>
            <a:r>
              <a:rPr lang="hr-HR" sz="2000" dirty="0"/>
              <a:t>područja </a:t>
            </a:r>
            <a:r>
              <a:rPr lang="hr-HR" sz="2000" dirty="0" smtClean="0"/>
              <a:t>rada 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000" dirty="0"/>
              <a:t>R</a:t>
            </a:r>
            <a:r>
              <a:rPr lang="hr-HR" sz="2000" dirty="0" smtClean="0"/>
              <a:t>adnih uvjeta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000" dirty="0"/>
              <a:t>P</a:t>
            </a:r>
            <a:r>
              <a:rPr lang="hr-HR" sz="2000" dirty="0" smtClean="0"/>
              <a:t>otrebnog obrazovanja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000" dirty="0"/>
              <a:t>P</a:t>
            </a:r>
            <a:r>
              <a:rPr lang="hr-HR" sz="2000" dirty="0" smtClean="0"/>
              <a:t>oželjnih </a:t>
            </a:r>
            <a:r>
              <a:rPr lang="hr-HR" sz="2000" dirty="0"/>
              <a:t>osobina i </a:t>
            </a:r>
            <a:r>
              <a:rPr lang="hr-HR" sz="2000" dirty="0" smtClean="0"/>
              <a:t>sposobnosti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000" dirty="0"/>
              <a:t>T</a:t>
            </a:r>
            <a:r>
              <a:rPr lang="hr-HR" sz="2000" dirty="0" smtClean="0"/>
              <a:t>ipičnih </a:t>
            </a:r>
            <a:r>
              <a:rPr lang="hr-HR" sz="2000" dirty="0"/>
              <a:t>radnih </a:t>
            </a:r>
            <a:r>
              <a:rPr lang="hr-HR" sz="2000" dirty="0" smtClean="0"/>
              <a:t>aktivnosti</a:t>
            </a:r>
          </a:p>
          <a:p>
            <a:pPr marL="749808" lvl="1" indent="-457200">
              <a:buFont typeface="+mj-lt"/>
              <a:buAutoNum type="arabicPeriod"/>
            </a:pPr>
            <a:r>
              <a:rPr lang="hr-HR" sz="2000" dirty="0" smtClean="0"/>
              <a:t>Razumijevanje </a:t>
            </a:r>
            <a:r>
              <a:rPr lang="hr-HR" sz="2000" dirty="0"/>
              <a:t>načela odabira </a:t>
            </a:r>
            <a:r>
              <a:rPr lang="hr-HR" sz="2000" dirty="0" smtClean="0"/>
              <a:t>zanimanja</a:t>
            </a:r>
          </a:p>
          <a:p>
            <a:pPr marL="93663" lvl="1" indent="0">
              <a:buNone/>
            </a:pPr>
            <a:endParaRPr lang="hr-HR" sz="2000" dirty="0"/>
          </a:p>
          <a:p>
            <a:pPr marL="93663" lvl="1" indent="0">
              <a:buNone/>
            </a:pPr>
            <a:r>
              <a:rPr lang="hr-HR" sz="2400" dirty="0" smtClean="0"/>
              <a:t>Sastoji se od 18 pitanja i daje kompozitni rezultat kao mjeru profesionalne zrelosti</a:t>
            </a:r>
          </a:p>
          <a:p>
            <a:pPr marL="93663" lvl="1" indent="0">
              <a:buNone/>
            </a:pPr>
            <a:r>
              <a:rPr lang="hr-HR" sz="2400" dirty="0" smtClean="0"/>
              <a:t>Prikladan za učenike viših razreda Osnovnih škola </a:t>
            </a:r>
          </a:p>
          <a:p>
            <a:pPr marL="93663" lvl="1" indent="0">
              <a:spcAft>
                <a:spcPts val="600"/>
              </a:spcAft>
              <a:buNone/>
            </a:pPr>
            <a:r>
              <a:rPr lang="hr-HR" sz="2400" dirty="0" smtClean="0"/>
              <a:t>Internetska </a:t>
            </a:r>
            <a:r>
              <a:rPr lang="hr-HR" sz="2400" dirty="0"/>
              <a:t>inačica na </a:t>
            </a:r>
            <a:r>
              <a:rPr lang="hr-HR" sz="2400" dirty="0">
                <a:hlinkClick r:id="rId2"/>
              </a:rPr>
              <a:t>www.karijera.hr</a:t>
            </a:r>
            <a:r>
              <a:rPr lang="hr-HR" sz="2400" dirty="0"/>
              <a:t> </a:t>
            </a:r>
            <a:endParaRPr lang="hr-HR" sz="2400" dirty="0" smtClean="0"/>
          </a:p>
          <a:p>
            <a:pPr marL="93663" lvl="1" indent="0">
              <a:buNone/>
            </a:pPr>
            <a:r>
              <a:rPr lang="hr-HR" sz="1600" dirty="0" smtClean="0"/>
              <a:t>Babarović</a:t>
            </a:r>
            <a:r>
              <a:rPr lang="hr-HR" sz="1600" dirty="0"/>
              <a:t>, T., </a:t>
            </a:r>
            <a:r>
              <a:rPr lang="hr-HR" sz="1600" dirty="0" err="1"/>
              <a:t>Šverko</a:t>
            </a:r>
            <a:r>
              <a:rPr lang="hr-HR" sz="1600" dirty="0"/>
              <a:t>, I. (2011). Profesionalna zrelost učenika viših razreda osnovne škole. </a:t>
            </a:r>
            <a:r>
              <a:rPr lang="hr-HR" sz="1600" i="1" dirty="0"/>
              <a:t>Suvremena psihologija. 14</a:t>
            </a:r>
            <a:r>
              <a:rPr lang="hr-HR" sz="1600" dirty="0"/>
              <a:t>, 91-109</a:t>
            </a:r>
            <a:r>
              <a:rPr lang="hr-HR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4390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871807" cy="4445884"/>
          </a:xfrm>
        </p:spPr>
        <p:txBody>
          <a:bodyPr>
            <a:noAutofit/>
          </a:bodyPr>
          <a:lstStyle/>
          <a:p>
            <a:r>
              <a:rPr lang="sv-SE" sz="2400" dirty="0"/>
              <a:t>Mark </a:t>
            </a:r>
            <a:r>
              <a:rPr lang="sv-SE" sz="2400" dirty="0" smtClean="0"/>
              <a:t>Savickas</a:t>
            </a:r>
            <a:r>
              <a:rPr lang="hr-HR" sz="2400" dirty="0" smtClean="0"/>
              <a:t> </a:t>
            </a:r>
          </a:p>
          <a:p>
            <a:r>
              <a:rPr lang="sv-SE" sz="2400" dirty="0" smtClean="0"/>
              <a:t>Novi </a:t>
            </a:r>
            <a:r>
              <a:rPr lang="hr-HR" sz="2400" dirty="0" smtClean="0"/>
              <a:t>pristup</a:t>
            </a:r>
            <a:r>
              <a:rPr lang="sv-SE" sz="2400" dirty="0" smtClean="0"/>
              <a:t>, </a:t>
            </a:r>
            <a:r>
              <a:rPr lang="sv-SE" sz="2400" dirty="0"/>
              <a:t>velika pažnja, internacionalni </a:t>
            </a:r>
            <a:r>
              <a:rPr lang="sv-SE" sz="2400" dirty="0" smtClean="0"/>
              <a:t>tim</a:t>
            </a:r>
            <a:r>
              <a:rPr lang="hr-HR" sz="2400" dirty="0" smtClean="0"/>
              <a:t> </a:t>
            </a:r>
          </a:p>
          <a:p>
            <a:r>
              <a:rPr lang="sv-SE" sz="2400" dirty="0" smtClean="0"/>
              <a:t>Moderni </a:t>
            </a:r>
            <a:r>
              <a:rPr lang="sv-SE" sz="2400" dirty="0"/>
              <a:t>svijet rada – potreba za kontinuiranim samousmjeravanjem</a:t>
            </a:r>
          </a:p>
          <a:p>
            <a:r>
              <a:rPr lang="hr-HR" sz="2400" dirty="0" smtClean="0"/>
              <a:t>Drugačiji </a:t>
            </a:r>
            <a:r>
              <a:rPr lang="hr-HR" sz="2400" dirty="0"/>
              <a:t>pogled </a:t>
            </a:r>
            <a:r>
              <a:rPr lang="hr-HR" sz="2400" dirty="0" smtClean="0"/>
              <a:t>na </a:t>
            </a:r>
            <a:r>
              <a:rPr lang="hr-HR" sz="2400" dirty="0"/>
              <a:t>problematiku izbora zanimanja i razvoja </a:t>
            </a:r>
            <a:r>
              <a:rPr lang="hr-HR" sz="2400" dirty="0" smtClean="0"/>
              <a:t>karijere</a:t>
            </a:r>
          </a:p>
          <a:p>
            <a:r>
              <a:rPr lang="hr-HR" sz="2400" dirty="0" smtClean="0"/>
              <a:t>„</a:t>
            </a:r>
            <a:r>
              <a:rPr lang="hr-HR" sz="2400" dirty="0"/>
              <a:t>Life Design</a:t>
            </a:r>
            <a:r>
              <a:rPr lang="hr-HR" sz="2400" dirty="0" smtClean="0"/>
              <a:t>” paradigma – uključuje </a:t>
            </a:r>
            <a:r>
              <a:rPr lang="hr-HR" sz="2400" dirty="0"/>
              <a:t>konstrukte koji govore o cjeloživotnom i cjelovitom </a:t>
            </a:r>
            <a:r>
              <a:rPr lang="hr-HR" sz="2400" dirty="0" smtClean="0"/>
              <a:t>samorazvoju </a:t>
            </a:r>
            <a:r>
              <a:rPr lang="hr-HR" sz="2400" dirty="0"/>
              <a:t>i razvoju socijalnoga identiteta u kontekstu zanimanja i zapošljavanja. </a:t>
            </a:r>
          </a:p>
          <a:p>
            <a:r>
              <a:rPr lang="hr-HR" sz="2400" dirty="0" smtClean="0"/>
              <a:t>Strategije </a:t>
            </a:r>
            <a:r>
              <a:rPr lang="hr-HR" sz="2400" dirty="0"/>
              <a:t>u planiranju karijere </a:t>
            </a:r>
            <a:r>
              <a:rPr lang="hr-HR" sz="2400" dirty="0" smtClean="0"/>
              <a:t>su samoregulacijski </a:t>
            </a:r>
            <a:r>
              <a:rPr lang="hr-HR" sz="2400" dirty="0"/>
              <a:t>kapacitet </a:t>
            </a:r>
            <a:r>
              <a:rPr lang="hr-HR" sz="2400" dirty="0" smtClean="0"/>
              <a:t>pojedinca u odabiru </a:t>
            </a:r>
            <a:r>
              <a:rPr lang="hr-HR" sz="2400" dirty="0"/>
              <a:t>uloga i </a:t>
            </a:r>
            <a:r>
              <a:rPr lang="hr-HR" sz="2400" dirty="0" smtClean="0"/>
              <a:t>slijeđenju </a:t>
            </a:r>
            <a:r>
              <a:rPr lang="hr-HR" sz="2400" dirty="0"/>
              <a:t>plana koji odgovara </a:t>
            </a:r>
            <a:r>
              <a:rPr lang="hr-HR" sz="2400" dirty="0" smtClean="0"/>
              <a:t>njegovim talentima </a:t>
            </a:r>
            <a:r>
              <a:rPr lang="hr-HR" sz="2400" dirty="0"/>
              <a:t>i </a:t>
            </a:r>
            <a:r>
              <a:rPr lang="hr-HR" sz="2400" dirty="0" smtClean="0"/>
              <a:t>interesima</a:t>
            </a:r>
          </a:p>
          <a:p>
            <a:r>
              <a:rPr lang="hr-HR" sz="2400" dirty="0"/>
              <a:t>Konstruirana dva upitnika: </a:t>
            </a:r>
            <a:r>
              <a:rPr lang="hr-HR" sz="2400" dirty="0" smtClean="0"/>
              <a:t>Career </a:t>
            </a:r>
            <a:r>
              <a:rPr lang="hr-HR" sz="2400" dirty="0"/>
              <a:t>adapt-abilities scale (CAAS) te </a:t>
            </a:r>
            <a:r>
              <a:rPr lang="hr-HR" sz="2400" dirty="0" smtClean="0"/>
              <a:t>Student </a:t>
            </a:r>
            <a:r>
              <a:rPr lang="hr-HR" sz="2400" dirty="0"/>
              <a:t>Career Construction Inventory (SCCI). </a:t>
            </a:r>
          </a:p>
          <a:p>
            <a:endParaRPr lang="hr-HR" sz="2400" dirty="0"/>
          </a:p>
          <a:p>
            <a:endParaRPr lang="hr-HR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r-HR" sz="4000" dirty="0" smtClean="0">
                <a:latin typeface="+mj-lt"/>
              </a:rPr>
              <a:t>Planiranje </a:t>
            </a:r>
            <a:r>
              <a:rPr lang="hr-HR" sz="4000" dirty="0">
                <a:latin typeface="+mj-lt"/>
              </a:rPr>
              <a:t>i izgradnja </a:t>
            </a:r>
            <a:r>
              <a:rPr lang="hr-HR" sz="4000" dirty="0" smtClean="0">
                <a:latin typeface="+mj-lt"/>
              </a:rPr>
              <a:t>karijere – Konstruktivistički pristup</a:t>
            </a:r>
            <a:endParaRPr lang="hr-HR" sz="40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895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Sposobnost prilagodbe u </a:t>
            </a:r>
            <a:r>
              <a:rPr lang="hr-HR" dirty="0">
                <a:solidFill>
                  <a:schemeClr val="tx1"/>
                </a:solidFill>
              </a:rPr>
              <a:t>karijeri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hr-HR" sz="2400" dirty="0"/>
              <a:t>Career Adapt – Abilities Scale (CAAS</a:t>
            </a:r>
            <a:r>
              <a:rPr lang="hr-HR" sz="2400" dirty="0" smtClean="0"/>
              <a:t>);  </a:t>
            </a:r>
            <a:r>
              <a:rPr lang="hr-HR" sz="2400" dirty="0"/>
              <a:t>Savickas i </a:t>
            </a:r>
            <a:r>
              <a:rPr lang="hr-HR" sz="2400" dirty="0" smtClean="0"/>
              <a:t>Porfeli (2012)</a:t>
            </a:r>
            <a:endParaRPr lang="hr-HR" sz="2400" dirty="0"/>
          </a:p>
          <a:p>
            <a:r>
              <a:rPr lang="hr-HR" sz="2400" dirty="0" smtClean="0"/>
              <a:t>Nastala kroz </a:t>
            </a:r>
            <a:r>
              <a:rPr lang="hr-HR" sz="2400" dirty="0"/>
              <a:t>suradnju </a:t>
            </a:r>
            <a:r>
              <a:rPr lang="hr-HR" sz="2400" dirty="0" smtClean="0"/>
              <a:t>međunarodne </a:t>
            </a:r>
            <a:r>
              <a:rPr lang="hr-HR" sz="2400" dirty="0"/>
              <a:t>grupe psihologa koji se bave izborom </a:t>
            </a:r>
            <a:r>
              <a:rPr lang="hr-HR" sz="2400" dirty="0" smtClean="0"/>
              <a:t>zanimanja</a:t>
            </a:r>
          </a:p>
          <a:p>
            <a:r>
              <a:rPr lang="hr-HR" sz="2400" dirty="0"/>
              <a:t>Obuhvaća strategije </a:t>
            </a:r>
            <a:r>
              <a:rPr lang="hr-HR" sz="2400" dirty="0" smtClean="0"/>
              <a:t>(subskale) koje </a:t>
            </a:r>
            <a:r>
              <a:rPr lang="hr-HR" sz="2400" dirty="0"/>
              <a:t>ljudi koriste prilikom planiranja karijere</a:t>
            </a:r>
          </a:p>
          <a:p>
            <a:pPr lvl="1"/>
            <a:r>
              <a:rPr lang="hr-HR" sz="2400" dirty="0"/>
              <a:t>Pripremanje za budućnost i planiranje karijere (</a:t>
            </a:r>
            <a:r>
              <a:rPr lang="hr-HR" sz="2400" i="1" dirty="0" smtClean="0"/>
              <a:t>concern - briga)</a:t>
            </a:r>
            <a:endParaRPr lang="hr-HR" sz="2400" dirty="0"/>
          </a:p>
          <a:p>
            <a:pPr lvl="1"/>
            <a:r>
              <a:rPr lang="hr-HR" sz="2400" dirty="0"/>
              <a:t>Samostalnost i preuzimanje kontrole (</a:t>
            </a:r>
            <a:r>
              <a:rPr lang="hr-HR" sz="2400" i="1" dirty="0" smtClean="0"/>
              <a:t>control - kontrola)</a:t>
            </a:r>
            <a:endParaRPr lang="hr-HR" sz="2400" dirty="0"/>
          </a:p>
          <a:p>
            <a:pPr lvl="1"/>
            <a:r>
              <a:rPr lang="hr-HR" sz="2400" dirty="0"/>
              <a:t>Istraživanje prilika i mogućnosti (</a:t>
            </a:r>
            <a:r>
              <a:rPr lang="hr-HR" sz="2400" i="1" dirty="0" smtClean="0"/>
              <a:t>curiosity - znatiželja)</a:t>
            </a:r>
            <a:endParaRPr lang="hr-HR" sz="2400" dirty="0"/>
          </a:p>
          <a:p>
            <a:pPr lvl="1"/>
            <a:r>
              <a:rPr lang="hr-HR" sz="2400" dirty="0"/>
              <a:t>Aktivno suočavanje s problemima i zadacima (</a:t>
            </a:r>
            <a:r>
              <a:rPr lang="hr-HR" sz="2400" i="1" dirty="0" smtClean="0"/>
              <a:t>confidence - </a:t>
            </a:r>
            <a:r>
              <a:rPr lang="hr-HR" sz="2400" i="1" dirty="0"/>
              <a:t>s</a:t>
            </a:r>
            <a:r>
              <a:rPr lang="hr-HR" sz="2400" i="1" dirty="0" smtClean="0"/>
              <a:t>amopouzdanje</a:t>
            </a:r>
            <a:r>
              <a:rPr lang="hr-HR" sz="2400" dirty="0" smtClean="0"/>
              <a:t>)</a:t>
            </a:r>
            <a:endParaRPr lang="hr-HR" sz="2400" dirty="0"/>
          </a:p>
          <a:p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42591355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521</TotalTime>
  <Words>1445</Words>
  <Application>Microsoft Office PowerPoint</Application>
  <PresentationFormat>Widescreen</PresentationFormat>
  <Paragraphs>161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Retrospect</vt:lpstr>
      <vt:lpstr>Profesionalna zrelost i profesionalni razvoj</vt:lpstr>
      <vt:lpstr>Profesionalna zrelost</vt:lpstr>
      <vt:lpstr>Donald Super – glavni teoretičar</vt:lpstr>
      <vt:lpstr>Career Development Inventory  (Super, Osborne, Walsh, Brown i Niels, 2001)</vt:lpstr>
      <vt:lpstr>Career Maturity Inventory  Crites (1978)</vt:lpstr>
      <vt:lpstr>Cognitive Vocational Maturity Test  Westbrook i Parry-Hill (1973)</vt:lpstr>
      <vt:lpstr>Test informiranosti o zanimanjima  (Babarović i Šverko, 2011) </vt:lpstr>
      <vt:lpstr>Planiranje i izgradnja karijere – Konstruktivistički pristup</vt:lpstr>
      <vt:lpstr>Sposobnost prilagodbe u karijeri</vt:lpstr>
      <vt:lpstr>Konstrukcija karijere</vt:lpstr>
      <vt:lpstr>Poteškoće pri donošenju profesionalnih odluka</vt:lpstr>
      <vt:lpstr>Poteškoće pri donošenju profesionalnih odluka</vt:lpstr>
      <vt:lpstr>Gatijev PIC model  (Gati i Asher, 2001) </vt:lpstr>
      <vt:lpstr>Klasifikacija poteškoća pri donošenju odluka o karijeri (preuzeto iz Gati i sur., 1996)</vt:lpstr>
      <vt:lpstr>Career Decision–Making Difficulties (CDDQ) (Gati, Krausz, Osipow, 1996)</vt:lpstr>
      <vt:lpstr>Školski program profesionalnog razvoja za srednje škole</vt:lpstr>
      <vt:lpstr>O programu</vt:lpstr>
      <vt:lpstr>Sadržaj programa</vt:lpstr>
      <vt:lpstr>Struktura vježbi</vt:lpstr>
      <vt:lpstr>Struktura vježbi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Profesionalna zrelost i profesionalni razvoj</dc:title>
  <dc:creator>Toni Babarovic</dc:creator>
  <cp:lastModifiedBy>Iva Sverko</cp:lastModifiedBy>
  <cp:revision>27</cp:revision>
  <dcterms:created xsi:type="dcterms:W3CDTF">2014-11-12T12:17:21Z</dcterms:created>
  <dcterms:modified xsi:type="dcterms:W3CDTF">2015-09-11T09:52:00Z</dcterms:modified>
</cp:coreProperties>
</file>