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9" r:id="rId3"/>
    <p:sldId id="257" r:id="rId4"/>
    <p:sldId id="258" r:id="rId5"/>
    <p:sldId id="267" r:id="rId6"/>
    <p:sldId id="262" r:id="rId7"/>
    <p:sldId id="264" r:id="rId8"/>
    <p:sldId id="265" r:id="rId9"/>
    <p:sldId id="263" r:id="rId10"/>
    <p:sldId id="268" r:id="rId11"/>
    <p:sldId id="273" r:id="rId12"/>
    <p:sldId id="274" r:id="rId13"/>
    <p:sldId id="281" r:id="rId14"/>
    <p:sldId id="283" r:id="rId15"/>
    <p:sldId id="284" r:id="rId16"/>
    <p:sldId id="290" r:id="rId17"/>
    <p:sldId id="291" r:id="rId18"/>
    <p:sldId id="288" r:id="rId19"/>
    <p:sldId id="289" r:id="rId20"/>
    <p:sldId id="287" r:id="rId21"/>
    <p:sldId id="315" r:id="rId22"/>
    <p:sldId id="271" r:id="rId23"/>
    <p:sldId id="272" r:id="rId24"/>
    <p:sldId id="304" r:id="rId25"/>
    <p:sldId id="307" r:id="rId26"/>
    <p:sldId id="319" r:id="rId27"/>
    <p:sldId id="321" r:id="rId28"/>
    <p:sldId id="322" r:id="rId29"/>
    <p:sldId id="324" r:id="rId30"/>
    <p:sldId id="325" r:id="rId31"/>
    <p:sldId id="326" r:id="rId32"/>
    <p:sldId id="342" r:id="rId33"/>
    <p:sldId id="350" r:id="rId34"/>
    <p:sldId id="356" r:id="rId35"/>
    <p:sldId id="355" r:id="rId36"/>
    <p:sldId id="366" r:id="rId37"/>
    <p:sldId id="343" r:id="rId38"/>
    <p:sldId id="367" r:id="rId39"/>
    <p:sldId id="368" r:id="rId40"/>
    <p:sldId id="359" r:id="rId41"/>
    <p:sldId id="365" r:id="rId42"/>
    <p:sldId id="360" r:id="rId43"/>
    <p:sldId id="316" r:id="rId44"/>
    <p:sldId id="308" r:id="rId45"/>
    <p:sldId id="334" r:id="rId46"/>
    <p:sldId id="330" r:id="rId47"/>
    <p:sldId id="331" r:id="rId48"/>
    <p:sldId id="333" r:id="rId49"/>
  </p:sldIdLst>
  <p:sldSz cx="9144000" cy="6858000" type="screen4x3"/>
  <p:notesSz cx="10234613" cy="70993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5A8DC-EDA2-472C-BF5A-EE58551F1B0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B42E4F2-02F0-43E3-9EE2-526B043D8F61}">
      <dgm:prSet phldrT="[Text]" custT="1"/>
      <dgm:spPr/>
      <dgm:t>
        <a:bodyPr/>
        <a:lstStyle/>
        <a:p>
          <a:r>
            <a:rPr lang="hr-HR" sz="2400" dirty="0" smtClean="0"/>
            <a:t>Interesi (47 aspekata)</a:t>
          </a:r>
          <a:endParaRPr lang="hr-HR" sz="4300" dirty="0"/>
        </a:p>
      </dgm:t>
    </dgm:pt>
    <dgm:pt modelId="{5C2EECF5-DB92-4BCD-ACDB-9112E0D0A4F9}" type="parTrans" cxnId="{9B24B7EC-88BC-4140-B7E0-914946234703}">
      <dgm:prSet/>
      <dgm:spPr/>
      <dgm:t>
        <a:bodyPr/>
        <a:lstStyle/>
        <a:p>
          <a:endParaRPr lang="hr-HR"/>
        </a:p>
      </dgm:t>
    </dgm:pt>
    <dgm:pt modelId="{B380EDE9-C483-4765-9BFB-00C6A2C80090}" type="sibTrans" cxnId="{9B24B7EC-88BC-4140-B7E0-914946234703}">
      <dgm:prSet/>
      <dgm:spPr/>
      <dgm:t>
        <a:bodyPr/>
        <a:lstStyle/>
        <a:p>
          <a:endParaRPr lang="hr-HR"/>
        </a:p>
      </dgm:t>
    </dgm:pt>
    <dgm:pt modelId="{F4B571E9-8A1C-488C-A7F2-D6350B0BFA69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400" dirty="0" smtClean="0"/>
            <a:t>Prva lista zanimanja (10 zanimanja)</a:t>
          </a:r>
          <a:endParaRPr lang="hr-HR" sz="2400" dirty="0"/>
        </a:p>
      </dgm:t>
    </dgm:pt>
    <dgm:pt modelId="{D78D6D17-C3C9-4F42-B567-A862C8F737AA}" type="parTrans" cxnId="{D715ED89-853F-46C3-BA58-9E0C44FCAC7E}">
      <dgm:prSet/>
      <dgm:spPr/>
      <dgm:t>
        <a:bodyPr/>
        <a:lstStyle/>
        <a:p>
          <a:endParaRPr lang="hr-HR"/>
        </a:p>
      </dgm:t>
    </dgm:pt>
    <dgm:pt modelId="{E7D114EA-59DD-4C52-A4CE-1C4A617794BC}" type="sibTrans" cxnId="{D715ED89-853F-46C3-BA58-9E0C44FCAC7E}">
      <dgm:prSet/>
      <dgm:spPr/>
      <dgm:t>
        <a:bodyPr/>
        <a:lstStyle/>
        <a:p>
          <a:endParaRPr lang="hr-HR"/>
        </a:p>
      </dgm:t>
    </dgm:pt>
    <dgm:pt modelId="{5575B123-7F66-4723-B8C7-929BD912042F}">
      <dgm:prSet phldrT="[Text]" custT="1"/>
      <dgm:spPr/>
      <dgm:t>
        <a:bodyPr/>
        <a:lstStyle/>
        <a:p>
          <a:r>
            <a:rPr lang="hr-HR" sz="2400" dirty="0" smtClean="0"/>
            <a:t>Kompetencije (47 aspekata)</a:t>
          </a:r>
        </a:p>
      </dgm:t>
    </dgm:pt>
    <dgm:pt modelId="{4C42C8C0-F048-4247-B4C7-BEBD31D5DBE5}" type="parTrans" cxnId="{DF9E444A-C885-47EA-958A-40AF1A471B6A}">
      <dgm:prSet/>
      <dgm:spPr/>
      <dgm:t>
        <a:bodyPr/>
        <a:lstStyle/>
        <a:p>
          <a:endParaRPr lang="hr-HR"/>
        </a:p>
      </dgm:t>
    </dgm:pt>
    <dgm:pt modelId="{242FA1E7-407D-4F7F-B0AB-E14859392149}" type="sibTrans" cxnId="{DF9E444A-C885-47EA-958A-40AF1A471B6A}">
      <dgm:prSet/>
      <dgm:spPr/>
      <dgm:t>
        <a:bodyPr/>
        <a:lstStyle/>
        <a:p>
          <a:endParaRPr lang="hr-HR"/>
        </a:p>
      </dgm:t>
    </dgm:pt>
    <dgm:pt modelId="{F883CC30-8551-4B43-B6D7-1611D580421F}" type="pres">
      <dgm:prSet presAssocID="{5F25A8DC-EDA2-472C-BF5A-EE58551F1B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EB5F6DC-D054-4BA2-BFE8-E15F7618A941}" type="pres">
      <dgm:prSet presAssocID="{5F25A8DC-EDA2-472C-BF5A-EE58551F1B09}" presName="dummyMaxCanvas" presStyleCnt="0">
        <dgm:presLayoutVars/>
      </dgm:prSet>
      <dgm:spPr/>
    </dgm:pt>
    <dgm:pt modelId="{C63FD3A2-55FE-4ABC-9963-6259D3C221C1}" type="pres">
      <dgm:prSet presAssocID="{5F25A8DC-EDA2-472C-BF5A-EE58551F1B0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06B380-6491-4956-B41F-5B3E94395F63}" type="pres">
      <dgm:prSet presAssocID="{5F25A8DC-EDA2-472C-BF5A-EE58551F1B0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416551-7766-447B-80B1-99D3D422E3BB}" type="pres">
      <dgm:prSet presAssocID="{5F25A8DC-EDA2-472C-BF5A-EE58551F1B0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3DC2C9-801F-4B0C-925C-5D862DF5493D}" type="pres">
      <dgm:prSet presAssocID="{5F25A8DC-EDA2-472C-BF5A-EE58551F1B0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F20A94-1367-4A5F-ABF2-13F652844A04}" type="pres">
      <dgm:prSet presAssocID="{5F25A8DC-EDA2-472C-BF5A-EE58551F1B0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304DEC-9AD5-4E12-B9FB-02B4207FEEA9}" type="pres">
      <dgm:prSet presAssocID="{5F25A8DC-EDA2-472C-BF5A-EE58551F1B0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2E473C-F369-4639-A413-910A037B5810}" type="pres">
      <dgm:prSet presAssocID="{5F25A8DC-EDA2-472C-BF5A-EE58551F1B0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B6C6CE-67F7-4C73-B113-58612E9D23C7}" type="pres">
      <dgm:prSet presAssocID="{5F25A8DC-EDA2-472C-BF5A-EE58551F1B0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3F81364-8B89-4A33-8506-57F017F91E13}" type="presOf" srcId="{B380EDE9-C483-4765-9BFB-00C6A2C80090}" destId="{B93DC2C9-801F-4B0C-925C-5D862DF5493D}" srcOrd="0" destOrd="0" presId="urn:microsoft.com/office/officeart/2005/8/layout/vProcess5"/>
    <dgm:cxn modelId="{D73A3FF2-216A-4761-BD65-D88FE013A60D}" type="presOf" srcId="{F4B571E9-8A1C-488C-A7F2-D6350B0BFA69}" destId="{B306B380-6491-4956-B41F-5B3E94395F63}" srcOrd="0" destOrd="0" presId="urn:microsoft.com/office/officeart/2005/8/layout/vProcess5"/>
    <dgm:cxn modelId="{B8DF8623-5CA4-47EF-A945-10C1ECBCAFCC}" type="presOf" srcId="{5F25A8DC-EDA2-472C-BF5A-EE58551F1B09}" destId="{F883CC30-8551-4B43-B6D7-1611D580421F}" srcOrd="0" destOrd="0" presId="urn:microsoft.com/office/officeart/2005/8/layout/vProcess5"/>
    <dgm:cxn modelId="{D715ED89-853F-46C3-BA58-9E0C44FCAC7E}" srcId="{5F25A8DC-EDA2-472C-BF5A-EE58551F1B09}" destId="{F4B571E9-8A1C-488C-A7F2-D6350B0BFA69}" srcOrd="1" destOrd="0" parTransId="{D78D6D17-C3C9-4F42-B567-A862C8F737AA}" sibTransId="{E7D114EA-59DD-4C52-A4CE-1C4A617794BC}"/>
    <dgm:cxn modelId="{9CCF8ABB-406C-4258-9581-AC024B382A33}" type="presOf" srcId="{F4B571E9-8A1C-488C-A7F2-D6350B0BFA69}" destId="{6F2E473C-F369-4639-A413-910A037B5810}" srcOrd="1" destOrd="0" presId="urn:microsoft.com/office/officeart/2005/8/layout/vProcess5"/>
    <dgm:cxn modelId="{054A1CA3-4574-4489-BAB1-C9B7B7C239FA}" type="presOf" srcId="{5575B123-7F66-4723-B8C7-929BD912042F}" destId="{53416551-7766-447B-80B1-99D3D422E3BB}" srcOrd="0" destOrd="0" presId="urn:microsoft.com/office/officeart/2005/8/layout/vProcess5"/>
    <dgm:cxn modelId="{9B24B7EC-88BC-4140-B7E0-914946234703}" srcId="{5F25A8DC-EDA2-472C-BF5A-EE58551F1B09}" destId="{5B42E4F2-02F0-43E3-9EE2-526B043D8F61}" srcOrd="0" destOrd="0" parTransId="{5C2EECF5-DB92-4BCD-ACDB-9112E0D0A4F9}" sibTransId="{B380EDE9-C483-4765-9BFB-00C6A2C80090}"/>
    <dgm:cxn modelId="{C408B92B-461F-4994-9B49-D3E9631BBDC5}" type="presOf" srcId="{5575B123-7F66-4723-B8C7-929BD912042F}" destId="{ADB6C6CE-67F7-4C73-B113-58612E9D23C7}" srcOrd="1" destOrd="0" presId="urn:microsoft.com/office/officeart/2005/8/layout/vProcess5"/>
    <dgm:cxn modelId="{B3CB02B7-1441-4A23-B51D-07D7E09C4A11}" type="presOf" srcId="{5B42E4F2-02F0-43E3-9EE2-526B043D8F61}" destId="{D2304DEC-9AD5-4E12-B9FB-02B4207FEEA9}" srcOrd="1" destOrd="0" presId="urn:microsoft.com/office/officeart/2005/8/layout/vProcess5"/>
    <dgm:cxn modelId="{FBC0BC90-1B80-4EB1-B31B-00DF345C1B0D}" type="presOf" srcId="{5B42E4F2-02F0-43E3-9EE2-526B043D8F61}" destId="{C63FD3A2-55FE-4ABC-9963-6259D3C221C1}" srcOrd="0" destOrd="0" presId="urn:microsoft.com/office/officeart/2005/8/layout/vProcess5"/>
    <dgm:cxn modelId="{DF9E444A-C885-47EA-958A-40AF1A471B6A}" srcId="{5F25A8DC-EDA2-472C-BF5A-EE58551F1B09}" destId="{5575B123-7F66-4723-B8C7-929BD912042F}" srcOrd="2" destOrd="0" parTransId="{4C42C8C0-F048-4247-B4C7-BEBD31D5DBE5}" sibTransId="{242FA1E7-407D-4F7F-B0AB-E14859392149}"/>
    <dgm:cxn modelId="{487A032E-B869-4558-85E4-E11E03A35239}" type="presOf" srcId="{E7D114EA-59DD-4C52-A4CE-1C4A617794BC}" destId="{34F20A94-1367-4A5F-ABF2-13F652844A04}" srcOrd="0" destOrd="0" presId="urn:microsoft.com/office/officeart/2005/8/layout/vProcess5"/>
    <dgm:cxn modelId="{67C77EBA-C41E-4B28-9AB3-CF05BCF5B0E9}" type="presParOf" srcId="{F883CC30-8551-4B43-B6D7-1611D580421F}" destId="{CEB5F6DC-D054-4BA2-BFE8-E15F7618A941}" srcOrd="0" destOrd="0" presId="urn:microsoft.com/office/officeart/2005/8/layout/vProcess5"/>
    <dgm:cxn modelId="{5FD8F069-B2B9-4723-A7C8-D5C512A0CFB9}" type="presParOf" srcId="{F883CC30-8551-4B43-B6D7-1611D580421F}" destId="{C63FD3A2-55FE-4ABC-9963-6259D3C221C1}" srcOrd="1" destOrd="0" presId="urn:microsoft.com/office/officeart/2005/8/layout/vProcess5"/>
    <dgm:cxn modelId="{42438ED9-C389-4102-8048-C5238A9E332B}" type="presParOf" srcId="{F883CC30-8551-4B43-B6D7-1611D580421F}" destId="{B306B380-6491-4956-B41F-5B3E94395F63}" srcOrd="2" destOrd="0" presId="urn:microsoft.com/office/officeart/2005/8/layout/vProcess5"/>
    <dgm:cxn modelId="{EC6AA989-B162-4FB7-AC2C-A22DE3F49374}" type="presParOf" srcId="{F883CC30-8551-4B43-B6D7-1611D580421F}" destId="{53416551-7766-447B-80B1-99D3D422E3BB}" srcOrd="3" destOrd="0" presId="urn:microsoft.com/office/officeart/2005/8/layout/vProcess5"/>
    <dgm:cxn modelId="{2F420B41-D70D-495D-AEA7-C47D19445479}" type="presParOf" srcId="{F883CC30-8551-4B43-B6D7-1611D580421F}" destId="{B93DC2C9-801F-4B0C-925C-5D862DF5493D}" srcOrd="4" destOrd="0" presId="urn:microsoft.com/office/officeart/2005/8/layout/vProcess5"/>
    <dgm:cxn modelId="{F1EE70FA-D17D-4605-BFE6-6036D74B8DDF}" type="presParOf" srcId="{F883CC30-8551-4B43-B6D7-1611D580421F}" destId="{34F20A94-1367-4A5F-ABF2-13F652844A04}" srcOrd="5" destOrd="0" presId="urn:microsoft.com/office/officeart/2005/8/layout/vProcess5"/>
    <dgm:cxn modelId="{8CC5608B-2EC6-4218-87F8-485CFF861133}" type="presParOf" srcId="{F883CC30-8551-4B43-B6D7-1611D580421F}" destId="{D2304DEC-9AD5-4E12-B9FB-02B4207FEEA9}" srcOrd="6" destOrd="0" presId="urn:microsoft.com/office/officeart/2005/8/layout/vProcess5"/>
    <dgm:cxn modelId="{CBEC2159-2F9D-49C0-9800-7E1CD756B2C8}" type="presParOf" srcId="{F883CC30-8551-4B43-B6D7-1611D580421F}" destId="{6F2E473C-F369-4639-A413-910A037B5810}" srcOrd="7" destOrd="0" presId="urn:microsoft.com/office/officeart/2005/8/layout/vProcess5"/>
    <dgm:cxn modelId="{F99A0022-1244-4997-B886-F329E59081A5}" type="presParOf" srcId="{F883CC30-8551-4B43-B6D7-1611D580421F}" destId="{ADB6C6CE-67F7-4C73-B113-58612E9D23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FD3A2-55FE-4ABC-9963-6259D3C221C1}">
      <dsp:nvSpPr>
        <dsp:cNvPr id="0" name=""/>
        <dsp:cNvSpPr/>
      </dsp:nvSpPr>
      <dsp:spPr>
        <a:xfrm>
          <a:off x="0" y="0"/>
          <a:ext cx="5926472" cy="998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Interesi (47 aspekata)</a:t>
          </a:r>
          <a:endParaRPr lang="hr-HR" sz="4300" kern="1200" dirty="0"/>
        </a:p>
      </dsp:txBody>
      <dsp:txXfrm>
        <a:off x="29251" y="29251"/>
        <a:ext cx="4848797" cy="940197"/>
      </dsp:txXfrm>
    </dsp:sp>
    <dsp:sp modelId="{B306B380-6491-4956-B41F-5B3E94395F63}">
      <dsp:nvSpPr>
        <dsp:cNvPr id="0" name=""/>
        <dsp:cNvSpPr/>
      </dsp:nvSpPr>
      <dsp:spPr>
        <a:xfrm>
          <a:off x="522923" y="1165148"/>
          <a:ext cx="5926472" cy="9986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Prva lista zanimanja (10 zanimanja)</a:t>
          </a:r>
          <a:endParaRPr lang="hr-HR" sz="2400" kern="1200" dirty="0"/>
        </a:p>
      </dsp:txBody>
      <dsp:txXfrm>
        <a:off x="552174" y="1194399"/>
        <a:ext cx="4695891" cy="940197"/>
      </dsp:txXfrm>
    </dsp:sp>
    <dsp:sp modelId="{53416551-7766-447B-80B1-99D3D422E3BB}">
      <dsp:nvSpPr>
        <dsp:cNvPr id="0" name=""/>
        <dsp:cNvSpPr/>
      </dsp:nvSpPr>
      <dsp:spPr>
        <a:xfrm>
          <a:off x="1045847" y="2330297"/>
          <a:ext cx="5926472" cy="998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Kompetencije (47 aspekata)</a:t>
          </a:r>
        </a:p>
      </dsp:txBody>
      <dsp:txXfrm>
        <a:off x="1075098" y="2359548"/>
        <a:ext cx="4695891" cy="940197"/>
      </dsp:txXfrm>
    </dsp:sp>
    <dsp:sp modelId="{B93DC2C9-801F-4B0C-925C-5D862DF5493D}">
      <dsp:nvSpPr>
        <dsp:cNvPr id="0" name=""/>
        <dsp:cNvSpPr/>
      </dsp:nvSpPr>
      <dsp:spPr>
        <a:xfrm>
          <a:off x="5277317" y="757346"/>
          <a:ext cx="649154" cy="649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900" kern="1200"/>
        </a:p>
      </dsp:txBody>
      <dsp:txXfrm>
        <a:off x="5423377" y="757346"/>
        <a:ext cx="357034" cy="488488"/>
      </dsp:txXfrm>
    </dsp:sp>
    <dsp:sp modelId="{34F20A94-1367-4A5F-ABF2-13F652844A04}">
      <dsp:nvSpPr>
        <dsp:cNvPr id="0" name=""/>
        <dsp:cNvSpPr/>
      </dsp:nvSpPr>
      <dsp:spPr>
        <a:xfrm>
          <a:off x="5800241" y="1915837"/>
          <a:ext cx="649154" cy="649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900" kern="1200"/>
        </a:p>
      </dsp:txBody>
      <dsp:txXfrm>
        <a:off x="5946301" y="1915837"/>
        <a:ext cx="357034" cy="488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4C02D2-D13C-408C-BC6D-AB3676AB4683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7908E0-8779-4D60-8848-1D3B1CA544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78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29C0B3B-D15E-4432-82EA-74424D2B4F54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849B75-7270-4D10-BC60-C08BD95E08C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42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350ED-39AF-4182-9336-F2F8A43780F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04861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1318D-2322-47D5-A6A6-3559AAD4AC0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64415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07F22-F523-4DA6-B150-1817D91A5D0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85556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DC077-A244-4A36-93A0-4CE7655B744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05852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D54D8-03CA-4B92-A514-02ACBD55DCB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64530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4C79A-2BBC-4D77-B096-5C832E3CEB10}" type="slidenum">
              <a:rPr lang="hr-HR" smtClean="0"/>
              <a:pPr/>
              <a:t>20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700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F6284-C430-46DE-9E8A-1A6B4031D91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8413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08BCA-050C-4E3D-86EE-7CA04CF0A3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255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C477-9C1B-42AE-B134-828E7508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39E6-0E09-4398-8869-024854C55012}" type="datetimeFigureOut">
              <a:rPr lang="sr-Latn-CS" smtClean="0"/>
              <a:pPr/>
              <a:t>11.9.2015.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E7EA-81AB-4C7D-BEF3-53C4A5E19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jera.hr/" TargetMode="External"/><Relationship Id="rId2" Type="http://schemas.openxmlformats.org/officeDocument/2006/relationships/hyperlink" Target="mailto:iva.sverko@pilar.h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Interesi, vrijednosti i uloge u profesionalnom usmjeravanju u školi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Iva </a:t>
            </a:r>
            <a:r>
              <a:rPr lang="hr-HR" dirty="0" err="1" smtClean="0"/>
              <a:t>Šverko</a:t>
            </a:r>
            <a:endParaRPr lang="hr-HR" dirty="0" smtClean="0"/>
          </a:p>
          <a:p>
            <a:r>
              <a:rPr lang="hr-HR" sz="2400" dirty="0" smtClean="0"/>
              <a:t>Institut društvenih znanosti Ivo Pilar</a:t>
            </a:r>
          </a:p>
          <a:p>
            <a:endParaRPr lang="hr-HR" sz="2400" dirty="0" smtClean="0"/>
          </a:p>
          <a:p>
            <a:r>
              <a:rPr lang="hr-HR" sz="2400" dirty="0" err="1" smtClean="0">
                <a:solidFill>
                  <a:schemeClr val="accent1"/>
                </a:solidFill>
              </a:rPr>
              <a:t>Euroguidance</a:t>
            </a:r>
            <a:r>
              <a:rPr lang="hr-HR" sz="2400" dirty="0" smtClean="0">
                <a:solidFill>
                  <a:schemeClr val="accent1"/>
                </a:solidFill>
              </a:rPr>
              <a:t>, Zagreb, 14. i 15. 9. 2015.</a:t>
            </a:r>
            <a:endParaRPr lang="hr-H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Interesi – što su?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defRPr/>
            </a:pPr>
            <a:r>
              <a:rPr lang="hr-HR" sz="2400" dirty="0"/>
              <a:t>Interesi </a:t>
            </a:r>
            <a:r>
              <a:rPr lang="hr-HR" sz="2400" dirty="0">
                <a:sym typeface="Wingdings" pitchFamily="2" charset="2"/>
              </a:rPr>
              <a:t> </a:t>
            </a:r>
            <a:r>
              <a:rPr lang="hr-HR" sz="2400" dirty="0"/>
              <a:t>sve ono što nekoga zanima, usmjerava prema nekim aktivnostima </a:t>
            </a:r>
          </a:p>
          <a:p>
            <a:pPr>
              <a:lnSpc>
                <a:spcPct val="114000"/>
              </a:lnSpc>
              <a:defRPr/>
            </a:pPr>
            <a:r>
              <a:rPr lang="hr-HR" sz="2400" dirty="0"/>
              <a:t>Interesi se ubrajaju u područje ličnosti i dijelom su slični vrijednostima, stavovima i mišljenjima</a:t>
            </a:r>
          </a:p>
          <a:p>
            <a:pPr>
              <a:lnSpc>
                <a:spcPct val="114000"/>
              </a:lnSpc>
              <a:buNone/>
              <a:defRPr/>
            </a:pPr>
            <a:endParaRPr lang="hr-HR" sz="2400" b="1" dirty="0" smtClean="0"/>
          </a:p>
          <a:p>
            <a:pPr>
              <a:lnSpc>
                <a:spcPct val="114000"/>
              </a:lnSpc>
              <a:buNone/>
              <a:defRPr/>
            </a:pPr>
            <a:r>
              <a:rPr lang="hr-HR" sz="2400" dirty="0" smtClean="0"/>
              <a:t>Definicije:</a:t>
            </a:r>
          </a:p>
          <a:p>
            <a:pPr>
              <a:lnSpc>
                <a:spcPct val="114000"/>
              </a:lnSpc>
              <a:buNone/>
              <a:defRPr/>
            </a:pPr>
            <a:r>
              <a:rPr lang="hr-HR" sz="2400" dirty="0"/>
              <a:t>	</a:t>
            </a:r>
            <a:r>
              <a:rPr lang="hr-HR" sz="2400" dirty="0" err="1"/>
              <a:t>Strong</a:t>
            </a:r>
            <a:r>
              <a:rPr lang="hr-HR" sz="2400" dirty="0"/>
              <a:t> – aktivnosti prema kojima imamo afektivan stav: volimo ih ili ih ne volimo</a:t>
            </a:r>
          </a:p>
          <a:p>
            <a:pPr>
              <a:lnSpc>
                <a:spcPct val="114000"/>
              </a:lnSpc>
              <a:buNone/>
              <a:defRPr/>
            </a:pPr>
            <a:r>
              <a:rPr lang="hr-HR" sz="2400" dirty="0"/>
              <a:t>	</a:t>
            </a:r>
            <a:r>
              <a:rPr lang="hr-HR" sz="2400" dirty="0" err="1"/>
              <a:t>Petz</a:t>
            </a:r>
            <a:r>
              <a:rPr lang="hr-HR" sz="2400" dirty="0"/>
              <a:t> – trajnija, ugodom praćena usmjerenost prema nekoj pojavi, osobi, predmetu ili aktivnosti kojima pridajemo određenu teorijsku ili praktičnu važnost </a:t>
            </a:r>
          </a:p>
          <a:p>
            <a:pPr>
              <a:lnSpc>
                <a:spcPct val="114000"/>
              </a:lnSpc>
              <a:buNone/>
              <a:defRPr/>
            </a:pPr>
            <a:endParaRPr lang="hr-H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>
                <a:solidFill>
                  <a:schemeClr val="accent1"/>
                </a:solidFill>
              </a:rPr>
              <a:t>Hollandov</a:t>
            </a:r>
            <a:r>
              <a:rPr lang="hr-HR" dirty="0" smtClean="0">
                <a:solidFill>
                  <a:schemeClr val="accent1"/>
                </a:solidFill>
              </a:rPr>
              <a:t> teorijski okvir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860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400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hr-HR" sz="1800" dirty="0" err="1" smtClean="0"/>
              <a:t>John</a:t>
            </a:r>
            <a:r>
              <a:rPr lang="hr-HR" sz="1800" dirty="0" smtClean="0"/>
              <a:t> L. </a:t>
            </a:r>
            <a:r>
              <a:rPr lang="hr-HR" sz="1800" dirty="0" err="1" smtClean="0"/>
              <a:t>Holland</a:t>
            </a:r>
            <a:endParaRPr lang="hr-HR" sz="1800" dirty="0" smtClean="0"/>
          </a:p>
          <a:p>
            <a:pPr marL="324000" eaLnBrk="1" hangingPunct="1">
              <a:spcAft>
                <a:spcPts val="600"/>
              </a:spcAft>
              <a:defRPr/>
            </a:pPr>
            <a:r>
              <a:rPr lang="hr-HR" sz="1800" dirty="0" smtClean="0"/>
              <a:t>možda najpoznatiji teoretičar izbora zanimanja </a:t>
            </a:r>
          </a:p>
          <a:p>
            <a:pPr marL="324000" eaLnBrk="1" hangingPunct="1">
              <a:spcAft>
                <a:spcPts val="600"/>
              </a:spcAft>
              <a:defRPr/>
            </a:pPr>
            <a:r>
              <a:rPr lang="hr-HR" sz="1800" dirty="0" smtClean="0">
                <a:sym typeface="Wingdings" pitchFamily="2" charset="2"/>
              </a:rPr>
              <a:t>radio u sveučilišnom savjetovalištu  uočio je kako </a:t>
            </a:r>
            <a:r>
              <a:rPr lang="hr-HR" sz="1800" dirty="0" smtClean="0"/>
              <a:t>studenti sličnih profesionalnih interesa imaju i slične osobine ličnosti</a:t>
            </a:r>
          </a:p>
          <a:p>
            <a:pPr marL="32400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hr-HR" sz="1800" dirty="0" smtClean="0"/>
          </a:p>
          <a:p>
            <a:pPr marL="32400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hr-HR" sz="1800" dirty="0" smtClean="0"/>
              <a:t>Teorija izbora zanimanja</a:t>
            </a:r>
          </a:p>
          <a:p>
            <a:pPr marL="324000" eaLnBrk="1" hangingPunct="1">
              <a:spcAft>
                <a:spcPts val="600"/>
              </a:spcAft>
              <a:defRPr/>
            </a:pPr>
            <a:r>
              <a:rPr lang="en-US" sz="1800" dirty="0" smtClean="0"/>
              <a:t>1959</a:t>
            </a:r>
            <a:r>
              <a:rPr lang="hr-HR" sz="1800" dirty="0" smtClean="0"/>
              <a:t> (prva inačica</a:t>
            </a:r>
            <a:r>
              <a:rPr lang="en-US" sz="1800" dirty="0" smtClean="0"/>
              <a:t>)</a:t>
            </a:r>
            <a:r>
              <a:rPr lang="hr-HR" sz="1800" dirty="0" smtClean="0"/>
              <a:t>, 1997 (posljednja)</a:t>
            </a:r>
            <a:endParaRPr lang="hr-HR" sz="1800" dirty="0" smtClean="0">
              <a:sym typeface="Wingdings" pitchFamily="2" charset="2"/>
            </a:endParaRPr>
          </a:p>
          <a:p>
            <a:pPr marL="324000" eaLnBrk="1" hangingPunct="1">
              <a:spcAft>
                <a:spcPts val="600"/>
              </a:spcAft>
              <a:defRPr/>
            </a:pPr>
            <a:r>
              <a:rPr lang="hr-HR" sz="1800" dirty="0" smtClean="0"/>
              <a:t>jednostavna, razumljiva i praktična </a:t>
            </a:r>
            <a:r>
              <a:rPr lang="hr-HR" sz="1800" dirty="0" smtClean="0">
                <a:sym typeface="Wingdings" pitchFamily="2" charset="2"/>
              </a:rPr>
              <a:t> vrlo popularna</a:t>
            </a:r>
            <a:r>
              <a:rPr lang="hr-HR" sz="1800" dirty="0" smtClean="0"/>
              <a:t> u znanstvenim istraživanjima i u praktičnom radu </a:t>
            </a:r>
          </a:p>
          <a:p>
            <a:pPr marL="324000" eaLnBrk="1" hangingPunct="1">
              <a:spcAft>
                <a:spcPts val="600"/>
              </a:spcAft>
              <a:defRPr/>
            </a:pPr>
            <a:r>
              <a:rPr lang="hr-HR" sz="1800" dirty="0" smtClean="0"/>
              <a:t>na njenoj osnovi je razvijeno mnoštvo instrumenata za mjerenje profesionalnih interesa</a:t>
            </a:r>
          </a:p>
          <a:p>
            <a:pPr marL="324000"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hr-HR" sz="1800" dirty="0" smtClean="0"/>
          </a:p>
          <a:p>
            <a:pPr marL="3240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hr-HR" sz="1800" dirty="0" smtClean="0"/>
          </a:p>
          <a:p>
            <a:pPr marL="3240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hr-HR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3E1F1-B62A-4041-B862-8BE0C9CEC54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E5CF3-C18A-4265-A847-73003DEB137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15250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ym typeface="Wingdings" pitchFamily="2" charset="2"/>
              </a:rPr>
              <a:t> Postoji 6</a:t>
            </a:r>
            <a:r>
              <a:rPr lang="hr-HR" sz="2400" dirty="0" smtClean="0"/>
              <a:t> tipova interesa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400" dirty="0" smtClean="0"/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R – realistički (</a:t>
            </a:r>
            <a:r>
              <a:rPr lang="hr-HR" sz="2400" i="1" dirty="0" err="1" smtClean="0"/>
              <a:t>realistic</a:t>
            </a:r>
            <a:r>
              <a:rPr lang="hr-HR" sz="2400" dirty="0" smtClean="0"/>
              <a:t>)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I – istraživački (</a:t>
            </a:r>
            <a:r>
              <a:rPr lang="hr-HR" sz="2400" i="1" dirty="0" err="1" smtClean="0"/>
              <a:t>investigative</a:t>
            </a:r>
            <a:r>
              <a:rPr lang="hr-HR" sz="2400" dirty="0" smtClean="0"/>
              <a:t>)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A – umjetnički (</a:t>
            </a:r>
            <a:r>
              <a:rPr lang="hr-HR" sz="2400" i="1" dirty="0" err="1" smtClean="0"/>
              <a:t>artistic</a:t>
            </a:r>
            <a:r>
              <a:rPr lang="hr-HR" sz="2400" dirty="0" smtClean="0"/>
              <a:t>)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S – socijalni (</a:t>
            </a:r>
            <a:r>
              <a:rPr lang="hr-HR" sz="2400" i="1" dirty="0" err="1" smtClean="0"/>
              <a:t>social</a:t>
            </a:r>
            <a:r>
              <a:rPr lang="hr-HR" sz="2400" dirty="0" smtClean="0"/>
              <a:t>)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E – poduzetnički (</a:t>
            </a:r>
            <a:r>
              <a:rPr lang="hr-HR" sz="2400" i="1" dirty="0" err="1" smtClean="0"/>
              <a:t>enterprising</a:t>
            </a:r>
            <a:r>
              <a:rPr lang="hr-HR" sz="2400" dirty="0" smtClean="0"/>
              <a:t>)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C – konvencionalni (</a:t>
            </a:r>
            <a:r>
              <a:rPr lang="hr-HR" sz="2400" i="1" dirty="0" err="1" smtClean="0"/>
              <a:t>conventional</a:t>
            </a:r>
            <a:r>
              <a:rPr lang="hr-HR" sz="2400" dirty="0" smtClean="0"/>
              <a:t>)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endParaRPr lang="hr-HR" sz="2400" dirty="0" smtClean="0"/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hr-HR" sz="2400" dirty="0" smtClean="0"/>
              <a:t>	</a:t>
            </a:r>
            <a:r>
              <a:rPr lang="hr-HR" sz="2400" dirty="0" smtClean="0">
                <a:sym typeface="Wingdings" pitchFamily="2" charset="2"/>
              </a:rPr>
              <a:t> RIASEC tipovi interesa</a:t>
            </a:r>
            <a:endParaRPr lang="en-US" sz="2400" dirty="0" smtClean="0"/>
          </a:p>
        </p:txBody>
      </p:sp>
      <p:sp>
        <p:nvSpPr>
          <p:cNvPr id="68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accent1"/>
                </a:solidFill>
              </a:rPr>
              <a:t>6 tipova interesa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F19E-043E-4271-9E18-AECA73AA3B4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0" y="0"/>
          <a:ext cx="9144001" cy="68580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0234"/>
                <a:gridCol w="3269190"/>
                <a:gridCol w="3874577"/>
              </a:tblGrid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RIASEC</a:t>
                      </a:r>
                      <a:endParaRPr lang="hr-HR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Interesi </a:t>
                      </a:r>
                      <a:endParaRPr lang="hr-H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Zanimanja</a:t>
                      </a:r>
                      <a:endParaRPr lang="hr-H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30697"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Realistički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praktične i konkretne aktivnosti, primjena strojeva i alata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automehaničari, tokari, piloti, frizeri, urari, kuhari, vodoinstalateri, vozači tramvaja, vatrogasci, zubotehničari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Istraživački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prikupljanje informacija, proučavanje, razmišljanje, pronalaženje</a:t>
                      </a:r>
                      <a:r>
                        <a:rPr lang="hr-HR" sz="1700" baseline="0" dirty="0" smtClean="0"/>
                        <a:t> rješenja i ideja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inženjeri, biolozi, matematičari, informatičari, liječnici, visokoškolski nastavnici, znanstvenici i istraživači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Umjetnički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umjetničko izražavanje</a:t>
                      </a:r>
                      <a:r>
                        <a:rPr lang="hr-HR" sz="1700" baseline="0" dirty="0" smtClean="0"/>
                        <a:t> u bilo kojoj formi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glazbenici, glumci,  dizajneri, plesači, slikari, arhitekti, povjesničari umjetnosti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Socijalni 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 s ljudima, slušanje i razumijevanje, poučavanje, savjetovanje i pomaganje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učitelji, socijalni radnici, defektolozi, </a:t>
                      </a:r>
                      <a:r>
                        <a:rPr kumimoji="0" lang="hr-HR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savjetovatelji</a:t>
                      </a: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medicinske sestre, fizioterapeuti, bibliotekari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Poduzetnički 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aktivnosti koji uključuju vlastitu inicijativu, smisao za organizaciju i vođenje drugih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ravnatelji, pravnici, producenti, akviziteri, organizatori putovanja, voditelji marketinga i PR službi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/>
                        <a:t>Konvencionalni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uredske, administrativne ili financijske aktivnosti, važna točnost i smisao za detalje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blagajnici, tajnice, šalterski službenici, financijski stručnjaci, carinici, računalni programeri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hr-HR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99103-17ED-4550-B157-273833B4A6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1525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Odnos među RIASEC tipovima</a:t>
            </a:r>
            <a:endParaRPr lang="en-US" sz="2400" dirty="0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027363" y="3708400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010150" y="34623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467350" y="42624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3559" name="Freeform 6"/>
          <p:cNvSpPr>
            <a:spLocks/>
          </p:cNvSpPr>
          <p:nvPr/>
        </p:nvSpPr>
        <p:spPr bwMode="auto">
          <a:xfrm rot="3644016">
            <a:off x="3833019" y="3159919"/>
            <a:ext cx="1828800" cy="1646238"/>
          </a:xfrm>
          <a:custGeom>
            <a:avLst/>
            <a:gdLst>
              <a:gd name="T0" fmla="*/ 2147483647 w 20000"/>
              <a:gd name="T1" fmla="*/ 0 h 20000"/>
              <a:gd name="T2" fmla="*/ 0 w 20000"/>
              <a:gd name="T3" fmla="*/ 2147483647 h 20000"/>
              <a:gd name="T4" fmla="*/ 2147483647 w 20000"/>
              <a:gd name="T5" fmla="*/ 2147483647 h 20000"/>
              <a:gd name="T6" fmla="*/ 2147483647 w 20000"/>
              <a:gd name="T7" fmla="*/ 2147483647 h 20000"/>
              <a:gd name="T8" fmla="*/ 2147483647 w 20000"/>
              <a:gd name="T9" fmla="*/ 2147483647 h 20000"/>
              <a:gd name="T10" fmla="*/ 2147483647 w 20000"/>
              <a:gd name="T11" fmla="*/ 0 h 20000"/>
              <a:gd name="T12" fmla="*/ 2147483647 w 20000"/>
              <a:gd name="T13" fmla="*/ 0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000" y="0"/>
                </a:moveTo>
                <a:lnTo>
                  <a:pt x="0" y="10000"/>
                </a:lnTo>
                <a:lnTo>
                  <a:pt x="5000" y="20000"/>
                </a:lnTo>
                <a:lnTo>
                  <a:pt x="15000" y="20000"/>
                </a:lnTo>
                <a:lnTo>
                  <a:pt x="20000" y="10000"/>
                </a:lnTo>
                <a:lnTo>
                  <a:pt x="15000" y="0"/>
                </a:lnTo>
                <a:lnTo>
                  <a:pt x="500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467100" y="3754438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R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4038600" y="29543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I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5295900" y="29543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A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5753100" y="37544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S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5170488" y="4822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E</a:t>
            </a: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3914775" y="4822825"/>
            <a:ext cx="3413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C</a:t>
            </a:r>
          </a:p>
        </p:txBody>
      </p:sp>
      <p:sp>
        <p:nvSpPr>
          <p:cNvPr id="7649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>
                <a:solidFill>
                  <a:schemeClr val="accent1"/>
                </a:solidFill>
              </a:rPr>
              <a:t>Hollandov</a:t>
            </a:r>
            <a:r>
              <a:rPr lang="hr-HR" dirty="0" smtClean="0">
                <a:solidFill>
                  <a:schemeClr val="accent1"/>
                </a:solidFill>
              </a:rPr>
              <a:t> heksagon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14425" y="3717925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6699FF"/>
                </a:solidFill>
                <a:latin typeface="Arial" charset="0"/>
              </a:rPr>
              <a:t>Inženjer brodogradnje</a:t>
            </a:r>
            <a:endParaRPr lang="en-US" sz="1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771775" y="2852738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6699FF"/>
                </a:solidFill>
                <a:latin typeface="Arial" charset="0"/>
              </a:rPr>
              <a:t>Znanstvenik</a:t>
            </a:r>
            <a:endParaRPr lang="en-US" sz="1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580063" y="2852738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6699FF"/>
                </a:solidFill>
                <a:latin typeface="Arial" charset="0"/>
              </a:rPr>
              <a:t>Kipar</a:t>
            </a:r>
            <a:endParaRPr lang="en-US" sz="1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084888" y="3716338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6699FF"/>
                </a:solidFill>
                <a:latin typeface="Arial" charset="0"/>
              </a:rPr>
              <a:t>Defektolog</a:t>
            </a:r>
            <a:endParaRPr lang="en-US" sz="1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435600" y="4868863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6699FF"/>
                </a:solidFill>
                <a:latin typeface="Arial" charset="0"/>
              </a:rPr>
              <a:t>Manager</a:t>
            </a:r>
            <a:endParaRPr lang="en-US" sz="1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906588" y="4941888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6699FF"/>
                </a:solidFill>
                <a:latin typeface="Arial" charset="0"/>
              </a:rPr>
              <a:t>Financijski inspektor</a:t>
            </a:r>
            <a:endParaRPr lang="en-US" sz="160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3573" name="Text Box 14"/>
          <p:cNvSpPr txBox="1">
            <a:spLocks noChangeArrowheads="1"/>
          </p:cNvSpPr>
          <p:nvPr/>
        </p:nvSpPr>
        <p:spPr bwMode="auto">
          <a:xfrm>
            <a:off x="1000125" y="585787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Sličnost interesa </a:t>
            </a:r>
            <a:r>
              <a:rPr lang="hr-HR" sz="2000">
                <a:latin typeface="Arial" charset="0"/>
                <a:sym typeface="Wingdings" pitchFamily="2" charset="2"/>
              </a:rPr>
              <a:t> </a:t>
            </a:r>
            <a:r>
              <a:rPr lang="hr-HR" sz="2000">
                <a:latin typeface="Arial" charset="0"/>
              </a:rPr>
              <a:t>udaljenost u modelu </a:t>
            </a:r>
            <a:r>
              <a:rPr lang="hr-HR" sz="2000">
                <a:latin typeface="Arial" charset="0"/>
                <a:sym typeface="Wingdings" pitchFamily="2" charset="2"/>
              </a:rPr>
              <a:t>(npr. </a:t>
            </a:r>
            <a:r>
              <a:rPr lang="hr-HR" sz="2000">
                <a:latin typeface="Arial" charset="0"/>
              </a:rPr>
              <a:t>sličniji R i I nego A i C)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6011-6D8E-4E10-8E5C-223EEF44D39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15250" cy="107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400" i="1" dirty="0" smtClean="0">
                <a:sym typeface="Wingdings" pitchFamily="2" charset="2"/>
              </a:rPr>
              <a:t>ljudi-stvari </a:t>
            </a:r>
            <a:r>
              <a:rPr lang="hr-HR" sz="2400" dirty="0" smtClean="0">
                <a:sym typeface="Wingdings" pitchFamily="2" charset="2"/>
              </a:rPr>
              <a:t>i </a:t>
            </a:r>
            <a:r>
              <a:rPr lang="hr-HR" sz="2400" i="1" dirty="0" smtClean="0">
                <a:sym typeface="Wingdings" pitchFamily="2" charset="2"/>
              </a:rPr>
              <a:t>podaci-ideje </a:t>
            </a:r>
            <a:r>
              <a:rPr lang="hr-HR" sz="2400" dirty="0" smtClean="0">
                <a:sym typeface="Wingdings" pitchFamily="2" charset="2"/>
              </a:rPr>
              <a:t>(Dale J. </a:t>
            </a:r>
            <a:r>
              <a:rPr lang="hr-HR" sz="2400" dirty="0" err="1" smtClean="0">
                <a:sym typeface="Wingdings" pitchFamily="2" charset="2"/>
              </a:rPr>
              <a:t>Prediger</a:t>
            </a:r>
            <a:r>
              <a:rPr lang="hr-HR" sz="2400" dirty="0" smtClean="0">
                <a:sym typeface="Wingdings" pitchFamily="2" charset="2"/>
              </a:rPr>
              <a:t>)</a:t>
            </a:r>
            <a:endParaRPr lang="en-US" sz="2400" dirty="0" smtClean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027363" y="3708400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67350" y="42624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7762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>
                <a:solidFill>
                  <a:schemeClr val="accent1"/>
                </a:solidFill>
              </a:rPr>
              <a:t>Predigerove</a:t>
            </a:r>
            <a:r>
              <a:rPr lang="hr-HR" dirty="0" smtClean="0">
                <a:solidFill>
                  <a:schemeClr val="accent1"/>
                </a:solidFill>
              </a:rPr>
              <a:t> dimenzije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3028950" y="4284663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4857750" y="3484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5314950" y="4284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Arial" charset="0"/>
            </a:endParaRPr>
          </a:p>
        </p:txBody>
      </p:sp>
      <p:sp>
        <p:nvSpPr>
          <p:cNvPr id="24586" name="Freeform 19"/>
          <p:cNvSpPr>
            <a:spLocks/>
          </p:cNvSpPr>
          <p:nvPr/>
        </p:nvSpPr>
        <p:spPr bwMode="auto">
          <a:xfrm rot="3644016">
            <a:off x="3680619" y="3182144"/>
            <a:ext cx="1828800" cy="1646238"/>
          </a:xfrm>
          <a:custGeom>
            <a:avLst/>
            <a:gdLst>
              <a:gd name="T0" fmla="*/ 2147483647 w 20000"/>
              <a:gd name="T1" fmla="*/ 0 h 20000"/>
              <a:gd name="T2" fmla="*/ 0 w 20000"/>
              <a:gd name="T3" fmla="*/ 2147483647 h 20000"/>
              <a:gd name="T4" fmla="*/ 2147483647 w 20000"/>
              <a:gd name="T5" fmla="*/ 2147483647 h 20000"/>
              <a:gd name="T6" fmla="*/ 2147483647 w 20000"/>
              <a:gd name="T7" fmla="*/ 2147483647 h 20000"/>
              <a:gd name="T8" fmla="*/ 2147483647 w 20000"/>
              <a:gd name="T9" fmla="*/ 2147483647 h 20000"/>
              <a:gd name="T10" fmla="*/ 2147483647 w 20000"/>
              <a:gd name="T11" fmla="*/ 0 h 20000"/>
              <a:gd name="T12" fmla="*/ 2147483647 w 20000"/>
              <a:gd name="T13" fmla="*/ 0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000" y="0"/>
                </a:moveTo>
                <a:lnTo>
                  <a:pt x="0" y="10000"/>
                </a:lnTo>
                <a:lnTo>
                  <a:pt x="5000" y="20000"/>
                </a:lnTo>
                <a:lnTo>
                  <a:pt x="15000" y="20000"/>
                </a:lnTo>
                <a:lnTo>
                  <a:pt x="20000" y="10000"/>
                </a:lnTo>
                <a:lnTo>
                  <a:pt x="15000" y="0"/>
                </a:lnTo>
                <a:lnTo>
                  <a:pt x="500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3314700" y="3776663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R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3886200" y="2976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I</a:t>
            </a:r>
          </a:p>
        </p:txBody>
      </p:sp>
      <p:sp>
        <p:nvSpPr>
          <p:cNvPr id="24589" name="Text Box 22"/>
          <p:cNvSpPr txBox="1">
            <a:spLocks noChangeArrowheads="1"/>
          </p:cNvSpPr>
          <p:nvPr/>
        </p:nvSpPr>
        <p:spPr bwMode="auto">
          <a:xfrm>
            <a:off x="5143500" y="2976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A</a:t>
            </a:r>
          </a:p>
        </p:txBody>
      </p:sp>
      <p:sp>
        <p:nvSpPr>
          <p:cNvPr id="24590" name="Text Box 23"/>
          <p:cNvSpPr txBox="1">
            <a:spLocks noChangeArrowheads="1"/>
          </p:cNvSpPr>
          <p:nvPr/>
        </p:nvSpPr>
        <p:spPr bwMode="auto">
          <a:xfrm>
            <a:off x="5600700" y="3776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S</a:t>
            </a:r>
          </a:p>
        </p:txBody>
      </p:sp>
      <p:sp>
        <p:nvSpPr>
          <p:cNvPr id="24591" name="Text Box 24"/>
          <p:cNvSpPr txBox="1">
            <a:spLocks noChangeArrowheads="1"/>
          </p:cNvSpPr>
          <p:nvPr/>
        </p:nvSpPr>
        <p:spPr bwMode="auto">
          <a:xfrm>
            <a:off x="5018088" y="484505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E</a:t>
            </a:r>
          </a:p>
        </p:txBody>
      </p:sp>
      <p:sp>
        <p:nvSpPr>
          <p:cNvPr id="24592" name="Text Box 25"/>
          <p:cNvSpPr txBox="1">
            <a:spLocks noChangeArrowheads="1"/>
          </p:cNvSpPr>
          <p:nvPr/>
        </p:nvSpPr>
        <p:spPr bwMode="auto">
          <a:xfrm>
            <a:off x="3762375" y="4845050"/>
            <a:ext cx="3413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>
                <a:latin typeface="Arial" charset="0"/>
              </a:rPr>
              <a:t>C</a:t>
            </a:r>
          </a:p>
        </p:txBody>
      </p:sp>
      <p:sp>
        <p:nvSpPr>
          <p:cNvPr id="24593" name="Line 26"/>
          <p:cNvSpPr>
            <a:spLocks noChangeShapeType="1"/>
          </p:cNvSpPr>
          <p:nvPr/>
        </p:nvSpPr>
        <p:spPr bwMode="auto">
          <a:xfrm>
            <a:off x="3086100" y="4005263"/>
            <a:ext cx="2971800" cy="1587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4594" name="Text Box 27"/>
          <p:cNvSpPr txBox="1">
            <a:spLocks noChangeArrowheads="1"/>
          </p:cNvSpPr>
          <p:nvPr/>
        </p:nvSpPr>
        <p:spPr bwMode="auto">
          <a:xfrm>
            <a:off x="4598988" y="5081588"/>
            <a:ext cx="16113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 sz="1600" i="1">
                <a:solidFill>
                  <a:srgbClr val="FFC000"/>
                </a:solidFill>
                <a:latin typeface="Arial" charset="0"/>
              </a:rPr>
              <a:t>podaci</a:t>
            </a:r>
            <a:endParaRPr lang="hr-HR" sz="160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4595" name="Text Box 28"/>
          <p:cNvSpPr txBox="1">
            <a:spLocks noChangeArrowheads="1"/>
          </p:cNvSpPr>
          <p:nvPr/>
        </p:nvSpPr>
        <p:spPr bwMode="auto">
          <a:xfrm>
            <a:off x="3060700" y="40274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i="1">
                <a:solidFill>
                  <a:srgbClr val="FFC000"/>
                </a:solidFill>
                <a:latin typeface="Arial" charset="0"/>
              </a:rPr>
              <a:t>stvari</a:t>
            </a:r>
            <a:endParaRPr lang="en-US" sz="1600" i="1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4596" name="Text Box 29"/>
          <p:cNvSpPr txBox="1">
            <a:spLocks noChangeArrowheads="1"/>
          </p:cNvSpPr>
          <p:nvPr/>
        </p:nvSpPr>
        <p:spPr bwMode="auto">
          <a:xfrm>
            <a:off x="4573588" y="2587625"/>
            <a:ext cx="611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i="1">
                <a:solidFill>
                  <a:srgbClr val="FFC000"/>
                </a:solidFill>
                <a:latin typeface="Arial" charset="0"/>
              </a:rPr>
              <a:t>ideje</a:t>
            </a:r>
            <a:endParaRPr lang="en-US" sz="1600" i="1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4597" name="Line 30"/>
          <p:cNvSpPr>
            <a:spLocks noChangeShapeType="1"/>
          </p:cNvSpPr>
          <p:nvPr/>
        </p:nvSpPr>
        <p:spPr bwMode="auto">
          <a:xfrm>
            <a:off x="4572000" y="2633663"/>
            <a:ext cx="1588" cy="2743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4598" name="Rectangle 31"/>
          <p:cNvSpPr>
            <a:spLocks noChangeArrowheads="1"/>
          </p:cNvSpPr>
          <p:nvPr/>
        </p:nvSpPr>
        <p:spPr bwMode="auto">
          <a:xfrm>
            <a:off x="539750" y="5661025"/>
            <a:ext cx="403225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r-HR" i="1">
                <a:latin typeface="Arial" charset="0"/>
              </a:rPr>
              <a:t>ljudi-stvari (people-things)</a:t>
            </a:r>
          </a:p>
          <a:p>
            <a:pPr>
              <a:spcBef>
                <a:spcPct val="20000"/>
              </a:spcBef>
            </a:pPr>
            <a:r>
              <a:rPr lang="hr-HR">
                <a:latin typeface="Arial" charset="0"/>
              </a:rPr>
              <a:t>sklonost radu sa ljudima vs. stvarima</a:t>
            </a:r>
          </a:p>
          <a:p>
            <a:pPr>
              <a:spcBef>
                <a:spcPct val="20000"/>
              </a:spcBef>
            </a:pPr>
            <a:r>
              <a:rPr lang="hr-HR">
                <a:latin typeface="Arial" charset="0"/>
              </a:rPr>
              <a:t>S vs. R</a:t>
            </a:r>
            <a:endParaRPr lang="en-US">
              <a:latin typeface="Arial" charset="0"/>
            </a:endParaRPr>
          </a:p>
        </p:txBody>
      </p:sp>
      <p:sp>
        <p:nvSpPr>
          <p:cNvPr id="24599" name="Rectangle 32"/>
          <p:cNvSpPr>
            <a:spLocks noChangeArrowheads="1"/>
          </p:cNvSpPr>
          <p:nvPr/>
        </p:nvSpPr>
        <p:spPr bwMode="auto">
          <a:xfrm>
            <a:off x="4572000" y="5661025"/>
            <a:ext cx="4572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r-HR" i="1">
                <a:latin typeface="Arial" charset="0"/>
              </a:rPr>
              <a:t>podaci-ideje (data-ideas)</a:t>
            </a:r>
          </a:p>
          <a:p>
            <a:pPr>
              <a:spcBef>
                <a:spcPct val="20000"/>
              </a:spcBef>
            </a:pPr>
            <a:r>
              <a:rPr lang="hr-HR">
                <a:latin typeface="Arial" charset="0"/>
              </a:rPr>
              <a:t>sklonost radu sa podacima vs. idejama</a:t>
            </a:r>
          </a:p>
          <a:p>
            <a:pPr>
              <a:spcBef>
                <a:spcPct val="20000"/>
              </a:spcBef>
            </a:pPr>
            <a:r>
              <a:rPr lang="hr-HR">
                <a:latin typeface="Arial" charset="0"/>
              </a:rPr>
              <a:t>C, E vs. I, A</a:t>
            </a:r>
            <a:endParaRPr lang="en-US">
              <a:latin typeface="Arial" charset="0"/>
            </a:endParaRPr>
          </a:p>
        </p:txBody>
      </p:sp>
      <p:sp>
        <p:nvSpPr>
          <p:cNvPr id="24600" name="Text Box 28"/>
          <p:cNvSpPr txBox="1">
            <a:spLocks noChangeArrowheads="1"/>
          </p:cNvSpPr>
          <p:nvPr/>
        </p:nvSpPr>
        <p:spPr bwMode="auto">
          <a:xfrm>
            <a:off x="5715000" y="4071938"/>
            <a:ext cx="547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i="1">
                <a:solidFill>
                  <a:srgbClr val="FFC000"/>
                </a:solidFill>
                <a:latin typeface="Arial" charset="0"/>
              </a:rPr>
              <a:t>ljudi</a:t>
            </a:r>
            <a:endParaRPr lang="en-US" sz="1600" i="1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/>
                </a:solidFill>
              </a:rPr>
              <a:t>Mapa svijeta rada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1800" dirty="0" err="1" smtClean="0"/>
              <a:t>Predigerova</a:t>
            </a:r>
            <a:r>
              <a:rPr lang="hr-HR" sz="1800" dirty="0" smtClean="0"/>
              <a:t> ideja za detaljnije određivanje svijeta rada – World </a:t>
            </a:r>
            <a:r>
              <a:rPr lang="hr-HR" sz="1800" dirty="0" err="1" smtClean="0"/>
              <a:t>of</a:t>
            </a:r>
            <a:r>
              <a:rPr lang="hr-HR" sz="1800" dirty="0" smtClean="0"/>
              <a:t> work </a:t>
            </a:r>
            <a:r>
              <a:rPr lang="hr-HR" sz="1800" dirty="0" err="1" smtClean="0"/>
              <a:t>map</a:t>
            </a:r>
            <a:endParaRPr lang="hr-HR" sz="1800" dirty="0" smtClean="0"/>
          </a:p>
          <a:p>
            <a:pPr eaLnBrk="1" hangingPunct="1">
              <a:buNone/>
            </a:pPr>
            <a:endParaRPr lang="hr-HR" sz="1800" dirty="0" smtClean="0"/>
          </a:p>
          <a:p>
            <a:pPr eaLnBrk="1" hangingPunct="1"/>
            <a:r>
              <a:rPr lang="hr-HR" sz="1800" dirty="0" smtClean="0"/>
              <a:t>Različite razine diferenciranja</a:t>
            </a:r>
          </a:p>
          <a:p>
            <a:pPr lvl="1" eaLnBrk="1" hangingPunct="1">
              <a:buFont typeface="Wingdings" pitchFamily="2" charset="2"/>
              <a:buChar char=""/>
            </a:pPr>
            <a:r>
              <a:rPr lang="hr-HR" sz="1800" dirty="0" smtClean="0"/>
              <a:t>6 širokih grana (odgovaraju </a:t>
            </a:r>
            <a:r>
              <a:rPr lang="hr-HR" sz="1800" dirty="0" err="1" smtClean="0"/>
              <a:t>Hollandovim</a:t>
            </a:r>
            <a:r>
              <a:rPr lang="hr-HR" sz="1800" dirty="0" smtClean="0"/>
              <a:t> tipovima)</a:t>
            </a:r>
          </a:p>
          <a:p>
            <a:pPr lvl="2" eaLnBrk="1" hangingPunct="1">
              <a:buFont typeface="Wingdings" pitchFamily="2" charset="2"/>
              <a:buChar char=""/>
            </a:pPr>
            <a:r>
              <a:rPr lang="hr-HR" sz="1800" dirty="0" smtClean="0">
                <a:sym typeface="Wingdings" pitchFamily="2" charset="2"/>
              </a:rPr>
              <a:t>Tehnička zanimanja, </a:t>
            </a:r>
          </a:p>
          <a:p>
            <a:pPr lvl="2" eaLnBrk="1" hangingPunct="1">
              <a:buFont typeface="Wingdings" pitchFamily="2" charset="2"/>
              <a:buChar char=""/>
            </a:pPr>
            <a:r>
              <a:rPr lang="hr-HR" sz="1800" dirty="0" smtClean="0"/>
              <a:t>Znanost i tehnologija, </a:t>
            </a:r>
          </a:p>
          <a:p>
            <a:pPr lvl="2" eaLnBrk="1" hangingPunct="1">
              <a:buFont typeface="Wingdings" pitchFamily="2" charset="2"/>
              <a:buChar char=""/>
            </a:pPr>
            <a:r>
              <a:rPr lang="hr-HR" sz="1800" dirty="0" smtClean="0"/>
              <a:t>Umjetnost, </a:t>
            </a:r>
          </a:p>
          <a:p>
            <a:pPr lvl="2" eaLnBrk="1" hangingPunct="1">
              <a:buFont typeface="Wingdings" pitchFamily="2" charset="2"/>
              <a:buChar char=""/>
            </a:pPr>
            <a:r>
              <a:rPr lang="hr-HR" sz="1800" dirty="0" smtClean="0"/>
              <a:t>Društvene usluge, </a:t>
            </a:r>
          </a:p>
          <a:p>
            <a:pPr lvl="2" eaLnBrk="1" hangingPunct="1">
              <a:buFont typeface="Wingdings" pitchFamily="2" charset="2"/>
              <a:buChar char=""/>
            </a:pPr>
            <a:r>
              <a:rPr lang="hr-HR" sz="1800" dirty="0" smtClean="0"/>
              <a:t>Administracija i prodaja, </a:t>
            </a:r>
          </a:p>
          <a:p>
            <a:pPr lvl="2" eaLnBrk="1" hangingPunct="1">
              <a:buFont typeface="Wingdings" pitchFamily="2" charset="2"/>
              <a:buChar char=""/>
            </a:pPr>
            <a:r>
              <a:rPr lang="hr-HR" sz="1800" dirty="0" smtClean="0"/>
              <a:t>Detalji poslovanja </a:t>
            </a:r>
          </a:p>
          <a:p>
            <a:pPr lvl="1" eaLnBrk="1" hangingPunct="1">
              <a:buFont typeface="Wingdings" pitchFamily="2" charset="2"/>
              <a:buChar char=""/>
            </a:pPr>
            <a:r>
              <a:rPr lang="hr-HR" sz="1800" dirty="0" smtClean="0"/>
              <a:t>12 širih područja</a:t>
            </a:r>
          </a:p>
          <a:p>
            <a:pPr lvl="1" eaLnBrk="1" hangingPunct="1">
              <a:buFont typeface="Wingdings" pitchFamily="2" charset="2"/>
              <a:buChar char=""/>
            </a:pPr>
            <a:r>
              <a:rPr lang="hr-HR" sz="1800" dirty="0" smtClean="0"/>
              <a:t>26 grupa zanimanja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WW-maphollandW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0"/>
            <a:ext cx="70231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accent1"/>
                </a:solidFill>
              </a:rPr>
              <a:t>Traceyev</a:t>
            </a:r>
            <a:r>
              <a:rPr lang="hr-HR" dirty="0" smtClean="0">
                <a:solidFill>
                  <a:schemeClr val="accent1"/>
                </a:solidFill>
              </a:rPr>
              <a:t> sferni </a:t>
            </a:r>
            <a:r>
              <a:rPr lang="en-US" dirty="0" smtClean="0">
                <a:solidFill>
                  <a:schemeClr val="accent1"/>
                </a:solidFill>
              </a:rPr>
              <a:t>model </a:t>
            </a:r>
            <a:r>
              <a:rPr lang="hr-HR" dirty="0" smtClean="0">
                <a:solidFill>
                  <a:schemeClr val="accent1"/>
                </a:solidFill>
              </a:rPr>
              <a:t>interesa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4350"/>
            <a:ext cx="78009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r-HR" sz="2000" smtClean="0"/>
              <a:t>novi</a:t>
            </a:r>
            <a:r>
              <a:rPr lang="en-US" sz="2000" smtClean="0"/>
              <a:t> model</a:t>
            </a:r>
            <a:r>
              <a:rPr lang="hr-HR" sz="2000" smtClean="0"/>
              <a:t> utemeljen u Hollandovoj teoriji</a:t>
            </a:r>
            <a:endParaRPr lang="en-US" sz="20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Terrence Tracey </a:t>
            </a:r>
            <a:r>
              <a:rPr lang="hr-HR" sz="2000" smtClean="0"/>
              <a:t>i</a:t>
            </a:r>
            <a:r>
              <a:rPr lang="en-US" sz="2000" smtClean="0"/>
              <a:t> James Rounds</a:t>
            </a:r>
            <a:r>
              <a:rPr lang="hr-HR" sz="2000" smtClean="0"/>
              <a:t>, 1996, 2002</a:t>
            </a:r>
            <a:endParaRPr lang="en-US" sz="2000" smtClean="0"/>
          </a:p>
          <a:p>
            <a:pPr eaLnBrk="1" hangingPunct="1">
              <a:buFont typeface="Wingdings" pitchFamily="2" charset="2"/>
              <a:buChar char="§"/>
            </a:pPr>
            <a:endParaRPr lang="en-US" sz="2000" smtClean="0"/>
          </a:p>
          <a:p>
            <a:pPr eaLnBrk="1" hangingPunct="1">
              <a:buFont typeface="Wingdings" pitchFamily="2" charset="2"/>
              <a:buChar char="§"/>
            </a:pPr>
            <a:r>
              <a:rPr lang="hr-HR" sz="2000" smtClean="0"/>
              <a:t>što je novo?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r-HR" sz="1600" smtClean="0"/>
              <a:t>proširenje </a:t>
            </a:r>
            <a:r>
              <a:rPr lang="en-US" sz="1600" smtClean="0"/>
              <a:t>Holland</a:t>
            </a:r>
            <a:r>
              <a:rPr lang="hr-HR" sz="1600" smtClean="0"/>
              <a:t>ovog</a:t>
            </a:r>
            <a:r>
              <a:rPr lang="en-US" sz="1600" smtClean="0"/>
              <a:t> he</a:t>
            </a:r>
            <a:r>
              <a:rPr lang="hr-HR" sz="1600" smtClean="0"/>
              <a:t>ks</a:t>
            </a:r>
            <a:r>
              <a:rPr lang="en-US" sz="1600" smtClean="0"/>
              <a:t>agon</a:t>
            </a:r>
            <a:r>
              <a:rPr lang="hr-HR" sz="1600" smtClean="0"/>
              <a:t>a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hr-HR" sz="1400" smtClean="0"/>
              <a:t>dodana dimenzija prestiža (Ann Roe, Linda Gottfredson…)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r-HR" sz="1600" smtClean="0"/>
              <a:t>profesionalni interesi diferenciraniji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r-HR" sz="1600" smtClean="0"/>
              <a:t>možda veća kroskulturalna i spolna univerzalnost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smtClean="0"/>
          </a:p>
          <a:p>
            <a:pPr eaLnBrk="1" hangingPunct="1">
              <a:buFont typeface="Wingdings" pitchFamily="2" charset="2"/>
              <a:buChar char="§"/>
            </a:pPr>
            <a:r>
              <a:rPr lang="hr-HR" sz="2000" smtClean="0"/>
              <a:t>sferni</a:t>
            </a:r>
            <a:r>
              <a:rPr lang="en-US" sz="2000" smtClean="0"/>
              <a:t> model </a:t>
            </a:r>
            <a:endParaRPr lang="hr-HR" sz="2000" smtClean="0"/>
          </a:p>
          <a:p>
            <a:pPr eaLnBrk="1" hangingPunct="1">
              <a:buFont typeface="Wingdings" pitchFamily="2" charset="2"/>
              <a:buNone/>
            </a:pPr>
            <a:r>
              <a:rPr lang="hr-HR" sz="2000" smtClean="0"/>
              <a:t>		</a:t>
            </a:r>
            <a:r>
              <a:rPr lang="en-US" sz="2000" smtClean="0"/>
              <a:t>18 </a:t>
            </a:r>
            <a:r>
              <a:rPr lang="hr-HR" sz="2000" smtClean="0"/>
              <a:t>tipova </a:t>
            </a:r>
            <a:r>
              <a:rPr lang="en-US" sz="2000" smtClean="0"/>
              <a:t>interes</a:t>
            </a:r>
            <a:r>
              <a:rPr lang="hr-HR" sz="2000" smtClean="0"/>
              <a:t>a – </a:t>
            </a:r>
            <a:r>
              <a:rPr lang="en-US" sz="2000" smtClean="0"/>
              <a:t>organiz</a:t>
            </a:r>
            <a:r>
              <a:rPr lang="hr-HR" sz="2000" smtClean="0"/>
              <a:t>irani u kuglu</a:t>
            </a:r>
            <a:r>
              <a:rPr lang="en-US" sz="2000" smtClean="0"/>
              <a:t>, </a:t>
            </a:r>
            <a:endParaRPr lang="hr-HR" sz="2000" smtClean="0"/>
          </a:p>
          <a:p>
            <a:pPr eaLnBrk="1" hangingPunct="1">
              <a:buFont typeface="Wingdings" pitchFamily="2" charset="2"/>
              <a:buNone/>
            </a:pPr>
            <a:r>
              <a:rPr lang="hr-HR" sz="2000" smtClean="0"/>
              <a:t>		3 osnovne dimenzije </a:t>
            </a:r>
            <a:r>
              <a:rPr lang="hr-HR" sz="2000" i="1" smtClean="0"/>
              <a:t>ljudi-stvari</a:t>
            </a:r>
            <a:r>
              <a:rPr lang="en-US" sz="2000" i="1" smtClean="0"/>
              <a:t>, </a:t>
            </a:r>
            <a:r>
              <a:rPr lang="hr-HR" sz="2000" i="1" smtClean="0"/>
              <a:t>podaci-ideje</a:t>
            </a:r>
            <a:r>
              <a:rPr lang="en-US" sz="2000" i="1" smtClean="0"/>
              <a:t> </a:t>
            </a:r>
            <a:r>
              <a:rPr lang="hr-HR" sz="2000" smtClean="0"/>
              <a:t>i</a:t>
            </a:r>
            <a:r>
              <a:rPr lang="en-US" sz="2000" smtClean="0"/>
              <a:t> </a:t>
            </a:r>
            <a:r>
              <a:rPr lang="hr-HR" sz="2000" i="1" smtClean="0"/>
              <a:t>prestiž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accent1"/>
                </a:solidFill>
              </a:rPr>
              <a:t>Tri dimenzije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1989" name="Picture 2" descr="H:\DATA\RADOVI\2 u tisku\PGI sr hr suvremena\slik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4209474" cy="3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Predstavljanje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29196"/>
          </a:xfrm>
        </p:spPr>
        <p:txBody>
          <a:bodyPr>
            <a:noAutofit/>
          </a:bodyPr>
          <a:lstStyle/>
          <a:p>
            <a:r>
              <a:rPr lang="hr-HR" sz="2400" dirty="0" smtClean="0"/>
              <a:t>Iva </a:t>
            </a:r>
            <a:r>
              <a:rPr lang="hr-HR" sz="2400" dirty="0" err="1" smtClean="0"/>
              <a:t>Šverko</a:t>
            </a:r>
            <a:endParaRPr lang="hr-HR" sz="2400" dirty="0" smtClean="0"/>
          </a:p>
          <a:p>
            <a:pPr lvl="1"/>
            <a:r>
              <a:rPr lang="hr-HR" sz="2000" dirty="0" err="1" smtClean="0">
                <a:hlinkClick r:id="rId2"/>
              </a:rPr>
              <a:t>iva.sverko</a:t>
            </a:r>
            <a:r>
              <a:rPr lang="hr-HR" sz="2000" dirty="0" smtClean="0">
                <a:hlinkClick r:id="rId2"/>
              </a:rPr>
              <a:t>@</a:t>
            </a:r>
            <a:r>
              <a:rPr lang="hr-HR" sz="2000" dirty="0" err="1" smtClean="0">
                <a:hlinkClick r:id="rId2"/>
              </a:rPr>
              <a:t>pilar.hr</a:t>
            </a:r>
            <a:r>
              <a:rPr lang="hr-HR" sz="2000" dirty="0" smtClean="0"/>
              <a:t> </a:t>
            </a:r>
          </a:p>
          <a:p>
            <a:pPr lvl="1"/>
            <a:r>
              <a:rPr lang="hr-HR" sz="2000" dirty="0" smtClean="0"/>
              <a:t>Institut Ivo Pilar</a:t>
            </a:r>
          </a:p>
          <a:p>
            <a:pPr lvl="1"/>
            <a:r>
              <a:rPr lang="hr-HR" sz="2000" dirty="0" smtClean="0"/>
              <a:t>Društvo za istraživanje i razvoj ljudskih potencijala Razbor</a:t>
            </a:r>
          </a:p>
          <a:p>
            <a:r>
              <a:rPr lang="hr-HR" sz="2400" dirty="0" smtClean="0"/>
              <a:t>Web stranica za pomoć  u </a:t>
            </a:r>
            <a:r>
              <a:rPr lang="hr-HR" sz="2400" dirty="0" err="1" smtClean="0"/>
              <a:t>samousmjeravanju</a:t>
            </a:r>
            <a:r>
              <a:rPr lang="hr-HR" sz="2400" dirty="0" smtClean="0"/>
              <a:t> karijere </a:t>
            </a:r>
            <a:r>
              <a:rPr lang="hr-HR" sz="2400" dirty="0" smtClean="0">
                <a:hlinkClick r:id="rId3"/>
              </a:rPr>
              <a:t>www.karijera.hr</a:t>
            </a:r>
            <a:endParaRPr lang="hr-HR" sz="2400" dirty="0" smtClean="0"/>
          </a:p>
          <a:p>
            <a:pPr lvl="1"/>
            <a:r>
              <a:rPr lang="hr-HR" sz="2000" dirty="0" smtClean="0"/>
              <a:t>Vodič kroz zanimanja</a:t>
            </a:r>
          </a:p>
          <a:p>
            <a:pPr lvl="1"/>
            <a:r>
              <a:rPr lang="hr-HR" sz="2000" dirty="0" smtClean="0"/>
              <a:t>Slikovno-opisni upitnik interesa</a:t>
            </a:r>
          </a:p>
          <a:p>
            <a:pPr lvl="1"/>
            <a:r>
              <a:rPr lang="hr-HR" sz="2000" dirty="0" smtClean="0"/>
              <a:t>Test informiranosti o zanimanjima</a:t>
            </a:r>
          </a:p>
          <a:p>
            <a:pPr lvl="1"/>
            <a:r>
              <a:rPr lang="hr-HR" sz="2000" dirty="0" smtClean="0"/>
              <a:t>Izbor zanimanja</a:t>
            </a:r>
          </a:p>
          <a:p>
            <a:r>
              <a:rPr lang="hr-HR" sz="2400" dirty="0" smtClean="0"/>
              <a:t>Školski program profesionalnog razvoja za osnovne i srednje škole</a:t>
            </a:r>
          </a:p>
          <a:p>
            <a:r>
              <a:rPr lang="hr-HR" sz="2400" dirty="0" smtClean="0"/>
              <a:t>Psihologija karijere - znanost i praksa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accent1"/>
                </a:solidFill>
              </a:rPr>
              <a:t>18 tipova interesa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3011" name="Picture 1" descr="slika 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928813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slika 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928813"/>
            <a:ext cx="4429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38" y="6000750"/>
            <a:ext cx="1857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400" dirty="0">
                <a:latin typeface="+mn-lt"/>
              </a:rPr>
              <a:t>Donja polutka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25" y="5929313"/>
            <a:ext cx="1857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400" dirty="0">
                <a:latin typeface="+mn-lt"/>
              </a:rPr>
              <a:t>Gornja polutka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Razvoj interesa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Svi se slažu – interesi se počinju formiraju početkom adolescencije</a:t>
            </a:r>
          </a:p>
          <a:p>
            <a:pPr lvl="1"/>
            <a:r>
              <a:rPr lang="hr-HR" sz="2000" dirty="0" smtClean="0"/>
              <a:t>U ranom djetinjstvu – djeca razlikuju ‘muške’ i ‘ženske’ aktivnosti (interese)</a:t>
            </a:r>
          </a:p>
          <a:p>
            <a:pPr lvl="1"/>
            <a:r>
              <a:rPr lang="hr-HR" sz="2000" dirty="0" smtClean="0"/>
              <a:t>U osnovnoj školi – dijele ih na školske i vanškolske aktivnosti (interese)</a:t>
            </a:r>
          </a:p>
          <a:p>
            <a:r>
              <a:rPr lang="hr-HR" sz="2400" dirty="0" smtClean="0"/>
              <a:t>Oko 15-te </a:t>
            </a:r>
            <a:r>
              <a:rPr lang="hr-HR" sz="2400" dirty="0" smtClean="0">
                <a:sym typeface="Wingdings" pitchFamily="2" charset="2"/>
              </a:rPr>
              <a:t> ‘pravi’ interesi</a:t>
            </a:r>
          </a:p>
          <a:p>
            <a:endParaRPr lang="hr-HR" sz="2400" dirty="0" smtClean="0">
              <a:sym typeface="Wingdings" pitchFamily="2" charset="2"/>
            </a:endParaRPr>
          </a:p>
          <a:p>
            <a:r>
              <a:rPr lang="hr-HR" sz="2400" dirty="0" smtClean="0">
                <a:sym typeface="Wingdings" pitchFamily="2" charset="2"/>
              </a:rPr>
              <a:t>Genetika ili okolina</a:t>
            </a:r>
          </a:p>
          <a:p>
            <a:pPr lvl="1"/>
            <a:r>
              <a:rPr lang="hr-HR" sz="2000" dirty="0" smtClean="0"/>
              <a:t>1977.g. – </a:t>
            </a:r>
            <a:r>
              <a:rPr lang="hr-HR" sz="2000" dirty="0" err="1" smtClean="0"/>
              <a:t>Grotevant</a:t>
            </a:r>
            <a:r>
              <a:rPr lang="hr-HR" sz="2000" dirty="0" smtClean="0"/>
              <a:t> i sur. – 5% genetski</a:t>
            </a:r>
          </a:p>
          <a:p>
            <a:pPr lvl="1"/>
            <a:r>
              <a:rPr lang="hr-HR" sz="2000" dirty="0" smtClean="0"/>
              <a:t>1991.,  1994. – </a:t>
            </a:r>
            <a:r>
              <a:rPr lang="hr-HR" sz="2000" dirty="0" err="1" smtClean="0"/>
              <a:t>Maloney</a:t>
            </a:r>
            <a:r>
              <a:rPr lang="hr-HR" sz="2000" dirty="0" smtClean="0"/>
              <a:t> i sur., </a:t>
            </a:r>
            <a:r>
              <a:rPr lang="hr-HR" sz="2000" dirty="0" err="1" smtClean="0"/>
              <a:t>Betsworth</a:t>
            </a:r>
            <a:r>
              <a:rPr lang="hr-HR" sz="2000" dirty="0" smtClean="0"/>
              <a:t> i sur. – 40-50% genetski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 smtClean="0">
                <a:solidFill>
                  <a:schemeClr val="accent1"/>
                </a:solidFill>
              </a:rPr>
              <a:t>Najjednostavniji pristup: koja zanimanja ti se sviđaju?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87363" y="1600200"/>
          <a:ext cx="81676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hart" r:id="rId4" imgW="9496430" imgH="5267269" progId="Excel.Sheet.8">
                  <p:embed/>
                </p:oleObj>
              </mc:Choice>
              <mc:Fallback>
                <p:oleObj name="Chart" r:id="rId4" imgW="9496430" imgH="526726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600200"/>
                        <a:ext cx="8167687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188A0-6668-4474-BBAC-BF637D07D94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092950" y="2060575"/>
            <a:ext cx="17287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/>
              <a:t>Odgovori 59 učenika, koji su mogli navesti više od jednog zanimanja. Naveli su ukupno 185 zanimanja, no prikazali smo samo ona koja je navelo barem 4 učenika (to je ukupno 109 odgovora).</a:t>
            </a:r>
            <a:endParaRPr lang="en-US" sz="1600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9750" y="6308725"/>
            <a:ext cx="842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  <a:sym typeface="Wingdings" pitchFamily="2" charset="2"/>
              </a:rPr>
              <a:t> svakodnevna, moderna, “televizijska”, visokostatusna zanimanja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accent1"/>
                </a:solidFill>
              </a:rPr>
              <a:t>Problem takvog mjerenja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77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hr-HR" sz="1800" dirty="0" smtClean="0"/>
              <a:t>Pravnici - 22 od ukupno 59 učenika - je li to realno?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endParaRPr lang="hr-HR" sz="18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hr-HR" sz="1800" dirty="0" smtClean="0"/>
              <a:t>Znaju li klinci iz osmog razreda: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hr-HR" sz="1800" dirty="0" smtClean="0"/>
              <a:t>Potrebno školovanje? Pripravnički staž?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hr-HR" sz="1800" dirty="0" smtClean="0"/>
              <a:t>Mogućnosti zapošljavanja? Konkretni radni zadaci?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hr-HR" sz="1800" dirty="0" smtClean="0"/>
              <a:t>Poželjne osobine?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endParaRPr lang="hr-HR" sz="1800" dirty="0" smtClean="0"/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hr-HR" sz="1800" dirty="0" smtClean="0"/>
              <a:t>Slika o zanimanju </a:t>
            </a:r>
            <a:r>
              <a:rPr lang="hr-HR" sz="1800" dirty="0" smtClean="0">
                <a:sym typeface="Wingdings" pitchFamily="2" charset="2"/>
              </a:rPr>
              <a:t> iskrivljena, formirana na osnovu površnog poznavanja važnih informacija (TV, obitelj, obiteljski prijatelji), često stereotipna…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hr-HR" sz="1800" dirty="0" smtClean="0">
                <a:sym typeface="Wingdings" pitchFamily="2" charset="2"/>
              </a:rPr>
              <a:t>… pravnici - v</a:t>
            </a:r>
            <a:r>
              <a:rPr lang="hr-HR" sz="1800" dirty="0" smtClean="0"/>
              <a:t>isok status, visoka plaća, moralno zanimanje, dinamično </a:t>
            </a:r>
            <a:r>
              <a:rPr lang="hr-HR" sz="1800" dirty="0" smtClean="0">
                <a:sym typeface="Wingdings" pitchFamily="2" charset="2"/>
              </a:rPr>
              <a:t> no dakako to nije sve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hr-HR" sz="1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39CD-6527-4E56-B5D2-02EB6033BDE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Mjerenje interesa upitnicima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/>
              <a:t>Mjerenje RIASEC osobina pojedinaca</a:t>
            </a:r>
          </a:p>
          <a:p>
            <a:pPr lvl="1">
              <a:defRPr/>
            </a:pPr>
            <a:r>
              <a:rPr lang="hr-HR" sz="2000" dirty="0" smtClean="0"/>
              <a:t>Upitnik </a:t>
            </a:r>
            <a:r>
              <a:rPr lang="hr-HR" sz="2000" dirty="0"/>
              <a:t>za </a:t>
            </a:r>
            <a:r>
              <a:rPr lang="hr-HR" sz="2000" dirty="0" err="1"/>
              <a:t>samoprocjenu</a:t>
            </a:r>
            <a:r>
              <a:rPr lang="hr-HR" sz="2000" dirty="0"/>
              <a:t> profesionalnih interesa </a:t>
            </a:r>
            <a:r>
              <a:rPr lang="hr-HR" sz="2000" dirty="0" smtClean="0"/>
              <a:t>USPI (</a:t>
            </a:r>
            <a:r>
              <a:rPr lang="hr-HR" sz="2000" dirty="0" err="1" smtClean="0"/>
              <a:t>Holland</a:t>
            </a:r>
            <a:r>
              <a:rPr lang="hr-HR" sz="2000" dirty="0"/>
              <a:t>)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Vocational Preference Inventory VPI (Holland) </a:t>
            </a:r>
          </a:p>
          <a:p>
            <a:pPr lvl="1">
              <a:defRPr/>
            </a:pPr>
            <a:r>
              <a:rPr lang="en-US" sz="2000" dirty="0" err="1"/>
              <a:t>Tetrau</a:t>
            </a:r>
            <a:r>
              <a:rPr lang="en-US" sz="2000" dirty="0"/>
              <a:t>-Trahan Visual Interest Inventory (</a:t>
            </a:r>
            <a:r>
              <a:rPr lang="en-US" sz="2000" dirty="0" smtClean="0"/>
              <a:t>T</a:t>
            </a:r>
            <a:r>
              <a:rPr lang="hr-HR" sz="2000" dirty="0" err="1" smtClean="0"/>
              <a:t>etrau</a:t>
            </a:r>
            <a:r>
              <a:rPr lang="hr-HR" sz="2000" dirty="0" smtClean="0"/>
              <a:t> i </a:t>
            </a:r>
            <a:r>
              <a:rPr lang="hr-HR" sz="2000" dirty="0" err="1" smtClean="0"/>
              <a:t>Trahan</a:t>
            </a:r>
            <a:r>
              <a:rPr lang="hr-HR" sz="2000" dirty="0" smtClean="0"/>
              <a:t>)</a:t>
            </a:r>
          </a:p>
          <a:p>
            <a:pPr lvl="1">
              <a:defRPr/>
            </a:pPr>
            <a:r>
              <a:rPr lang="hr-HR" sz="2000" dirty="0" smtClean="0"/>
              <a:t>Slikovno-opisni upitnik interesa (</a:t>
            </a:r>
            <a:r>
              <a:rPr lang="hr-HR" sz="2000" dirty="0" err="1" smtClean="0"/>
              <a:t>Šverko</a:t>
            </a:r>
            <a:r>
              <a:rPr lang="hr-HR" sz="2000" dirty="0" smtClean="0"/>
              <a:t> i Babarović)</a:t>
            </a:r>
          </a:p>
          <a:p>
            <a:pPr lvl="1">
              <a:defRPr/>
            </a:pPr>
            <a:r>
              <a:rPr lang="hr-HR" sz="2000" dirty="0" smtClean="0"/>
              <a:t>Skala sviđanja zanimanja (</a:t>
            </a:r>
            <a:r>
              <a:rPr lang="hr-HR" sz="2000" dirty="0" err="1" smtClean="0"/>
              <a:t>Šverko</a:t>
            </a:r>
            <a:r>
              <a:rPr lang="hr-HR" sz="2000" dirty="0" smtClean="0"/>
              <a:t> i Babarović)</a:t>
            </a:r>
          </a:p>
          <a:p>
            <a:pPr lvl="1">
              <a:defRPr/>
            </a:pPr>
            <a:endParaRPr lang="hr-HR" sz="2000" dirty="0"/>
          </a:p>
          <a:p>
            <a:pPr>
              <a:defRPr/>
            </a:pPr>
            <a:r>
              <a:rPr lang="hr-HR" sz="2400" dirty="0" smtClean="0"/>
              <a:t>Mjerenje 18 tipova interesa u okviru sfernog modela</a:t>
            </a:r>
          </a:p>
          <a:p>
            <a:pPr lvl="1">
              <a:defRPr/>
            </a:pPr>
            <a:r>
              <a:rPr lang="hr-HR" sz="2000" dirty="0" smtClean="0"/>
              <a:t>PGI upitnik interesa (</a:t>
            </a:r>
            <a:r>
              <a:rPr lang="hr-HR" sz="2000" dirty="0" err="1" smtClean="0"/>
              <a:t>Tracey</a:t>
            </a:r>
            <a:r>
              <a:rPr lang="hr-HR" sz="2000" dirty="0"/>
              <a:t>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VRIJEDNOSTI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Vrijednosti - određenje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/>
              <a:t>Najjednostavnije: važni ciljevi kojima težimo</a:t>
            </a:r>
          </a:p>
          <a:p>
            <a:pPr lvl="1">
              <a:defRPr/>
            </a:pPr>
            <a:r>
              <a:rPr lang="hr-HR" sz="2000" dirty="0"/>
              <a:t>napredovanje, sloboda, nezavisnost, jednakost, bliski odnosi, sigurnost, zarada, status…</a:t>
            </a:r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/>
              <a:t>Povezane sa interesima, ličnošću, stavovima</a:t>
            </a:r>
          </a:p>
          <a:p>
            <a:pPr lvl="1">
              <a:defRPr/>
            </a:pPr>
            <a:r>
              <a:rPr lang="hr-HR" sz="2000" dirty="0" err="1"/>
              <a:t>Dawis</a:t>
            </a:r>
            <a:r>
              <a:rPr lang="hr-HR" sz="2000" dirty="0"/>
              <a:t> &amp; </a:t>
            </a:r>
            <a:r>
              <a:rPr lang="hr-HR" sz="2000" dirty="0" err="1"/>
              <a:t>Lofquist</a:t>
            </a:r>
            <a:r>
              <a:rPr lang="hr-HR" sz="2000" dirty="0"/>
              <a:t> (1987) </a:t>
            </a:r>
          </a:p>
          <a:p>
            <a:pPr lvl="2">
              <a:defRPr/>
            </a:pPr>
            <a:r>
              <a:rPr lang="hr-HR" sz="1600" dirty="0">
                <a:sym typeface="Wingdings" pitchFamily="2" charset="2"/>
              </a:rPr>
              <a:t>‘Preferencije’ - sviđanja</a:t>
            </a:r>
          </a:p>
          <a:p>
            <a:pPr lvl="2">
              <a:defRPr/>
            </a:pPr>
            <a:r>
              <a:rPr lang="hr-HR" sz="1600" dirty="0"/>
              <a:t>Potrebe </a:t>
            </a:r>
            <a:r>
              <a:rPr lang="hr-HR" sz="1600" dirty="0">
                <a:sym typeface="Wingdings" pitchFamily="2" charset="2"/>
              </a:rPr>
              <a:t> interesi  vrijednosti</a:t>
            </a:r>
          </a:p>
          <a:p>
            <a:pPr lvl="1">
              <a:defRPr/>
            </a:pPr>
            <a:r>
              <a:rPr lang="hr-HR" sz="2000" dirty="0">
                <a:sym typeface="Wingdings" pitchFamily="2" charset="2"/>
              </a:rPr>
              <a:t>Super (1995)</a:t>
            </a:r>
          </a:p>
          <a:p>
            <a:pPr lvl="2">
              <a:defRPr/>
            </a:pPr>
            <a:r>
              <a:rPr lang="hr-HR" sz="1600" dirty="0">
                <a:sym typeface="Wingdings" pitchFamily="2" charset="2"/>
              </a:rPr>
              <a:t>Vrijednosti su ciljevi kojima zadovoljavamo svoje potrebe</a:t>
            </a:r>
          </a:p>
          <a:p>
            <a:pPr lvl="2">
              <a:defRPr/>
            </a:pPr>
            <a:r>
              <a:rPr lang="hr-HR" sz="1600" dirty="0">
                <a:sym typeface="Wingdings" pitchFamily="2" charset="2"/>
              </a:rPr>
              <a:t>Interesi su aktivnosti kojima ostvarujemo svoje vrijednosti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accent1"/>
                </a:solidFill>
              </a:rPr>
              <a:t>Opće i radne vrijednosti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Ciljevi (vrijednosti) se mogu ostvariti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/>
              <a:t>u općem životnom okruženju </a:t>
            </a:r>
            <a:r>
              <a:rPr lang="hr-HR" sz="2000" dirty="0" smtClean="0">
                <a:sym typeface="Wingdings" pitchFamily="2" charset="2"/>
              </a:rPr>
              <a:t> </a:t>
            </a:r>
            <a:r>
              <a:rPr lang="hr-HR" sz="2000" dirty="0" smtClean="0"/>
              <a:t>opće ili životne vrijednosti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/>
              <a:t>kroz rad </a:t>
            </a:r>
            <a:r>
              <a:rPr lang="hr-HR" sz="2000" dirty="0" smtClean="0">
                <a:sym typeface="Wingdings" pitchFamily="2" charset="2"/>
              </a:rPr>
              <a:t> </a:t>
            </a:r>
            <a:r>
              <a:rPr lang="hr-HR" sz="2000" dirty="0" smtClean="0"/>
              <a:t>radne vrijednosti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Opće ili životne vrijednosti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/>
              <a:t>univerzalni konstrukti kao što je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/>
              <a:t>ljepota, ravnopravnost, mir u svijetu, hedonizam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>
                <a:sym typeface="Wingdings" pitchFamily="2" charset="2"/>
              </a:rPr>
              <a:t>istraživači iz područja društvenih znanosti</a:t>
            </a:r>
            <a:endParaRPr lang="hr-H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Radne vrijednosti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/>
              <a:t>vezane uz radno okruženje, ciljevi koje ostvarujemo kroz rad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/>
              <a:t>napredovanje, materijalna sigurnost, kreativnost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000" dirty="0" smtClean="0">
                <a:sym typeface="Wingdings" pitchFamily="2" charset="2"/>
              </a:rPr>
              <a:t>eksperti u području psihologije rada i </a:t>
            </a:r>
            <a:r>
              <a:rPr lang="hr-HR" sz="2000" dirty="0" err="1" smtClean="0">
                <a:sym typeface="Wingdings" pitchFamily="2" charset="2"/>
              </a:rPr>
              <a:t>managementa</a:t>
            </a:r>
            <a:endParaRPr lang="hr-HR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Integrativni pristup – nedjeljive jedne od drugih</a:t>
            </a:r>
            <a:endParaRPr lang="en-US" sz="24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EA06-A2A6-45E8-9EFD-C8D4726796E3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Opće (životne) vrijednosti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2000" dirty="0" smtClean="0"/>
              <a:t>Ciljevi kojima težimo u životu i koji usmjeravaju naše ponašanje</a:t>
            </a:r>
          </a:p>
          <a:p>
            <a:pPr>
              <a:defRPr/>
            </a:pPr>
            <a:endParaRPr lang="hr-HR" sz="2000" dirty="0" smtClean="0"/>
          </a:p>
          <a:p>
            <a:pPr>
              <a:defRPr/>
            </a:pPr>
            <a:r>
              <a:rPr lang="hr-HR" sz="2000" dirty="0" err="1" smtClean="0"/>
              <a:t>Rokeach</a:t>
            </a:r>
            <a:r>
              <a:rPr lang="hr-HR" sz="2000" dirty="0" smtClean="0"/>
              <a:t> – hijerarhija vrijednosti, 18 terminalnih, 18 instrumentalnih vrij.</a:t>
            </a:r>
          </a:p>
          <a:p>
            <a:pPr>
              <a:defRPr/>
            </a:pPr>
            <a:endParaRPr lang="hr-HR" sz="2000" dirty="0" smtClean="0"/>
          </a:p>
          <a:p>
            <a:pPr>
              <a:defRPr/>
            </a:pPr>
            <a:r>
              <a:rPr lang="hr-HR" sz="2000" dirty="0" err="1" smtClean="0"/>
              <a:t>Svhwartzovih</a:t>
            </a:r>
            <a:r>
              <a:rPr lang="hr-HR" sz="2000" dirty="0" smtClean="0"/>
              <a:t> 10 </a:t>
            </a:r>
            <a:r>
              <a:rPr lang="hr-HR" sz="2000" dirty="0"/>
              <a:t>općih vrijednosti </a:t>
            </a:r>
          </a:p>
          <a:p>
            <a:pPr lvl="1">
              <a:defRPr/>
            </a:pPr>
            <a:r>
              <a:rPr lang="hr-HR" sz="1600" dirty="0"/>
              <a:t>Dobrohotnost – pomaganje drugima, posvećenost prijateljima</a:t>
            </a:r>
          </a:p>
          <a:p>
            <a:pPr lvl="1">
              <a:defRPr/>
            </a:pPr>
            <a:r>
              <a:rPr lang="hr-HR" sz="1600" dirty="0"/>
              <a:t>Tradicija – zadovoljstvo sa trenutnim stanjem, religija</a:t>
            </a:r>
          </a:p>
          <a:p>
            <a:pPr lvl="1">
              <a:defRPr/>
            </a:pPr>
            <a:r>
              <a:rPr lang="hr-HR" sz="1600" dirty="0"/>
              <a:t>Konformizam – poštovanje pravila, pristojnost</a:t>
            </a:r>
          </a:p>
          <a:p>
            <a:pPr lvl="1">
              <a:defRPr/>
            </a:pPr>
            <a:r>
              <a:rPr lang="hr-HR" sz="1600" dirty="0"/>
              <a:t>Sigurnost – osobna (materijalna, zdravstvena, socijalna) i državna</a:t>
            </a:r>
          </a:p>
          <a:p>
            <a:pPr lvl="1">
              <a:defRPr/>
            </a:pPr>
            <a:r>
              <a:rPr lang="hr-HR" sz="1600" dirty="0"/>
              <a:t>Moć – materijalna (bogatstvo) i socijalna (vođenje drugih)</a:t>
            </a:r>
          </a:p>
          <a:p>
            <a:pPr lvl="1">
              <a:defRPr/>
            </a:pPr>
            <a:r>
              <a:rPr lang="hr-HR" sz="1600" dirty="0"/>
              <a:t>Postignuće – pokazivanje sposobnosti, iskazivanje uspješnosti pred drugima</a:t>
            </a:r>
          </a:p>
          <a:p>
            <a:pPr lvl="1">
              <a:defRPr/>
            </a:pPr>
            <a:r>
              <a:rPr lang="hr-HR" sz="1600" dirty="0"/>
              <a:t>Hedonizam – zabava, ugodnost, zadovoljstvo</a:t>
            </a:r>
          </a:p>
          <a:p>
            <a:pPr lvl="1">
              <a:defRPr/>
            </a:pPr>
            <a:r>
              <a:rPr lang="hr-HR" sz="1600" dirty="0"/>
              <a:t>Poticaj – iznenađenja, aktivnosti, avanture, rizik</a:t>
            </a:r>
          </a:p>
          <a:p>
            <a:pPr lvl="1">
              <a:defRPr/>
            </a:pPr>
            <a:r>
              <a:rPr lang="hr-HR" sz="1600" dirty="0"/>
              <a:t>Nezavisnost – samostalnost, originalnost</a:t>
            </a:r>
          </a:p>
          <a:p>
            <a:pPr lvl="1">
              <a:defRPr/>
            </a:pPr>
            <a:r>
              <a:rPr lang="hr-HR" sz="1600" dirty="0"/>
              <a:t>Univerzalizam – jednakost za sve, tolerancija, briga za prirodu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1"/>
                </a:solidFill>
              </a:rPr>
              <a:t>Schwartzovih</a:t>
            </a:r>
            <a:r>
              <a:rPr lang="hr-HR" dirty="0" smtClean="0">
                <a:solidFill>
                  <a:schemeClr val="accent1"/>
                </a:solidFill>
              </a:rPr>
              <a:t> 10 vrijednosti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5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8643968" cy="5184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Ciljevi današnje radionice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Predstaviti relevantne teorije i spoznaje u području psihologije karijere</a:t>
            </a:r>
          </a:p>
          <a:p>
            <a:r>
              <a:rPr lang="hr-HR" sz="2800" dirty="0" smtClean="0"/>
              <a:t>Pokazati neke instrumente za mjerenje interesa, vrijednosti i uloga</a:t>
            </a:r>
          </a:p>
          <a:p>
            <a:r>
              <a:rPr lang="hr-HR" sz="2800" dirty="0" smtClean="0"/>
              <a:t>Prikazati nekoliko vježbi za poticanje profesionalnog razvoja primjenjivih u razredu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Radne vrijednosti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Fokus na vrijednosti koje se mogu ostvariti kroz rad</a:t>
            </a:r>
          </a:p>
          <a:p>
            <a:r>
              <a:rPr lang="hr-HR" sz="2400" dirty="0" smtClean="0"/>
              <a:t>Neke su životne vrijednosti, a neke su ostvarive samo kroz rad</a:t>
            </a:r>
          </a:p>
          <a:p>
            <a:endParaRPr lang="hr-HR" sz="2400" dirty="0" smtClean="0"/>
          </a:p>
          <a:p>
            <a:r>
              <a:rPr lang="hr-HR" sz="2400" dirty="0" smtClean="0"/>
              <a:t>Upitnici:</a:t>
            </a:r>
          </a:p>
          <a:p>
            <a:pPr lvl="1"/>
            <a:r>
              <a:rPr lang="hr-HR" sz="2000" dirty="0" err="1" smtClean="0"/>
              <a:t>Minnesota</a:t>
            </a:r>
            <a:r>
              <a:rPr lang="hr-HR" sz="2000" dirty="0" smtClean="0"/>
              <a:t> </a:t>
            </a:r>
            <a:r>
              <a:rPr lang="hr-HR" sz="2000" dirty="0" err="1" smtClean="0"/>
              <a:t>importance</a:t>
            </a:r>
            <a:r>
              <a:rPr lang="hr-HR" sz="2000" dirty="0" smtClean="0"/>
              <a:t> </a:t>
            </a:r>
            <a:r>
              <a:rPr lang="hr-HR" sz="2000" dirty="0" err="1" smtClean="0"/>
              <a:t>questionnaire</a:t>
            </a:r>
            <a:r>
              <a:rPr lang="hr-HR" sz="2000" dirty="0" smtClean="0"/>
              <a:t> (</a:t>
            </a:r>
            <a:r>
              <a:rPr lang="hr-HR" sz="2000" dirty="0" err="1" smtClean="0"/>
              <a:t>Dawis</a:t>
            </a:r>
            <a:r>
              <a:rPr lang="hr-HR" sz="2000" dirty="0" smtClean="0"/>
              <a:t> i </a:t>
            </a:r>
            <a:r>
              <a:rPr lang="hr-HR" sz="2000" dirty="0" err="1" smtClean="0"/>
              <a:t>Lofquist</a:t>
            </a:r>
            <a:r>
              <a:rPr lang="hr-HR" sz="2000" dirty="0" smtClean="0"/>
              <a:t>, 1984)</a:t>
            </a:r>
          </a:p>
          <a:p>
            <a:pPr lvl="1"/>
            <a:r>
              <a:rPr lang="hr-HR" sz="2000" dirty="0" smtClean="0"/>
              <a:t>V-upitnik (</a:t>
            </a:r>
            <a:r>
              <a:rPr lang="hr-HR" sz="2000" dirty="0" err="1" smtClean="0"/>
              <a:t>Šverko</a:t>
            </a:r>
            <a:r>
              <a:rPr lang="hr-HR" sz="2000" dirty="0"/>
              <a:t> </a:t>
            </a:r>
            <a:r>
              <a:rPr lang="hr-HR" sz="2000" dirty="0" smtClean="0"/>
              <a:t>i sur, 80-ih godina)</a:t>
            </a:r>
          </a:p>
          <a:p>
            <a:endParaRPr lang="hr-HR" sz="2400" dirty="0" smtClean="0"/>
          </a:p>
          <a:p>
            <a:r>
              <a:rPr lang="hr-HR" sz="2400" dirty="0" smtClean="0"/>
              <a:t>MIQ</a:t>
            </a:r>
          </a:p>
          <a:p>
            <a:pPr marL="742950" lvl="2" indent="-342900"/>
            <a:r>
              <a:rPr lang="hr-HR" sz="2000" dirty="0" smtClean="0"/>
              <a:t>aktivnost u radu, autoritet, kompetentnost nadređenih, korištenje sposobnosti, kreativnost, moralnost, napredovanje, odgovornost, odnos nadređenih prema suradnicima, odnosi među suradnicima, politika tvrtke, pomaganje drugima, postignuće, pravedna plaća, priznatost, radni uvjeti, raznolikost, samostalnost, sigurnost posla i status</a:t>
            </a:r>
          </a:p>
          <a:p>
            <a:pPr lvl="1"/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Vrijednosti i vrijednosne orijentacije</a:t>
            </a:r>
            <a:br>
              <a:rPr lang="hr-HR" dirty="0" smtClean="0"/>
            </a:br>
            <a:r>
              <a:rPr lang="hr-HR" sz="2700" dirty="0" smtClean="0"/>
              <a:t>(V-upitnik)</a:t>
            </a:r>
            <a:endParaRPr lang="hr-HR" dirty="0"/>
          </a:p>
        </p:txBody>
      </p:sp>
      <p:graphicFrame>
        <p:nvGraphicFramePr>
          <p:cNvPr id="4" name="Group 70"/>
          <p:cNvGraphicFramePr>
            <a:graphicFrameLocks/>
          </p:cNvGraphicFramePr>
          <p:nvPr/>
        </p:nvGraphicFramePr>
        <p:xfrm>
          <a:off x="214313" y="1916113"/>
          <a:ext cx="8713787" cy="46624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43075"/>
                <a:gridCol w="1743075"/>
                <a:gridCol w="1741487"/>
                <a:gridCol w="1743075"/>
                <a:gridCol w="1743075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Utilitarna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Socijalna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Samoaktuali</a:t>
                      </a: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hr-HR" sz="1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zirajuća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Individuali</a:t>
                      </a: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hr-HR" sz="1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stička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Avanturistička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Napredovanje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Međuljudski odnosi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Korištenje sposobnosti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Životni stil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Rizik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Prestiž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Socijalna interakcija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Stvaralaštvo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Samostalnost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Fizička aktivnost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Ekonomska sigurnost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Radni uvjeti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Razvitak ličnosti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Autoritet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Postignuće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Kulturalni identitet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Esteticizam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Raznolikost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Sudjelovanje u odlučivanju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Altruizam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r-H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ASPEKTI POSLA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9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>
                <a:solidFill>
                  <a:schemeClr val="accent1"/>
                </a:solidFill>
              </a:rPr>
              <a:t>Aspekti posla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412875"/>
            <a:ext cx="8675687" cy="456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hr-HR" altLang="sr-Latn-RS" sz="2400" dirty="0" smtClean="0"/>
              <a:t>Aspekti posla – sve karakteristike rada ključne za određenje nekog posla</a:t>
            </a:r>
          </a:p>
          <a:p>
            <a:r>
              <a:rPr lang="hr-HR" altLang="sr-Latn-RS" sz="2400" dirty="0" smtClean="0"/>
              <a:t>Dobro opisuju zanimanja, ali istovremeno mogu opisati i sklonosti klijenata, </a:t>
            </a:r>
            <a:r>
              <a:rPr lang="hr-HR" altLang="sr-Latn-RS" sz="2400" dirty="0" err="1" smtClean="0"/>
              <a:t>npr</a:t>
            </a:r>
            <a:r>
              <a:rPr lang="hr-HR" altLang="sr-Latn-RS" sz="2400" dirty="0" smtClean="0"/>
              <a:t>:</a:t>
            </a:r>
          </a:p>
          <a:p>
            <a:pPr lvl="1"/>
            <a:r>
              <a:rPr lang="hr-HR" altLang="sr-Latn-RS" sz="1800" dirty="0" smtClean="0"/>
              <a:t>govorno izražavanje </a:t>
            </a:r>
          </a:p>
          <a:p>
            <a:pPr lvl="1"/>
            <a:r>
              <a:rPr lang="hr-HR" altLang="sr-Latn-RS" sz="1800" dirty="0" smtClean="0"/>
              <a:t>rad s ljudima </a:t>
            </a:r>
          </a:p>
          <a:p>
            <a:pPr lvl="1"/>
            <a:r>
              <a:rPr lang="hr-HR" altLang="sr-Latn-RS" sz="1800" dirty="0" smtClean="0"/>
              <a:t>inicijativa i poduzetnost </a:t>
            </a:r>
          </a:p>
          <a:p>
            <a:pPr lvl="1"/>
            <a:r>
              <a:rPr lang="hr-HR" altLang="sr-Latn-RS" sz="1800" dirty="0" smtClean="0"/>
              <a:t>pedantnost u radu i briga za detalje </a:t>
            </a:r>
          </a:p>
          <a:p>
            <a:pPr lvl="1"/>
            <a:r>
              <a:rPr lang="hr-HR" altLang="sr-Latn-RS" sz="1800" dirty="0" smtClean="0"/>
              <a:t>tjelesna spretnost i izdržljivost </a:t>
            </a:r>
          </a:p>
          <a:p>
            <a:pPr lvl="1"/>
            <a:r>
              <a:rPr lang="hr-HR" altLang="sr-Latn-RS" sz="1800" dirty="0" smtClean="0"/>
              <a:t>umjetničko izražavanje…</a:t>
            </a:r>
            <a:endParaRPr lang="hr-HR" altLang="sr-Latn-RS" sz="2400" dirty="0" smtClean="0"/>
          </a:p>
          <a:p>
            <a:r>
              <a:rPr lang="hr-HR" altLang="sr-Latn-RS" sz="2400" dirty="0" smtClean="0"/>
              <a:t>P-E fit paradigma:</a:t>
            </a:r>
          </a:p>
          <a:p>
            <a:pPr lvl="1"/>
            <a:r>
              <a:rPr lang="hr-HR" altLang="sr-Latn-RS" sz="2000" dirty="0" smtClean="0"/>
              <a:t>Sva zanimanja imaju te karakteristike više ili manje izražene</a:t>
            </a:r>
          </a:p>
          <a:p>
            <a:pPr lvl="1"/>
            <a:r>
              <a:rPr lang="hr-HR" altLang="sr-Latn-RS" sz="2000" dirty="0" smtClean="0"/>
              <a:t>Svi pojedinci mogu imati veću ili manju sklonost prema tim aspektima posla</a:t>
            </a:r>
          </a:p>
          <a:p>
            <a:pPr lvl="1"/>
            <a:r>
              <a:rPr lang="hr-HR" altLang="sr-Latn-RS" sz="2000" dirty="0" smtClean="0"/>
              <a:t>Eklektičan pristup: kombinacija interesa, vrijednosti, potreba, kompetencija, zahtjeva rada, radnih uvjeta, sadržaja rada i slično</a:t>
            </a:r>
          </a:p>
        </p:txBody>
      </p:sp>
    </p:spTree>
    <p:extLst>
      <p:ext uri="{BB962C8B-B14F-4D97-AF65-F5344CB8AC3E}">
        <p14:creationId xmlns:p14="http://schemas.microsoft.com/office/powerpoint/2010/main" val="5836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Aspekti posla</a:t>
            </a:r>
            <a:b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r-H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(korišteni u novom sustavu, no moguće ih je smisliti i koristiti više ili manje)</a:t>
            </a:r>
            <a:endParaRPr lang="hr-HR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950" y="1293813"/>
          <a:ext cx="8928100" cy="5445126"/>
        </p:xfrm>
        <a:graphic>
          <a:graphicData uri="http://schemas.openxmlformats.org/drawingml/2006/table">
            <a:tbl>
              <a:tblPr/>
              <a:tblGrid>
                <a:gridCol w="1487488"/>
                <a:gridCol w="1489075"/>
                <a:gridCol w="1487487"/>
                <a:gridCol w="1487488"/>
                <a:gridCol w="1489075"/>
                <a:gridCol w="1487487"/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Govorno izražavanje 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Uvjeravanje i utjecaj na druge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Odgovornost za ljude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Opasnost na radu  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Razumijevanje građe i funkcije ljudskog organizma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Pedantnost u radu i briga za detalje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Pisanje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Donošenje odluka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Odgovornost za imovinu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u smjenama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s biljkama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u zatvorenom ili na otvorenom prostoru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s ljudima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Usmjeravanje i savjetovanje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Napredovanje i usavršavanje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Fleksibilno radno vrijeme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sa životinjama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u gradu ili na selu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 s djecom i mladima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Utjecajna društvo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Fizička aktivnost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Vremenska stiska  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Prodaja i unapređenje prodaje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Obrazovanje i osposobljavanje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Pomoć i briga za druge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Inicijativa i poduzetnost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Ručna spretnost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Putovanje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Administracija i praćenje poslovanja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Plaća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Poučavanje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Rješavanje problema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Matematika i prirodne znanosti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Upravljanje vozilima i radnim strojevima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Društveni prestiž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Vođenje i upravljanje ljudima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Inovativnost i stvaralaštvo 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Sluh  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Projektiranje i razvoj opreme ili sustava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Umjetničko izražavanje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Informacijsko- komunikacijska tehnologija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Organiziranje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Samostalnost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Zahtjevni uvjeti rada </a:t>
                      </a:r>
                      <a:endParaRPr kumimoji="0" lang="hr-HR" alt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Razumijevanje tehnike i mehanike</a:t>
                      </a: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Raznolikost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65" marR="23865" marT="13700" marB="150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735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Primjeri aspekata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en-US" sz="2000" b="1" dirty="0" smtClean="0"/>
              <a:t>Govorno izražavanje </a:t>
            </a:r>
            <a:endParaRPr lang="hr-HR" altLang="en-US" sz="2000" dirty="0" smtClean="0"/>
          </a:p>
          <a:p>
            <a:pPr marL="0" indent="0">
              <a:buNone/>
            </a:pPr>
            <a:r>
              <a:rPr lang="hr-HR" altLang="en-US" sz="2000" dirty="0" smtClean="0"/>
              <a:t>U nekim zanimanjima je važno pravilno i jasno govorno izražavanje, lako i brzo predstavljanje vlastitih misli riječima, te  dobro snalaženje u različitim govornim situacijama.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en-US" sz="2000" b="1" dirty="0" smtClean="0"/>
              <a:t>Pisanje</a:t>
            </a:r>
            <a:endParaRPr lang="hr-HR" altLang="en-US" sz="2000" dirty="0" smtClean="0"/>
          </a:p>
          <a:p>
            <a:pPr marL="0" indent="0">
              <a:buNone/>
            </a:pPr>
            <a:r>
              <a:rPr lang="hr-HR" altLang="en-US" sz="2000" dirty="0" smtClean="0"/>
              <a:t>Neka zanimanja zahtijevaju tečno i gramatički točno pisanje teksta. U takvim zanimanjima radni zadaci mogu uključivati pisanje dopisa, duljih tekstova, izvještaja, članaka ili knjiga.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en-US" sz="2000" b="1" dirty="0" smtClean="0"/>
              <a:t>Rad s ljudima</a:t>
            </a:r>
            <a:endParaRPr lang="hr-HR" altLang="en-US" sz="2000" dirty="0" smtClean="0"/>
          </a:p>
          <a:p>
            <a:pPr marL="0" indent="0">
              <a:buNone/>
            </a:pPr>
            <a:r>
              <a:rPr lang="hr-HR" altLang="en-US" sz="2000" dirty="0" smtClean="0"/>
              <a:t>U nekim zanimanjima radi se u izravnom kontaktu s ljudima, bilo da ih se uslužuje, njeguje ili poučava. Takva zanimanja uključuju osoban rad s pojedincima ili pak kontakt s publikom ili javnosti poput zabavljanja, predavanja ili vođenja.</a:t>
            </a:r>
          </a:p>
        </p:txBody>
      </p:sp>
    </p:spTree>
    <p:extLst>
      <p:ext uri="{BB962C8B-B14F-4D97-AF65-F5344CB8AC3E}">
        <p14:creationId xmlns:p14="http://schemas.microsoft.com/office/powerpoint/2010/main" val="3916019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Uparivanje klijenata i radnih okolina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S jedne strane baza zanimanja</a:t>
            </a:r>
          </a:p>
          <a:p>
            <a:pPr lvl="1"/>
            <a:r>
              <a:rPr lang="hr-HR" dirty="0" smtClean="0"/>
              <a:t>Procjene zanimanja na odabranim aspektima</a:t>
            </a:r>
          </a:p>
          <a:p>
            <a:pPr lvl="1"/>
            <a:r>
              <a:rPr lang="hr-HR" dirty="0" smtClean="0"/>
              <a:t>Pitanje njihove valjanosti i pouzdanosti</a:t>
            </a:r>
          </a:p>
          <a:p>
            <a:pPr lvl="1"/>
            <a:endParaRPr lang="hr-HR" dirty="0"/>
          </a:p>
          <a:p>
            <a:r>
              <a:rPr lang="hr-HR" dirty="0" smtClean="0"/>
              <a:t>S druge strane </a:t>
            </a:r>
            <a:r>
              <a:rPr lang="hr-HR" dirty="0" err="1" smtClean="0"/>
              <a:t>samoprocjene</a:t>
            </a:r>
            <a:r>
              <a:rPr lang="hr-HR" dirty="0" smtClean="0"/>
              <a:t> klijenata</a:t>
            </a:r>
          </a:p>
          <a:p>
            <a:pPr lvl="1"/>
            <a:r>
              <a:rPr lang="hr-HR" dirty="0" smtClean="0"/>
              <a:t>Najčešće odgovori ispitanika na </a:t>
            </a:r>
            <a:r>
              <a:rPr lang="hr-HR" dirty="0" err="1" smtClean="0"/>
              <a:t>Likertovoj</a:t>
            </a:r>
            <a:r>
              <a:rPr lang="hr-HR" dirty="0" smtClean="0"/>
              <a:t> skali</a:t>
            </a:r>
          </a:p>
          <a:p>
            <a:pPr lvl="1"/>
            <a:r>
              <a:rPr lang="hr-HR" dirty="0" smtClean="0"/>
              <a:t>Sviđanje aspekata, procjena uspješnosti u aspektima</a:t>
            </a:r>
          </a:p>
          <a:p>
            <a:pPr lvl="1"/>
            <a:endParaRPr lang="hr-HR" dirty="0"/>
          </a:p>
          <a:p>
            <a:r>
              <a:rPr lang="hr-HR" dirty="0" smtClean="0"/>
              <a:t>Ključ za uparivanje – kompjutorski algoritam</a:t>
            </a:r>
          </a:p>
          <a:p>
            <a:pPr lvl="1"/>
            <a:r>
              <a:rPr lang="hr-HR" dirty="0" smtClean="0"/>
              <a:t>Eliminacijski i kompenzacijski algoritmi </a:t>
            </a:r>
            <a:r>
              <a:rPr lang="hr-HR" dirty="0" smtClean="0">
                <a:sym typeface="Wingdings" panose="05000000000000000000" pitchFamily="2" charset="2"/>
              </a:rPr>
              <a:t> prema istraživanjima bolji su kompenzacijski</a:t>
            </a:r>
            <a:endParaRPr lang="hr-HR" dirty="0" smtClean="0"/>
          </a:p>
          <a:p>
            <a:pPr lvl="1"/>
            <a:r>
              <a:rPr lang="hr-HR" dirty="0" smtClean="0"/>
              <a:t>Odabir zanimanja iz baze koja su najsličnija profilu odgovora klijenta</a:t>
            </a:r>
          </a:p>
          <a:p>
            <a:pPr lvl="1"/>
            <a:r>
              <a:rPr lang="hr-HR" dirty="0" smtClean="0"/>
              <a:t>Savjet: prvih nekoliko</a:t>
            </a:r>
            <a:r>
              <a:rPr lang="hr-HR" i="1" dirty="0" smtClean="0"/>
              <a:t> </a:t>
            </a:r>
            <a:r>
              <a:rPr lang="hr-HR" dirty="0" smtClean="0"/>
              <a:t>zanimanja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1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Dva dosadašnja takva sustava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Vodič kroz zanimanja </a:t>
            </a:r>
            <a:r>
              <a:rPr lang="hr-HR" sz="2800" dirty="0" smtClean="0"/>
              <a:t>(mrav.ffzg.hr/zanimanja/)</a:t>
            </a:r>
          </a:p>
          <a:p>
            <a:r>
              <a:rPr lang="hr-HR" sz="2800" dirty="0" smtClean="0"/>
              <a:t>Novi sustav </a:t>
            </a:r>
            <a:r>
              <a:rPr lang="hr-HR" sz="2800" dirty="0" smtClean="0">
                <a:solidFill>
                  <a:schemeClr val="accent1"/>
                </a:solidFill>
              </a:rPr>
              <a:t>Moj izbor: upitnik interesa i kompetencija </a:t>
            </a:r>
            <a:r>
              <a:rPr lang="hr-HR" sz="2800" dirty="0" smtClean="0"/>
              <a:t>(e-usmjeravanje.hzz.hr)</a:t>
            </a:r>
          </a:p>
        </p:txBody>
      </p:sp>
    </p:spTree>
    <p:extLst>
      <p:ext uri="{BB962C8B-B14F-4D97-AF65-F5344CB8AC3E}">
        <p14:creationId xmlns:p14="http://schemas.microsoft.com/office/powerpoint/2010/main" val="3456550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Vodič kroz zanimanja (1999)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hr-HR" sz="2400" dirty="0" smtClean="0"/>
              <a:t>Razvijen 1999. u okviru projekta Profesionalno informiranje i savjetovanje, voditelj B. </a:t>
            </a:r>
            <a:r>
              <a:rPr lang="hr-HR" sz="2400" dirty="0" err="1" smtClean="0"/>
              <a:t>Šverko</a:t>
            </a:r>
            <a:endParaRPr lang="hr-HR" sz="2400" dirty="0" smtClean="0"/>
          </a:p>
          <a:p>
            <a:r>
              <a:rPr lang="hr-HR" sz="2400" dirty="0" smtClean="0"/>
              <a:t>27 aspekata posla + 6 procjena na RIASEC skalama</a:t>
            </a:r>
          </a:p>
          <a:p>
            <a:r>
              <a:rPr lang="hr-HR" sz="2400" dirty="0" err="1" smtClean="0"/>
              <a:t>Klijentovi</a:t>
            </a:r>
            <a:r>
              <a:rPr lang="hr-HR" sz="2400" dirty="0" smtClean="0"/>
              <a:t> odgovori na </a:t>
            </a:r>
            <a:r>
              <a:rPr lang="hr-HR" sz="2400" dirty="0" err="1" smtClean="0"/>
              <a:t>Likertovoj</a:t>
            </a:r>
            <a:r>
              <a:rPr lang="hr-HR" sz="2400" dirty="0" smtClean="0"/>
              <a:t> skali od 5 stupnjeva</a:t>
            </a:r>
          </a:p>
          <a:p>
            <a:r>
              <a:rPr lang="hr-HR" sz="2400" dirty="0" smtClean="0"/>
              <a:t>Baza od 260 zanimanja</a:t>
            </a:r>
          </a:p>
          <a:p>
            <a:r>
              <a:rPr lang="hr-HR" sz="2400" dirty="0" smtClean="0"/>
              <a:t>Kompenzacijski algoritam (euklidske distance i korelacije)</a:t>
            </a:r>
          </a:p>
          <a:p>
            <a:r>
              <a:rPr lang="hr-HR" sz="2400" dirty="0" smtClean="0"/>
              <a:t>Savjet – popis najsličnijih zanimanja, linkovi na opise zanimanja</a:t>
            </a:r>
          </a:p>
          <a:p>
            <a:r>
              <a:rPr lang="hr-HR" sz="2400" dirty="0" smtClean="0"/>
              <a:t>Opisi zanimanja: opis poslova, radni uvjeti, poželjne osobine, osposobljavanje i napredovanje, zapošljavanje i zarade, bliska zanimanja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1223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Moj izbor: upitnik interesa i kompetencija (2015)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Razvijen ove godine u okviru projekta Novi pristupi pružanju usluga klijentima HZZ-a (Babarović i </a:t>
            </a:r>
            <a:r>
              <a:rPr lang="hr-HR" sz="2400" dirty="0" err="1" smtClean="0"/>
              <a:t>I</a:t>
            </a:r>
            <a:r>
              <a:rPr lang="hr-HR" sz="2400" dirty="0" smtClean="0"/>
              <a:t>. </a:t>
            </a:r>
            <a:r>
              <a:rPr lang="hr-HR" sz="2400" dirty="0" err="1" smtClean="0"/>
              <a:t>Šverko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47 aspekata posla (ranije nabrojanih u tablici)</a:t>
            </a:r>
          </a:p>
          <a:p>
            <a:r>
              <a:rPr lang="hr-HR" sz="2400" dirty="0" err="1" smtClean="0"/>
              <a:t>Klijentovi</a:t>
            </a:r>
            <a:r>
              <a:rPr lang="hr-HR" sz="2400" dirty="0" smtClean="0"/>
              <a:t> odgovor na skali od 9 stupnjeva (kodirano bojom i verbalnim </a:t>
            </a:r>
            <a:r>
              <a:rPr lang="hr-HR" sz="2400" dirty="0" err="1" smtClean="0"/>
              <a:t>opisnicima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Dvije procjene: </a:t>
            </a:r>
          </a:p>
          <a:p>
            <a:pPr lvl="1"/>
            <a:r>
              <a:rPr lang="hr-HR" sz="2000" dirty="0" smtClean="0"/>
              <a:t>interes za rad u zanimanju koji uključuje pojedini aspekt te </a:t>
            </a:r>
          </a:p>
          <a:p>
            <a:pPr lvl="1"/>
            <a:r>
              <a:rPr lang="hr-HR" sz="2000" dirty="0" smtClean="0"/>
              <a:t>procjena kompetencija za rad u zanimanju koji uključuje aspekt</a:t>
            </a:r>
          </a:p>
          <a:p>
            <a:r>
              <a:rPr lang="hr-HR" sz="2400" dirty="0" smtClean="0"/>
              <a:t>Baza od 257 zanimanja</a:t>
            </a:r>
          </a:p>
          <a:p>
            <a:r>
              <a:rPr lang="hr-HR" sz="2400" dirty="0"/>
              <a:t>Kompenzacijski algoritam (euklidske distance i korelacije</a:t>
            </a:r>
            <a:r>
              <a:rPr lang="hr-HR" sz="2400" dirty="0" smtClean="0"/>
              <a:t>), ali u dva koraka.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67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Današnje teme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Ključne odrednice izbora zanimanja</a:t>
            </a:r>
          </a:p>
          <a:p>
            <a:r>
              <a:rPr lang="hr-HR" sz="2800" dirty="0" err="1" smtClean="0"/>
              <a:t>Person</a:t>
            </a:r>
            <a:r>
              <a:rPr lang="hr-HR" sz="2800" dirty="0" smtClean="0"/>
              <a:t>-</a:t>
            </a:r>
            <a:r>
              <a:rPr lang="hr-HR" sz="2800" dirty="0" err="1" smtClean="0"/>
              <a:t>environment</a:t>
            </a:r>
            <a:r>
              <a:rPr lang="hr-HR" sz="2800" dirty="0" smtClean="0"/>
              <a:t> </a:t>
            </a:r>
            <a:r>
              <a:rPr lang="hr-HR" sz="2800" dirty="0" err="1" smtClean="0"/>
              <a:t>fit</a:t>
            </a:r>
            <a:r>
              <a:rPr lang="hr-HR" sz="2800" dirty="0" smtClean="0"/>
              <a:t>  ili sklad pojedinca i okoline</a:t>
            </a:r>
          </a:p>
          <a:p>
            <a:r>
              <a:rPr lang="hr-HR" sz="2800" dirty="0" smtClean="0"/>
              <a:t>Interesi</a:t>
            </a:r>
          </a:p>
          <a:p>
            <a:r>
              <a:rPr lang="hr-HR" sz="2800" dirty="0" smtClean="0"/>
              <a:t>Vrijednosti </a:t>
            </a:r>
          </a:p>
          <a:p>
            <a:r>
              <a:rPr lang="hr-HR" sz="2800" dirty="0" smtClean="0"/>
              <a:t>Aspekti posla</a:t>
            </a:r>
          </a:p>
          <a:p>
            <a:r>
              <a:rPr lang="hr-HR" sz="2800" dirty="0" smtClean="0"/>
              <a:t>Uloge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>
                    <a:lumMod val="65000"/>
                  </a:schemeClr>
                </a:solidFill>
              </a:rPr>
              <a:t>		Pauza</a:t>
            </a:r>
          </a:p>
          <a:p>
            <a:r>
              <a:rPr lang="hr-HR" sz="2800" dirty="0" smtClean="0"/>
              <a:t>Mjerenje interesa</a:t>
            </a:r>
          </a:p>
          <a:p>
            <a:r>
              <a:rPr lang="hr-HR" sz="2800" dirty="0" smtClean="0"/>
              <a:t>Mjerenje vrijednosti i uloga</a:t>
            </a:r>
            <a:endParaRPr lang="hr-HR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>
                <a:solidFill>
                  <a:schemeClr val="accent1"/>
                </a:solidFill>
              </a:rPr>
              <a:t>Način rada upitnika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6972320" cy="332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724" name="Group 15"/>
          <p:cNvGrpSpPr>
            <a:grpSpLocks/>
          </p:cNvGrpSpPr>
          <p:nvPr/>
        </p:nvGrpSpPr>
        <p:grpSpPr bwMode="auto">
          <a:xfrm>
            <a:off x="2000250" y="5072063"/>
            <a:ext cx="5926138" cy="998537"/>
            <a:chOff x="522923" y="1165148"/>
            <a:chExt cx="5926472" cy="998699"/>
          </a:xfrm>
        </p:grpSpPr>
        <p:sp>
          <p:nvSpPr>
            <p:cNvPr id="20" name="Rounded Rectangle 19"/>
            <p:cNvSpPr/>
            <p:nvPr/>
          </p:nvSpPr>
          <p:spPr>
            <a:xfrm>
              <a:off x="522923" y="1165148"/>
              <a:ext cx="5926472" cy="9986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51500" y="1193728"/>
              <a:ext cx="5567677" cy="941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2400" dirty="0"/>
                <a:t>Konačna lista zanimanja </a:t>
              </a:r>
              <a:r>
                <a:rPr lang="hr-HR" sz="2400" dirty="0" smtClean="0"/>
                <a:t>(10 </a:t>
              </a:r>
              <a:r>
                <a:rPr lang="hr-HR" sz="2400" dirty="0"/>
                <a:t>zanimanja)</a:t>
              </a:r>
            </a:p>
          </p:txBody>
        </p:sp>
      </p:grp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6754813" y="4664075"/>
            <a:ext cx="649287" cy="649288"/>
            <a:chOff x="5277317" y="757346"/>
            <a:chExt cx="649154" cy="649154"/>
          </a:xfrm>
        </p:grpSpPr>
        <p:sp>
          <p:nvSpPr>
            <p:cNvPr id="18" name="Down Arrow 17"/>
            <p:cNvSpPr/>
            <p:nvPr/>
          </p:nvSpPr>
          <p:spPr>
            <a:xfrm>
              <a:off x="5277317" y="757346"/>
              <a:ext cx="649154" cy="64915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own Arrow 6"/>
            <p:cNvSpPr/>
            <p:nvPr/>
          </p:nvSpPr>
          <p:spPr>
            <a:xfrm>
              <a:off x="5423337" y="757346"/>
              <a:ext cx="357114" cy="48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r-HR" sz="2900"/>
            </a:p>
          </p:txBody>
        </p:sp>
      </p:grpSp>
    </p:spTree>
    <p:extLst>
      <p:ext uri="{BB962C8B-B14F-4D97-AF65-F5344CB8AC3E}">
        <p14:creationId xmlns:p14="http://schemas.microsoft.com/office/powerpoint/2010/main" val="15102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altLang="sr-Latn-RS" dirty="0" smtClean="0">
                <a:solidFill>
                  <a:schemeClr val="accent1"/>
                </a:solidFill>
              </a:rPr>
              <a:t>Savjet i upotreba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925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hr-HR" sz="2400" dirty="0" smtClean="0"/>
              <a:t>Savjet</a:t>
            </a:r>
          </a:p>
          <a:p>
            <a:pPr lvl="1"/>
            <a:r>
              <a:rPr lang="hr-HR" sz="2000" dirty="0" smtClean="0"/>
              <a:t>popis 10 najprikladnijih zanimanja na temelju interesa i </a:t>
            </a:r>
          </a:p>
          <a:p>
            <a:pPr lvl="1"/>
            <a:r>
              <a:rPr lang="hr-HR" sz="2000" dirty="0"/>
              <a:t>p</a:t>
            </a:r>
            <a:r>
              <a:rPr lang="hr-HR" sz="2000" dirty="0" smtClean="0"/>
              <a:t>opis 10 najprikladnijih zanimanja na temelju interesa i kompetencija</a:t>
            </a:r>
          </a:p>
          <a:p>
            <a:pPr lvl="1"/>
            <a:r>
              <a:rPr lang="hr-HR" sz="2000" dirty="0" smtClean="0"/>
              <a:t>linkovi </a:t>
            </a:r>
            <a:r>
              <a:rPr lang="hr-HR" sz="2000" dirty="0"/>
              <a:t>na opise zanimanja</a:t>
            </a:r>
          </a:p>
          <a:p>
            <a:r>
              <a:rPr lang="hr-HR" sz="2400" dirty="0"/>
              <a:t>Opisi zanimanja: </a:t>
            </a:r>
            <a:r>
              <a:rPr lang="hr-HR" sz="2400" dirty="0" smtClean="0"/>
              <a:t>kratak opis; potrebno obrazovanje; opis poslova; znanja, vještine i poželjne osobine; uvjeti rada; srodna zanimanja; mogućnosti zapošljavanja </a:t>
            </a:r>
          </a:p>
          <a:p>
            <a:r>
              <a:rPr lang="hr-HR" sz="2400" dirty="0"/>
              <a:t>Savjetovanje različitih skupina korisnika</a:t>
            </a:r>
          </a:p>
          <a:p>
            <a:pPr lvl="1"/>
            <a:r>
              <a:rPr lang="hr-HR" sz="2000" dirty="0"/>
              <a:t>Nezaposleni</a:t>
            </a:r>
          </a:p>
          <a:p>
            <a:pPr lvl="1"/>
            <a:r>
              <a:rPr lang="hr-HR" sz="2000" dirty="0"/>
              <a:t>Zaposleni koji mijenjaju karijeru</a:t>
            </a:r>
          </a:p>
          <a:p>
            <a:pPr lvl="1"/>
            <a:r>
              <a:rPr lang="hr-HR" sz="2000" dirty="0"/>
              <a:t>Učenici </a:t>
            </a:r>
            <a:r>
              <a:rPr lang="hr-HR" sz="2000" dirty="0" err="1"/>
              <a:t>osnovih</a:t>
            </a:r>
            <a:r>
              <a:rPr lang="hr-HR" sz="2000" dirty="0"/>
              <a:t> i srednjih škola</a:t>
            </a:r>
          </a:p>
          <a:p>
            <a:pPr lvl="1"/>
            <a:r>
              <a:rPr lang="hr-HR" sz="2000" dirty="0"/>
              <a:t>Studenti</a:t>
            </a:r>
          </a:p>
          <a:p>
            <a:r>
              <a:rPr lang="hr-HR" sz="2400" dirty="0" smtClean="0"/>
              <a:t>Uvid </a:t>
            </a:r>
            <a:r>
              <a:rPr lang="hr-HR" sz="2400" dirty="0"/>
              <a:t>u rezultate registriranih klijenta od strane savjetnika HZZ-a</a:t>
            </a:r>
          </a:p>
          <a:p>
            <a:endParaRPr lang="hr-HR" sz="2400" dirty="0" smtClean="0"/>
          </a:p>
          <a:p>
            <a:endParaRPr lang="hr-HR" alt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543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altLang="sr-Latn-RS" dirty="0" smtClean="0">
                <a:solidFill>
                  <a:schemeClr val="accent1"/>
                </a:solidFill>
              </a:rPr>
              <a:t>Provjera valjanosti takvih sustava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5069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hr-HR" altLang="sr-Latn-RS" sz="2800" dirty="0" smtClean="0"/>
              <a:t>Valjanost baze procjena</a:t>
            </a:r>
          </a:p>
          <a:p>
            <a:pPr lvl="1"/>
            <a:r>
              <a:rPr lang="hr-HR" altLang="sr-Latn-RS" sz="2400" dirty="0" smtClean="0"/>
              <a:t>Veći broj informiranih procjenitelja; sličnost između procjena</a:t>
            </a:r>
          </a:p>
          <a:p>
            <a:pPr lvl="1"/>
            <a:r>
              <a:rPr lang="hr-HR" altLang="sr-Latn-RS" sz="2400" dirty="0" smtClean="0"/>
              <a:t>Logična struktura procjena, očekivana raspodjela zanimanja u </a:t>
            </a:r>
            <a:r>
              <a:rPr lang="hr-HR" altLang="sr-Latn-RS" sz="2400" dirty="0" err="1" smtClean="0"/>
              <a:t>klastere</a:t>
            </a:r>
            <a:endParaRPr lang="hr-HR" altLang="sr-Latn-RS" sz="2400" dirty="0"/>
          </a:p>
          <a:p>
            <a:r>
              <a:rPr lang="hr-HR" altLang="sr-Latn-RS" sz="2800" dirty="0" smtClean="0"/>
              <a:t>Valjanost procjena klijenta</a:t>
            </a:r>
          </a:p>
          <a:p>
            <a:pPr lvl="1"/>
            <a:r>
              <a:rPr lang="hr-HR" altLang="sr-Latn-RS" sz="2400" dirty="0" smtClean="0"/>
              <a:t>Logična struktura procjena</a:t>
            </a:r>
          </a:p>
          <a:p>
            <a:pPr lvl="1"/>
            <a:r>
              <a:rPr lang="hr-HR" altLang="sr-Latn-RS" sz="2400" dirty="0" smtClean="0"/>
              <a:t>Očekivane razlike na pojedinim aspektima s obzirom na neka obilježja klijenata</a:t>
            </a:r>
            <a:endParaRPr lang="hr-HR" altLang="sr-Latn-RS" sz="2400" dirty="0"/>
          </a:p>
          <a:p>
            <a:r>
              <a:rPr lang="hr-HR" altLang="sr-Latn-RS" sz="2800" dirty="0" smtClean="0"/>
              <a:t>Valjanost savjeta</a:t>
            </a:r>
          </a:p>
          <a:p>
            <a:pPr lvl="1"/>
            <a:r>
              <a:rPr lang="hr-HR" altLang="sr-Latn-RS" sz="2400" dirty="0" smtClean="0"/>
              <a:t>Očekivani savjet s obzirom na spol i obrazovni profil</a:t>
            </a:r>
          </a:p>
          <a:p>
            <a:pPr lvl="1"/>
            <a:r>
              <a:rPr lang="hr-HR" altLang="sr-Latn-RS" sz="2400" dirty="0" smtClean="0"/>
              <a:t>Očekivani odnos s drugim savjetodavnim instrumentima</a:t>
            </a:r>
          </a:p>
          <a:p>
            <a:pPr lvl="1"/>
            <a:r>
              <a:rPr lang="hr-HR" altLang="sr-Latn-RS" sz="2400" dirty="0" smtClean="0"/>
              <a:t>Savjet sličan onome kojeg bi klijent dobio od savjetnika za izbor zanimanja</a:t>
            </a:r>
          </a:p>
        </p:txBody>
      </p:sp>
    </p:spTree>
    <p:extLst>
      <p:ext uri="{BB962C8B-B14F-4D97-AF65-F5344CB8AC3E}">
        <p14:creationId xmlns:p14="http://schemas.microsoft.com/office/powerpoint/2010/main" val="9510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ISTAKNUTOST ULOGA</a:t>
            </a:r>
            <a:endParaRPr lang="hr-H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Uloge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hr-HR" sz="2400" dirty="0" smtClean="0"/>
              <a:t>U</a:t>
            </a:r>
            <a:r>
              <a:rPr lang="pt-BR" sz="2400" dirty="0" smtClean="0"/>
              <a:t>loge </a:t>
            </a:r>
            <a:r>
              <a:rPr lang="hr-HR" sz="2400" dirty="0" smtClean="0"/>
              <a:t>– </a:t>
            </a:r>
            <a:r>
              <a:rPr lang="pt-BR" sz="2400" dirty="0" smtClean="0"/>
              <a:t>zbir </a:t>
            </a:r>
            <a:r>
              <a:rPr lang="pt-BR" sz="2400" dirty="0"/>
              <a:t>ponašanja, prava </a:t>
            </a:r>
            <a:r>
              <a:rPr lang="pt-BR" sz="2400" dirty="0" smtClean="0"/>
              <a:t>i</a:t>
            </a:r>
            <a:r>
              <a:rPr lang="hr-HR" sz="2400" dirty="0" smtClean="0"/>
              <a:t> obaveza </a:t>
            </a:r>
            <a:r>
              <a:rPr lang="hr-HR" sz="2400" dirty="0"/>
              <a:t>koje pojedinac treba iskazati u danoj socijalnoj </a:t>
            </a:r>
            <a:r>
              <a:rPr lang="hr-HR" sz="2400" dirty="0" smtClean="0"/>
              <a:t>situaciji</a:t>
            </a:r>
          </a:p>
          <a:p>
            <a:endParaRPr lang="hr-HR" sz="2400" dirty="0" smtClean="0"/>
          </a:p>
          <a:p>
            <a:pPr>
              <a:buNone/>
            </a:pPr>
            <a:endParaRPr lang="hr-HR" sz="2400" dirty="0"/>
          </a:p>
          <a:p>
            <a:pPr lvl="3">
              <a:buNone/>
            </a:pPr>
            <a:r>
              <a:rPr lang="hr-HR" sz="1800" dirty="0" smtClean="0"/>
              <a:t>“</a:t>
            </a:r>
            <a:r>
              <a:rPr lang="hr-HR" sz="1800" dirty="0"/>
              <a:t>Cijeli svijet je pozornica,</a:t>
            </a:r>
          </a:p>
          <a:p>
            <a:pPr lvl="3">
              <a:buNone/>
            </a:pPr>
            <a:r>
              <a:rPr lang="it-IT" sz="1800" dirty="0"/>
              <a:t>a </a:t>
            </a:r>
            <a:r>
              <a:rPr lang="it-IT" sz="1800" dirty="0" err="1"/>
              <a:t>svi</a:t>
            </a:r>
            <a:r>
              <a:rPr lang="it-IT" sz="1800" dirty="0"/>
              <a:t> </a:t>
            </a:r>
            <a:r>
              <a:rPr lang="it-IT" sz="1800" dirty="0" err="1"/>
              <a:t>muškarci</a:t>
            </a:r>
            <a:r>
              <a:rPr lang="it-IT" sz="1800" dirty="0"/>
              <a:t> i </a:t>
            </a:r>
            <a:r>
              <a:rPr lang="it-IT" sz="1800" dirty="0" err="1"/>
              <a:t>žene</a:t>
            </a:r>
            <a:r>
              <a:rPr lang="it-IT" sz="1800" dirty="0"/>
              <a:t> </a:t>
            </a:r>
            <a:r>
              <a:rPr lang="it-IT" sz="1800" dirty="0" err="1"/>
              <a:t>puki</a:t>
            </a:r>
            <a:r>
              <a:rPr lang="it-IT" sz="1800" dirty="0"/>
              <a:t> </a:t>
            </a:r>
            <a:r>
              <a:rPr lang="it-IT" sz="1800" dirty="0" err="1"/>
              <a:t>glumci</a:t>
            </a:r>
            <a:r>
              <a:rPr lang="it-IT" sz="1800" dirty="0"/>
              <a:t>;</a:t>
            </a:r>
          </a:p>
          <a:p>
            <a:pPr lvl="3">
              <a:buNone/>
            </a:pPr>
            <a:r>
              <a:rPr lang="hr-HR" sz="1800" dirty="0"/>
              <a:t>imaju svoje izlaske i ulaske, i jedan čovjek</a:t>
            </a:r>
          </a:p>
          <a:p>
            <a:pPr lvl="3">
              <a:buNone/>
            </a:pPr>
            <a:r>
              <a:rPr lang="hr-HR" sz="1800" dirty="0"/>
              <a:t>u svom vijeku glumi mnoge uloge,</a:t>
            </a:r>
          </a:p>
          <a:p>
            <a:pPr lvl="3">
              <a:buNone/>
            </a:pPr>
            <a:r>
              <a:rPr lang="pl-PL" sz="1800" dirty="0"/>
              <a:t>a činovi su mu sedam razdoblja</a:t>
            </a:r>
            <a:r>
              <a:rPr lang="pl-PL" sz="1800" dirty="0" smtClean="0"/>
              <a:t>.</a:t>
            </a:r>
          </a:p>
          <a:p>
            <a:pPr lvl="3">
              <a:buNone/>
            </a:pPr>
            <a:endParaRPr lang="pl-PL" sz="1800" dirty="0" smtClean="0"/>
          </a:p>
          <a:p>
            <a:pPr lvl="3">
              <a:buNone/>
            </a:pPr>
            <a:r>
              <a:rPr lang="pl-PL" sz="1800" dirty="0"/>
              <a:t>	</a:t>
            </a:r>
            <a:r>
              <a:rPr lang="pl-PL" sz="1800" dirty="0" smtClean="0"/>
              <a:t>			Shakespeare: Kako vam drago</a:t>
            </a:r>
            <a:endParaRPr lang="hr-HR" sz="18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1"/>
                </a:solidFill>
              </a:rPr>
              <a:t>Superov</a:t>
            </a:r>
            <a:r>
              <a:rPr lang="hr-HR" dirty="0" smtClean="0">
                <a:solidFill>
                  <a:schemeClr val="accent1"/>
                </a:solidFill>
              </a:rPr>
              <a:t> pogled na uloge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profesionalni razvoj može se razumjeti jedino kroz kontekst svih životnih uloga koje pojedinac obnaša tijekom svog života</a:t>
            </a:r>
          </a:p>
          <a:p>
            <a:r>
              <a:rPr lang="hr-HR" sz="2400" dirty="0" smtClean="0"/>
              <a:t>Pojedinac istovremeno obnaša mnoge uloge i one su </a:t>
            </a:r>
            <a:r>
              <a:rPr lang="hr-HR" sz="2400" u="sng" dirty="0" smtClean="0"/>
              <a:t>interakciji</a:t>
            </a:r>
            <a:r>
              <a:rPr lang="hr-HR" sz="2400" dirty="0" smtClean="0"/>
              <a:t>:</a:t>
            </a:r>
            <a:r>
              <a:rPr lang="hr-HR" sz="2400" dirty="0" smtClean="0">
                <a:sym typeface="Wingdings" pitchFamily="2" charset="2"/>
              </a:rPr>
              <a:t> </a:t>
            </a:r>
            <a:r>
              <a:rPr lang="hr-HR" sz="2400" dirty="0" smtClean="0"/>
              <a:t>promjene u jednoj dovode do promjena u ostalima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hr-HR" sz="2000" dirty="0" smtClean="0"/>
              <a:t>radna uloga je tek jedna od mnogih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hr-HR" sz="2000" dirty="0" smtClean="0"/>
              <a:t>planiranje karijere mora se orijentirati na promatranje </a:t>
            </a:r>
            <a:r>
              <a:rPr lang="hr-HR" sz="2000" u="sng" dirty="0" smtClean="0"/>
              <a:t>međudjelovanja svih uloga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hr-HR" sz="2400" dirty="0" smtClean="0"/>
              <a:t>Uloge, kazališta, razdoblja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hr-HR" sz="2000" dirty="0" smtClean="0"/>
              <a:t>Devet primarnih uloga: djeteta, učenika, radnika, partnera, roditelja, građanina, domaćina, uživatelja slobodnog vremena, umirovljenika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hr-HR" sz="2000" dirty="0" smtClean="0"/>
              <a:t>Uloge se obnašaju u 4 različita “kazališta” – dom, škola, posao i zajednica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hr-HR" sz="2000" dirty="0" smtClean="0"/>
              <a:t>Različita razdoblja kada se obnašaju </a:t>
            </a:r>
            <a:r>
              <a:rPr lang="hr-HR" sz="2000" dirty="0" smtClean="0">
                <a:sym typeface="Wingdings" pitchFamily="2" charset="2"/>
              </a:rPr>
              <a:t> duga života i karijere</a:t>
            </a:r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200000"/>
                  </a:schemeClr>
                </a:solidFill>
              </a:rPr>
              <a:t>Istaknutost uloga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4000"/>
              </a:lnSpc>
            </a:pPr>
            <a:r>
              <a:rPr lang="hr-HR" sz="2000" dirty="0" smtClean="0"/>
              <a:t>Neke uloge su istaknutije od ostalih</a:t>
            </a:r>
          </a:p>
          <a:p>
            <a:pPr lvl="1" eaLnBrk="1" hangingPunct="1">
              <a:lnSpc>
                <a:spcPct val="124000"/>
              </a:lnSpc>
            </a:pPr>
            <a:r>
              <a:rPr lang="hr-HR" sz="1800" dirty="0" smtClean="0"/>
              <a:t>važnih uloga obično ima dvije, tri ili možda četiri, i one zauzimaju središnje mjesto u pojedinčevoj mreži uloga</a:t>
            </a:r>
          </a:p>
          <a:p>
            <a:pPr eaLnBrk="1" hangingPunct="1">
              <a:lnSpc>
                <a:spcPct val="124000"/>
              </a:lnSpc>
              <a:spcBef>
                <a:spcPct val="45000"/>
              </a:spcBef>
            </a:pPr>
            <a:r>
              <a:rPr lang="hr-HR" sz="2000" dirty="0" smtClean="0"/>
              <a:t>Istaknutost uloga je individualna</a:t>
            </a:r>
          </a:p>
          <a:p>
            <a:pPr lvl="1" eaLnBrk="1" hangingPunct="1">
              <a:lnSpc>
                <a:spcPct val="124000"/>
              </a:lnSpc>
            </a:pPr>
            <a:r>
              <a:rPr lang="hr-HR" sz="1800" dirty="0" smtClean="0"/>
              <a:t>ista uloga (</a:t>
            </a:r>
            <a:r>
              <a:rPr lang="hr-HR" sz="1800" dirty="0" err="1" smtClean="0"/>
              <a:t>npr</a:t>
            </a:r>
            <a:r>
              <a:rPr lang="hr-HR" sz="1800" dirty="0" smtClean="0"/>
              <a:t>. radnika) bit će različito važna za dvoje različitih ljudi</a:t>
            </a:r>
          </a:p>
          <a:p>
            <a:pPr eaLnBrk="1" hangingPunct="1">
              <a:lnSpc>
                <a:spcPct val="124000"/>
              </a:lnSpc>
              <a:spcBef>
                <a:spcPct val="45000"/>
              </a:spcBef>
            </a:pPr>
            <a:r>
              <a:rPr lang="hr-HR" sz="2000" dirty="0" smtClean="0"/>
              <a:t>Istaknutost uloga ovisi o životnom razdoblju i </a:t>
            </a:r>
            <a:r>
              <a:rPr lang="hr-HR" sz="2000" dirty="0" err="1" smtClean="0"/>
              <a:t>prof</a:t>
            </a:r>
            <a:r>
              <a:rPr lang="hr-HR" sz="2000" dirty="0" smtClean="0"/>
              <a:t>. razvoju</a:t>
            </a:r>
          </a:p>
          <a:p>
            <a:pPr lvl="1" eaLnBrk="1" hangingPunct="1">
              <a:lnSpc>
                <a:spcPct val="124000"/>
              </a:lnSpc>
            </a:pPr>
            <a:r>
              <a:rPr lang="hr-HR" sz="1800" dirty="0" smtClean="0"/>
              <a:t>važnost radne uloge u dobi od 30 i u dobi od 60 godina</a:t>
            </a:r>
          </a:p>
          <a:p>
            <a:pPr eaLnBrk="1" hangingPunct="1">
              <a:lnSpc>
                <a:spcPct val="124000"/>
              </a:lnSpc>
            </a:pPr>
            <a:r>
              <a:rPr lang="hr-HR" sz="2000" dirty="0" smtClean="0"/>
              <a:t>Uloge su interakciji:</a:t>
            </a:r>
            <a:r>
              <a:rPr lang="hr-HR" dirty="0" smtClean="0"/>
              <a:t> </a:t>
            </a:r>
          </a:p>
          <a:p>
            <a:pPr lvl="1" eaLnBrk="1" hangingPunct="1">
              <a:lnSpc>
                <a:spcPct val="124000"/>
              </a:lnSpc>
            </a:pPr>
            <a:r>
              <a:rPr lang="hr-HR" sz="1800" dirty="0" smtClean="0"/>
              <a:t>mogu se podržavati i nadopunjavati</a:t>
            </a:r>
          </a:p>
          <a:p>
            <a:pPr lvl="1" eaLnBrk="1" hangingPunct="1">
              <a:lnSpc>
                <a:spcPct val="124000"/>
              </a:lnSpc>
            </a:pPr>
            <a:r>
              <a:rPr lang="hr-HR" sz="1800" dirty="0" smtClean="0"/>
              <a:t>mogu biti u sukobu i postati izvor stresa (inkompatibilne, previše uloga)</a:t>
            </a:r>
          </a:p>
          <a:p>
            <a:pPr lvl="1" eaLnBrk="1" hangingPunct="1">
              <a:lnSpc>
                <a:spcPct val="124000"/>
              </a:lnSpc>
            </a:pPr>
            <a:r>
              <a:rPr lang="hr-HR" sz="1800" dirty="0" smtClean="0"/>
              <a:t>Life-work </a:t>
            </a:r>
            <a:r>
              <a:rPr lang="hr-HR" sz="1800" dirty="0" err="1" smtClean="0"/>
              <a:t>balance</a:t>
            </a:r>
            <a:endParaRPr lang="hr-H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200000"/>
                  </a:schemeClr>
                </a:solidFill>
              </a:rPr>
              <a:t>Dinamika uloga: Life-</a:t>
            </a:r>
            <a:r>
              <a:rPr lang="hr-HR" dirty="0" err="1" smtClean="0">
                <a:solidFill>
                  <a:schemeClr val="tx2">
                    <a:satMod val="200000"/>
                  </a:schemeClr>
                </a:solidFill>
              </a:rPr>
              <a:t>Career</a:t>
            </a:r>
            <a:r>
              <a:rPr lang="hr-H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2">
                    <a:satMod val="200000"/>
                  </a:schemeClr>
                </a:solidFill>
              </a:rPr>
              <a:t>Rainbow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4" name="Picture 4" descr="Sverko 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38" y="6488113"/>
            <a:ext cx="5643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n-lt"/>
              </a:rPr>
              <a:t>Važnost uloga u pojedinim životnim razdobljima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Hvala vam na pažnji!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/>
          </a:bodyPr>
          <a:lstStyle/>
          <a:p>
            <a:pPr algn="r"/>
            <a:r>
              <a:rPr lang="hr-HR" sz="2400" dirty="0" err="1" smtClean="0"/>
              <a:t>iva.sverko</a:t>
            </a:r>
            <a:r>
              <a:rPr lang="hr-HR" sz="2400" dirty="0" smtClean="0"/>
              <a:t>@</a:t>
            </a:r>
            <a:r>
              <a:rPr lang="hr-HR" sz="2400" dirty="0" err="1" smtClean="0"/>
              <a:t>pilar.hr</a:t>
            </a:r>
            <a:endParaRPr lang="hr-H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Odrednice izbora zanimanja</a:t>
            </a:r>
            <a:endParaRPr lang="hr-HR" dirty="0">
              <a:solidFill>
                <a:schemeClr val="accent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868" y="2928934"/>
          <a:ext cx="185737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3" imgW="1857600" imgH="3995640" progId="">
                  <p:embed/>
                </p:oleObj>
              </mc:Choice>
              <mc:Fallback>
                <p:oleObj r:id="rId3" imgW="1857600" imgH="3995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928934"/>
                        <a:ext cx="1857375" cy="265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Interesi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20002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Važnost uloga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23574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Vrijednosti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Načini donošenja odluka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Sposobnosti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Profesionalna zrelost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5005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Profesionalni identitet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286480" y="528638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Adaptabilnost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4786322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Informiranost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207167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Ličnost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Okolina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24288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Samoefikasnost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6715140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Očekivanje ciljeva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Pozitivni ishodi dobrog izbora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Zadovoljstvo karijerom 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321468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Radna angažiranost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Uspješnost u karijeri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435769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Pozitivna </a:t>
            </a:r>
            <a:r>
              <a:rPr lang="hr-HR" dirty="0" err="1" smtClean="0"/>
              <a:t>samoevaluacija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23574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Usklađenost s radnom okolinom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78632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Visoko samopoštovanje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521495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Zadovoljstvo životom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564357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Integracija u društvo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2" y="27860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Intrinzična motivacija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Paradigma P-E </a:t>
            </a:r>
            <a:r>
              <a:rPr lang="hr-HR" dirty="0" err="1" smtClean="0">
                <a:solidFill>
                  <a:schemeClr val="accent1"/>
                </a:solidFill>
              </a:rPr>
              <a:t>fit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hr-HR" sz="2400" dirty="0" smtClean="0"/>
              <a:t>Sklad osobina pojedinca i karakteristika zanimanja dovodi do boljih ishoda u karijeri</a:t>
            </a:r>
          </a:p>
          <a:p>
            <a:pPr lvl="1"/>
            <a:r>
              <a:rPr lang="hr-HR" sz="2000" dirty="0" err="1" smtClean="0"/>
              <a:t>npr</a:t>
            </a:r>
            <a:r>
              <a:rPr lang="hr-HR" sz="2000" dirty="0" smtClean="0"/>
              <a:t>. većeg zadovoljstva poslom, bolje radne uspješnosti, manje fluktuacije</a:t>
            </a:r>
          </a:p>
          <a:p>
            <a:r>
              <a:rPr lang="hr-HR" sz="2400" dirty="0" err="1" smtClean="0"/>
              <a:t>Diferencijalistički</a:t>
            </a:r>
            <a:r>
              <a:rPr lang="hr-HR" sz="2400" dirty="0" smtClean="0"/>
              <a:t> pristup</a:t>
            </a:r>
          </a:p>
          <a:p>
            <a:r>
              <a:rPr lang="hr-HR" sz="2400" dirty="0" smtClean="0"/>
              <a:t>Osnova profesionalnog usmjeravanja u okviru P-E </a:t>
            </a:r>
            <a:r>
              <a:rPr lang="hr-HR" sz="2400" dirty="0" err="1" smtClean="0"/>
              <a:t>fit</a:t>
            </a:r>
            <a:r>
              <a:rPr lang="hr-HR" sz="2400" dirty="0" smtClean="0"/>
              <a:t> pristupa</a:t>
            </a:r>
          </a:p>
          <a:p>
            <a:pPr lvl="1"/>
            <a:r>
              <a:rPr lang="hr-HR" sz="2000" dirty="0" smtClean="0"/>
              <a:t>osobine klijenta i osobine zanimanja trebaju biti što sličnije</a:t>
            </a:r>
          </a:p>
          <a:p>
            <a:pPr lvl="1"/>
            <a:r>
              <a:rPr lang="hr-HR" sz="2000" dirty="0" smtClean="0"/>
              <a:t>upoznati osobine klijenta, usporediti ih s karakteristikama zanimanja, ponuditi prikladna zanimanja</a:t>
            </a:r>
          </a:p>
          <a:p>
            <a:r>
              <a:rPr lang="hr-HR" sz="2400" dirty="0" smtClean="0"/>
              <a:t>Načini uparivanja</a:t>
            </a:r>
          </a:p>
          <a:p>
            <a:pPr lvl="1"/>
            <a:r>
              <a:rPr lang="hr-HR" sz="2000" dirty="0" smtClean="0"/>
              <a:t>Uparivanje na temelju interesa – </a:t>
            </a:r>
            <a:r>
              <a:rPr lang="hr-HR" sz="2000" dirty="0" err="1" smtClean="0"/>
              <a:t>Holland</a:t>
            </a:r>
            <a:r>
              <a:rPr lang="hr-HR" sz="2000" dirty="0" smtClean="0"/>
              <a:t> </a:t>
            </a:r>
          </a:p>
          <a:p>
            <a:pPr lvl="1"/>
            <a:r>
              <a:rPr lang="hr-HR" sz="2000" dirty="0" smtClean="0"/>
              <a:t>Uparivanje na temelju vrijednosti – </a:t>
            </a:r>
            <a:r>
              <a:rPr lang="hr-HR" sz="2000" dirty="0" err="1" smtClean="0"/>
              <a:t>Dawis</a:t>
            </a:r>
            <a:r>
              <a:rPr lang="hr-HR" sz="2000" dirty="0" smtClean="0"/>
              <a:t> &amp; </a:t>
            </a:r>
            <a:r>
              <a:rPr lang="hr-HR" sz="2000" dirty="0" err="1" smtClean="0"/>
              <a:t>Lofquist</a:t>
            </a:r>
            <a:endParaRPr lang="hr-HR" sz="2000" dirty="0" smtClean="0"/>
          </a:p>
          <a:p>
            <a:pPr lvl="1"/>
            <a:r>
              <a:rPr lang="hr-HR" sz="2000" dirty="0" smtClean="0"/>
              <a:t>Uparivanje na temelju aspekata rada – </a:t>
            </a:r>
            <a:r>
              <a:rPr lang="hr-HR" sz="2000" dirty="0" err="1" smtClean="0"/>
              <a:t>Gati</a:t>
            </a:r>
            <a:r>
              <a:rPr lang="hr-HR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Poticanje profesionalnog razvoja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Izbor zanimanja treba gledati u razvojnom kontekstu jer izbor zanimanja nije jednokratna odluka</a:t>
            </a:r>
          </a:p>
          <a:p>
            <a:r>
              <a:rPr lang="hr-HR" sz="2400" dirty="0" smtClean="0"/>
              <a:t>Razvojni pristup</a:t>
            </a:r>
          </a:p>
          <a:p>
            <a:r>
              <a:rPr lang="hr-HR" sz="2400" dirty="0" smtClean="0"/>
              <a:t>Što činiti</a:t>
            </a:r>
          </a:p>
          <a:p>
            <a:pPr lvl="1"/>
            <a:r>
              <a:rPr lang="hr-HR" sz="2000" dirty="0" smtClean="0"/>
              <a:t>Poticati razmišljanje o izboru zanimanja, poticati upoznavanje svojih osobina (interesa, sposobnosti, vrijednosti), osnaživati samostalnost u donošenju odluka, informirati o mogućnostima i prilikama, naučiti kako prikupiti informacije…</a:t>
            </a:r>
          </a:p>
          <a:p>
            <a:pPr lvl="1"/>
            <a:r>
              <a:rPr lang="hr-HR" sz="2000" dirty="0" smtClean="0"/>
              <a:t>Grupni i individualni rad</a:t>
            </a:r>
          </a:p>
          <a:p>
            <a:pPr lvl="1"/>
            <a:r>
              <a:rPr lang="hr-HR" sz="2000" dirty="0" smtClean="0"/>
              <a:t>Radionice u razredima, individualni rad s učenicima </a:t>
            </a:r>
          </a:p>
          <a:p>
            <a:r>
              <a:rPr lang="hr-HR" sz="2400" dirty="0" smtClean="0"/>
              <a:t>Najpoznatiji teoretičari – Super, </a:t>
            </a:r>
            <a:r>
              <a:rPr lang="hr-HR" sz="2400" dirty="0" err="1" smtClean="0"/>
              <a:t>Savickas</a:t>
            </a:r>
            <a:endParaRPr lang="hr-H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PROFESIONALNI INTERESI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2577</Words>
  <Application>Microsoft Office PowerPoint</Application>
  <PresentationFormat>On-screen Show (4:3)</PresentationFormat>
  <Paragraphs>482</Paragraphs>
  <Slides>48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Wingdings</vt:lpstr>
      <vt:lpstr>Office Theme</vt:lpstr>
      <vt:lpstr>Chart</vt:lpstr>
      <vt:lpstr>Interesi, vrijednosti i uloge u profesionalnom usmjeravanju u školi</vt:lpstr>
      <vt:lpstr>Predstavljanje</vt:lpstr>
      <vt:lpstr>Ciljevi današnje radionice</vt:lpstr>
      <vt:lpstr>Današnje teme</vt:lpstr>
      <vt:lpstr>Odrednice izbora zanimanja</vt:lpstr>
      <vt:lpstr>Pozitivni ishodi dobrog izbora</vt:lpstr>
      <vt:lpstr>Paradigma P-E fit</vt:lpstr>
      <vt:lpstr>Poticanje profesionalnog razvoja</vt:lpstr>
      <vt:lpstr>PROFESIONALNI INTERESI</vt:lpstr>
      <vt:lpstr>Interesi – što su?</vt:lpstr>
      <vt:lpstr>Hollandov teorijski okvir</vt:lpstr>
      <vt:lpstr>6 tipova interesa</vt:lpstr>
      <vt:lpstr>PowerPoint Presentation</vt:lpstr>
      <vt:lpstr>Hollandov heksagon</vt:lpstr>
      <vt:lpstr>Predigerove dimenzije</vt:lpstr>
      <vt:lpstr>Mapa svijeta rada</vt:lpstr>
      <vt:lpstr>PowerPoint Presentation</vt:lpstr>
      <vt:lpstr>Traceyev sferni model interesa</vt:lpstr>
      <vt:lpstr>Tri dimenzije</vt:lpstr>
      <vt:lpstr>18 tipova interesa</vt:lpstr>
      <vt:lpstr>Razvoj interesa</vt:lpstr>
      <vt:lpstr>Najjednostavniji pristup: koja zanimanja ti se sviđaju?</vt:lpstr>
      <vt:lpstr>Problem takvog mjerenja</vt:lpstr>
      <vt:lpstr>Mjerenje interesa upitnicima</vt:lpstr>
      <vt:lpstr>VRIJEDNOSTI</vt:lpstr>
      <vt:lpstr>Vrijednosti - određenje</vt:lpstr>
      <vt:lpstr>Opće i radne vrijednosti</vt:lpstr>
      <vt:lpstr>Opće (životne) vrijednosti</vt:lpstr>
      <vt:lpstr>Schwartzovih 10 vrijednosti</vt:lpstr>
      <vt:lpstr>Radne vrijednosti</vt:lpstr>
      <vt:lpstr>Vrijednosti i vrijednosne orijentacije (V-upitnik)</vt:lpstr>
      <vt:lpstr>ASPEKTI POSLA</vt:lpstr>
      <vt:lpstr>Aspekti posla</vt:lpstr>
      <vt:lpstr>Aspekti posla (korišteni u novom sustavu, no moguće ih je smisliti i koristiti više ili manje)</vt:lpstr>
      <vt:lpstr>Primjeri aspekata</vt:lpstr>
      <vt:lpstr>Uparivanje klijenata i radnih okolina</vt:lpstr>
      <vt:lpstr>Dva dosadašnja takva sustava</vt:lpstr>
      <vt:lpstr>Vodič kroz zanimanja (1999)</vt:lpstr>
      <vt:lpstr>Moj izbor: upitnik interesa i kompetencija (2015)</vt:lpstr>
      <vt:lpstr>Način rada upitnika</vt:lpstr>
      <vt:lpstr>Savjet i upotreba</vt:lpstr>
      <vt:lpstr>Provjera valjanosti takvih sustava</vt:lpstr>
      <vt:lpstr>ISTAKNUTOST ULOGA</vt:lpstr>
      <vt:lpstr>Uloge</vt:lpstr>
      <vt:lpstr>Superov pogled na uloge</vt:lpstr>
      <vt:lpstr>Istaknutost uloga</vt:lpstr>
      <vt:lpstr>Dinamika uloga: Life-Career Rainbow</vt:lpstr>
      <vt:lpstr>Hvala vam na pažnji!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Interesi, vrijednosti i uloge u profesionalnom usmjeravanju u školi</dc:title>
  <dc:creator>iva</dc:creator>
  <cp:lastModifiedBy>Iva Sverko</cp:lastModifiedBy>
  <cp:revision>76</cp:revision>
  <dcterms:created xsi:type="dcterms:W3CDTF">2014-11-13T08:24:18Z</dcterms:created>
  <dcterms:modified xsi:type="dcterms:W3CDTF">2015-09-11T09:48:46Z</dcterms:modified>
</cp:coreProperties>
</file>