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6"/>
  </p:notesMasterIdLst>
  <p:handoutMasterIdLst>
    <p:handoutMasterId r:id="rId67"/>
  </p:handoutMasterIdLst>
  <p:sldIdLst>
    <p:sldId id="257" r:id="rId3"/>
    <p:sldId id="258" r:id="rId4"/>
    <p:sldId id="263" r:id="rId5"/>
    <p:sldId id="286" r:id="rId6"/>
    <p:sldId id="291" r:id="rId7"/>
    <p:sldId id="308" r:id="rId8"/>
    <p:sldId id="282" r:id="rId9"/>
    <p:sldId id="292" r:id="rId10"/>
    <p:sldId id="294" r:id="rId11"/>
    <p:sldId id="344" r:id="rId12"/>
    <p:sldId id="297" r:id="rId13"/>
    <p:sldId id="298" r:id="rId14"/>
    <p:sldId id="300" r:id="rId15"/>
    <p:sldId id="301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296" r:id="rId30"/>
    <p:sldId id="302" r:id="rId31"/>
    <p:sldId id="304" r:id="rId32"/>
    <p:sldId id="303" r:id="rId33"/>
    <p:sldId id="333" r:id="rId34"/>
    <p:sldId id="305" r:id="rId35"/>
    <p:sldId id="307" r:id="rId36"/>
    <p:sldId id="312" r:id="rId37"/>
    <p:sldId id="316" r:id="rId38"/>
    <p:sldId id="315" r:id="rId39"/>
    <p:sldId id="314" r:id="rId40"/>
    <p:sldId id="313" r:id="rId41"/>
    <p:sldId id="311" r:id="rId42"/>
    <p:sldId id="332" r:id="rId43"/>
    <p:sldId id="331" r:id="rId44"/>
    <p:sldId id="330" r:id="rId45"/>
    <p:sldId id="329" r:id="rId46"/>
    <p:sldId id="328" r:id="rId47"/>
    <p:sldId id="334" r:id="rId48"/>
    <p:sldId id="327" r:id="rId49"/>
    <p:sldId id="348" r:id="rId50"/>
    <p:sldId id="349" r:id="rId51"/>
    <p:sldId id="346" r:id="rId52"/>
    <p:sldId id="325" r:id="rId53"/>
    <p:sldId id="324" r:id="rId54"/>
    <p:sldId id="338" r:id="rId55"/>
    <p:sldId id="337" r:id="rId56"/>
    <p:sldId id="336" r:id="rId57"/>
    <p:sldId id="350" r:id="rId58"/>
    <p:sldId id="319" r:id="rId59"/>
    <p:sldId id="340" r:id="rId60"/>
    <p:sldId id="310" r:id="rId61"/>
    <p:sldId id="343" r:id="rId62"/>
    <p:sldId id="322" r:id="rId63"/>
    <p:sldId id="320" r:id="rId64"/>
    <p:sldId id="279" r:id="rId6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nja Veljak" initials="T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14" autoAdjust="0"/>
  </p:normalViewPr>
  <p:slideViewPr>
    <p:cSldViewPr>
      <p:cViewPr>
        <p:scale>
          <a:sx n="100" d="100"/>
          <a:sy n="100" d="100"/>
        </p:scale>
        <p:origin x="-1104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6T11:27:38.161" idx="1">
    <p:pos x="7672" y="-154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6T11:27:38.161" idx="2">
    <p:pos x="7672" y="-154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213044-73F9-49BE-AA46-146E3C403B4D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13861B66-C561-4273-8668-018FDE68427A}">
      <dgm:prSet phldrT="[Text]" custT="1"/>
      <dgm:spPr/>
      <dgm:t>
        <a:bodyPr/>
        <a:lstStyle/>
        <a:p>
          <a:r>
            <a:rPr lang="hr-HR" sz="2400" b="1" dirty="0" smtClean="0">
              <a:latin typeface="+mn-lt"/>
            </a:rPr>
            <a:t>Studenti i doktorandi</a:t>
          </a:r>
          <a:endParaRPr lang="hr-HR" sz="2400" b="1" dirty="0">
            <a:latin typeface="+mn-lt"/>
          </a:endParaRPr>
        </a:p>
      </dgm:t>
    </dgm:pt>
    <dgm:pt modelId="{C4AF48CF-4D39-43DE-A495-05AB81B0DF5D}" type="parTrans" cxnId="{5388B5D1-0243-49C5-8028-88EAA7968AB8}">
      <dgm:prSet/>
      <dgm:spPr/>
      <dgm:t>
        <a:bodyPr/>
        <a:lstStyle/>
        <a:p>
          <a:endParaRPr lang="hr-HR"/>
        </a:p>
      </dgm:t>
    </dgm:pt>
    <dgm:pt modelId="{8FAC3911-CFB5-4E82-A519-A9477397388D}" type="sibTrans" cxnId="{5388B5D1-0243-49C5-8028-88EAA7968AB8}">
      <dgm:prSet/>
      <dgm:spPr/>
      <dgm:t>
        <a:bodyPr/>
        <a:lstStyle/>
        <a:p>
          <a:endParaRPr lang="hr-HR"/>
        </a:p>
      </dgm:t>
    </dgm:pt>
    <dgm:pt modelId="{43F95B6F-35D9-4927-954A-5DAC462BF6E8}">
      <dgm:prSet phldrT="[Text]" custT="1"/>
      <dgm:spPr/>
      <dgm:t>
        <a:bodyPr/>
        <a:lstStyle/>
        <a:p>
          <a:r>
            <a:rPr lang="hr-HR" sz="1400" b="1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TRAJANJE</a:t>
          </a:r>
          <a:r>
            <a:rPr lang="hr-HR" sz="1400" b="1" baseline="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 MOBILNOSTI:</a:t>
          </a:r>
          <a:endParaRPr lang="hr-HR" sz="1400" b="1" dirty="0" smtClean="0">
            <a:solidFill>
              <a:schemeClr val="accent2">
                <a:lumMod val="50000"/>
              </a:schemeClr>
            </a:solidFill>
            <a:latin typeface="+mn-lt"/>
          </a:endParaRPr>
        </a:p>
      </dgm:t>
    </dgm:pt>
    <dgm:pt modelId="{A9A0F56A-FE7F-4432-A276-323D265F5957}" type="parTrans" cxnId="{DF3D79FC-684C-44A1-930B-C4D1D6ACE30E}">
      <dgm:prSet/>
      <dgm:spPr/>
      <dgm:t>
        <a:bodyPr/>
        <a:lstStyle/>
        <a:p>
          <a:endParaRPr lang="hr-HR"/>
        </a:p>
      </dgm:t>
    </dgm:pt>
    <dgm:pt modelId="{07D876CB-4915-4FE8-A9C2-37EE4DEE72BA}" type="sibTrans" cxnId="{DF3D79FC-684C-44A1-930B-C4D1D6ACE30E}">
      <dgm:prSet/>
      <dgm:spPr/>
      <dgm:t>
        <a:bodyPr/>
        <a:lstStyle/>
        <a:p>
          <a:endParaRPr lang="hr-HR"/>
        </a:p>
      </dgm:t>
    </dgm:pt>
    <dgm:pt modelId="{28A78F97-DCD8-4E99-B9CB-76001ECD8968}">
      <dgm:prSet phldrT="[Text]" custT="1"/>
      <dgm:spPr/>
      <dgm:t>
        <a:bodyPr/>
        <a:lstStyle/>
        <a:p>
          <a:r>
            <a:rPr lang="hr-HR" sz="2400" b="1" dirty="0" smtClean="0">
              <a:latin typeface="+mn-lt"/>
            </a:rPr>
            <a:t>Nastavno osoblje</a:t>
          </a:r>
          <a:endParaRPr lang="hr-HR" sz="2400" b="1" dirty="0">
            <a:latin typeface="+mn-lt"/>
          </a:endParaRPr>
        </a:p>
      </dgm:t>
    </dgm:pt>
    <dgm:pt modelId="{150322CE-1CF1-4031-A3B6-3D404E827384}" type="parTrans" cxnId="{E7C4CABF-631B-4F79-B780-83E9DE70305C}">
      <dgm:prSet/>
      <dgm:spPr/>
      <dgm:t>
        <a:bodyPr/>
        <a:lstStyle/>
        <a:p>
          <a:endParaRPr lang="hr-HR"/>
        </a:p>
      </dgm:t>
    </dgm:pt>
    <dgm:pt modelId="{9EB25860-4903-4C82-B282-F767F4C77BDC}" type="sibTrans" cxnId="{E7C4CABF-631B-4F79-B780-83E9DE70305C}">
      <dgm:prSet/>
      <dgm:spPr/>
      <dgm:t>
        <a:bodyPr/>
        <a:lstStyle/>
        <a:p>
          <a:endParaRPr lang="hr-HR"/>
        </a:p>
      </dgm:t>
    </dgm:pt>
    <dgm:pt modelId="{DE6174B2-BBBF-4800-A8AE-47CD6133D705}">
      <dgm:prSet phldrT="[Text]" custT="1"/>
      <dgm:spPr/>
      <dgm:t>
        <a:bodyPr/>
        <a:lstStyle/>
        <a:p>
          <a:r>
            <a:rPr lang="hr-HR" sz="1400" b="1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TRAJANJE</a:t>
          </a:r>
          <a:r>
            <a:rPr lang="hr-HR" sz="1400" b="1" baseline="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 MOBILNOSTI:</a:t>
          </a:r>
          <a:endParaRPr lang="hr-HR" sz="1400" dirty="0">
            <a:solidFill>
              <a:schemeClr val="accent2">
                <a:lumMod val="50000"/>
              </a:schemeClr>
            </a:solidFill>
            <a:latin typeface="+mn-lt"/>
          </a:endParaRPr>
        </a:p>
      </dgm:t>
    </dgm:pt>
    <dgm:pt modelId="{471F2312-E21F-4B62-957E-900DC9C70384}" type="parTrans" cxnId="{D4685DD7-7F40-4007-86F3-3661437489D9}">
      <dgm:prSet/>
      <dgm:spPr/>
      <dgm:t>
        <a:bodyPr/>
        <a:lstStyle/>
        <a:p>
          <a:endParaRPr lang="hr-HR"/>
        </a:p>
      </dgm:t>
    </dgm:pt>
    <dgm:pt modelId="{5501991E-C3B3-4110-8E1A-7752019BC4DD}" type="sibTrans" cxnId="{D4685DD7-7F40-4007-86F3-3661437489D9}">
      <dgm:prSet/>
      <dgm:spPr/>
      <dgm:t>
        <a:bodyPr/>
        <a:lstStyle/>
        <a:p>
          <a:endParaRPr lang="hr-HR"/>
        </a:p>
      </dgm:t>
    </dgm:pt>
    <dgm:pt modelId="{33105FB9-CEF3-45A4-BCC8-CEAB03BAEE2D}">
      <dgm:prSet custT="1"/>
      <dgm:spPr/>
      <dgm:t>
        <a:bodyPr/>
        <a:lstStyle/>
        <a:p>
          <a:r>
            <a:rPr lang="hr-HR" sz="1400" b="1" dirty="0" smtClean="0">
              <a:solidFill>
                <a:srgbClr val="002060"/>
              </a:solidFill>
              <a:latin typeface="+mn-lt"/>
            </a:rPr>
            <a:t>Kraći boravci  (1-3 mjeseca) za doktorande </a:t>
          </a:r>
          <a:r>
            <a:rPr lang="hr-HR" sz="1400" b="1" dirty="0" smtClean="0">
              <a:solidFill>
                <a:schemeClr val="bg1">
                  <a:lumMod val="50000"/>
                </a:schemeClr>
              </a:solidFill>
              <a:latin typeface="+mn-lt"/>
            </a:rPr>
            <a:t>(studente isključivo u svrhu pisanja završnog rada, stručne prakse, rada u laboratoriju i slično)</a:t>
          </a:r>
          <a:endParaRPr lang="hr-HR" sz="1400" b="1" dirty="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D3593AC7-8F31-4DE9-9971-7972671D5590}" type="parTrans" cxnId="{70FF5A35-E3AD-4A05-A9DF-7A51D7FC0F39}">
      <dgm:prSet/>
      <dgm:spPr/>
      <dgm:t>
        <a:bodyPr/>
        <a:lstStyle/>
        <a:p>
          <a:endParaRPr lang="en-US"/>
        </a:p>
      </dgm:t>
    </dgm:pt>
    <dgm:pt modelId="{0743149F-87E9-4CF3-B446-5B9A5EC3D06A}" type="sibTrans" cxnId="{70FF5A35-E3AD-4A05-A9DF-7A51D7FC0F39}">
      <dgm:prSet/>
      <dgm:spPr/>
      <dgm:t>
        <a:bodyPr/>
        <a:lstStyle/>
        <a:p>
          <a:endParaRPr lang="en-US"/>
        </a:p>
      </dgm:t>
    </dgm:pt>
    <dgm:pt modelId="{07DFF790-3FAE-451C-B36C-F9202CDE62B1}">
      <dgm:prSet phldrT="[Text]" custT="1"/>
      <dgm:spPr/>
      <dgm:t>
        <a:bodyPr/>
        <a:lstStyle/>
        <a:p>
          <a:r>
            <a:rPr lang="hr-HR" sz="1400" b="1" dirty="0" smtClean="0">
              <a:solidFill>
                <a:srgbClr val="002060"/>
              </a:solidFill>
              <a:latin typeface="+mn-lt"/>
            </a:rPr>
            <a:t>Cijeli semestar – minimalno 3 mjeseca (Studenti)</a:t>
          </a:r>
        </a:p>
      </dgm:t>
    </dgm:pt>
    <dgm:pt modelId="{BE33C864-539C-4051-8770-07DAAAAB9317}" type="parTrans" cxnId="{03921633-DA5D-421E-951F-3D7402655800}">
      <dgm:prSet/>
      <dgm:spPr/>
      <dgm:t>
        <a:bodyPr/>
        <a:lstStyle/>
        <a:p>
          <a:endParaRPr lang="en-US"/>
        </a:p>
      </dgm:t>
    </dgm:pt>
    <dgm:pt modelId="{76966E7C-CE84-4B2C-A33B-74023C0A8F7D}" type="sibTrans" cxnId="{03921633-DA5D-421E-951F-3D7402655800}">
      <dgm:prSet/>
      <dgm:spPr/>
      <dgm:t>
        <a:bodyPr/>
        <a:lstStyle/>
        <a:p>
          <a:endParaRPr lang="en-US"/>
        </a:p>
      </dgm:t>
    </dgm:pt>
    <dgm:pt modelId="{1CEBBBBF-BA62-4A18-8037-F266E9E9F10A}">
      <dgm:prSet custT="1"/>
      <dgm:spPr/>
      <dgm:t>
        <a:bodyPr/>
        <a:lstStyle/>
        <a:p>
          <a:r>
            <a:rPr lang="hr-HR" sz="1400" b="1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UVJETI ZA STUDENTE</a:t>
          </a:r>
          <a:endParaRPr lang="hr-HR" sz="1400" b="1" dirty="0">
            <a:solidFill>
              <a:schemeClr val="accent2">
                <a:lumMod val="50000"/>
              </a:schemeClr>
            </a:solidFill>
            <a:latin typeface="+mn-lt"/>
          </a:endParaRPr>
        </a:p>
      </dgm:t>
    </dgm:pt>
    <dgm:pt modelId="{596C6330-59EA-4536-A1D5-DB1BF4B0566A}" type="parTrans" cxnId="{006B0865-75C7-414A-B537-B730391BC1DD}">
      <dgm:prSet/>
      <dgm:spPr/>
      <dgm:t>
        <a:bodyPr/>
        <a:lstStyle/>
        <a:p>
          <a:endParaRPr lang="en-US"/>
        </a:p>
      </dgm:t>
    </dgm:pt>
    <dgm:pt modelId="{A37094E7-E61A-4F7A-8B4C-05CE932A076A}" type="sibTrans" cxnId="{006B0865-75C7-414A-B537-B730391BC1DD}">
      <dgm:prSet/>
      <dgm:spPr/>
      <dgm:t>
        <a:bodyPr/>
        <a:lstStyle/>
        <a:p>
          <a:endParaRPr lang="en-US"/>
        </a:p>
      </dgm:t>
    </dgm:pt>
    <dgm:pt modelId="{3E64C188-DB72-42B2-B9CF-B8CE26EC153B}">
      <dgm:prSet custT="1"/>
      <dgm:spPr/>
      <dgm:t>
        <a:bodyPr/>
        <a:lstStyle/>
        <a:p>
          <a:r>
            <a:rPr lang="hr-HR" sz="1400" b="1" dirty="0" smtClean="0">
              <a:solidFill>
                <a:srgbClr val="002060"/>
              </a:solidFill>
              <a:latin typeface="+mn-lt"/>
            </a:rPr>
            <a:t> Završena najmanje dva semestra*</a:t>
          </a:r>
          <a:endParaRPr lang="hr-HR" sz="1400" b="1" dirty="0">
            <a:solidFill>
              <a:srgbClr val="002060"/>
            </a:solidFill>
            <a:latin typeface="+mn-lt"/>
          </a:endParaRPr>
        </a:p>
      </dgm:t>
    </dgm:pt>
    <dgm:pt modelId="{C2EFB548-54E1-432A-A56C-CE9886DDFC9C}" type="parTrans" cxnId="{E23814E3-F151-4FD3-9043-3C456AAF8B45}">
      <dgm:prSet/>
      <dgm:spPr/>
      <dgm:t>
        <a:bodyPr/>
        <a:lstStyle/>
        <a:p>
          <a:endParaRPr lang="en-US"/>
        </a:p>
      </dgm:t>
    </dgm:pt>
    <dgm:pt modelId="{1055E9CF-A635-4198-A50D-C5167EDF6BEA}" type="sibTrans" cxnId="{E23814E3-F151-4FD3-9043-3C456AAF8B45}">
      <dgm:prSet/>
      <dgm:spPr/>
      <dgm:t>
        <a:bodyPr/>
        <a:lstStyle/>
        <a:p>
          <a:endParaRPr lang="en-US"/>
        </a:p>
      </dgm:t>
    </dgm:pt>
    <dgm:pt modelId="{A72347BA-6659-423E-9704-B4C9BCB51F4C}">
      <dgm:prSet/>
      <dgm:spPr/>
      <dgm:t>
        <a:bodyPr/>
        <a:lstStyle/>
        <a:p>
          <a:endParaRPr lang="hr-HR" sz="1400" b="1" dirty="0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60B9AC47-915A-4379-8DF5-BEFB07A7BBC0}" type="parTrans" cxnId="{36D3B699-E5B6-4708-B460-AA3EFF96EF56}">
      <dgm:prSet/>
      <dgm:spPr/>
      <dgm:t>
        <a:bodyPr/>
        <a:lstStyle/>
        <a:p>
          <a:endParaRPr lang="en-US"/>
        </a:p>
      </dgm:t>
    </dgm:pt>
    <dgm:pt modelId="{47170D46-ECE1-407D-BE9B-789C50219145}" type="sibTrans" cxnId="{36D3B699-E5B6-4708-B460-AA3EFF96EF56}">
      <dgm:prSet/>
      <dgm:spPr/>
      <dgm:t>
        <a:bodyPr/>
        <a:lstStyle/>
        <a:p>
          <a:endParaRPr lang="en-US"/>
        </a:p>
      </dgm:t>
    </dgm:pt>
    <dgm:pt modelId="{03FD221F-E886-445E-B789-CBD379D5DECE}">
      <dgm:prSet/>
      <dgm:spPr/>
      <dgm:t>
        <a:bodyPr/>
        <a:lstStyle/>
        <a:p>
          <a:endParaRPr lang="hr-HR" sz="1400" b="1" dirty="0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EEE8BA4C-CC9C-40B4-89B6-CA36CD5CB326}" type="parTrans" cxnId="{35825830-998F-4732-B3E4-9A27A776A7C0}">
      <dgm:prSet/>
      <dgm:spPr/>
      <dgm:t>
        <a:bodyPr/>
        <a:lstStyle/>
        <a:p>
          <a:endParaRPr lang="en-US"/>
        </a:p>
      </dgm:t>
    </dgm:pt>
    <dgm:pt modelId="{74962E3B-5887-4BE1-A017-5C9D7E6249BE}" type="sibTrans" cxnId="{35825830-998F-4732-B3E4-9A27A776A7C0}">
      <dgm:prSet/>
      <dgm:spPr/>
      <dgm:t>
        <a:bodyPr/>
        <a:lstStyle/>
        <a:p>
          <a:endParaRPr lang="en-US"/>
        </a:p>
      </dgm:t>
    </dgm:pt>
    <dgm:pt modelId="{6D41AAAD-F9EF-41D3-972B-3A82B227C1D9}">
      <dgm:prSet custT="1"/>
      <dgm:spPr/>
      <dgm:t>
        <a:bodyPr/>
        <a:lstStyle/>
        <a:p>
          <a:r>
            <a:rPr lang="hr-HR" sz="1400" b="1" dirty="0" smtClean="0">
              <a:solidFill>
                <a:srgbClr val="002060"/>
              </a:solidFill>
              <a:latin typeface="+mn-lt"/>
            </a:rPr>
            <a:t>Ukupno se može ostvariti 10 mjeseci mobilnosti u 1 obrazovnom ciklusu</a:t>
          </a:r>
          <a:endParaRPr lang="hr-HR" sz="1400" b="1" dirty="0">
            <a:solidFill>
              <a:srgbClr val="002060"/>
            </a:solidFill>
            <a:latin typeface="+mn-lt"/>
          </a:endParaRPr>
        </a:p>
      </dgm:t>
    </dgm:pt>
    <dgm:pt modelId="{B0ADC840-103D-4AAC-A1D7-27BD0E76D9A3}" type="parTrans" cxnId="{BB87637D-D409-4B36-BF9E-21C7AFA1E989}">
      <dgm:prSet/>
      <dgm:spPr/>
      <dgm:t>
        <a:bodyPr/>
        <a:lstStyle/>
        <a:p>
          <a:endParaRPr lang="en-US"/>
        </a:p>
      </dgm:t>
    </dgm:pt>
    <dgm:pt modelId="{CA77D6B9-AF9B-41CD-A958-97E2C720F6B6}" type="sibTrans" cxnId="{BB87637D-D409-4B36-BF9E-21C7AFA1E989}">
      <dgm:prSet/>
      <dgm:spPr/>
      <dgm:t>
        <a:bodyPr/>
        <a:lstStyle/>
        <a:p>
          <a:endParaRPr lang="en-US"/>
        </a:p>
      </dgm:t>
    </dgm:pt>
    <dgm:pt modelId="{D730BD3D-DA32-4134-8860-D249556440AA}">
      <dgm:prSet phldrT="[Text]" custT="1"/>
      <dgm:spPr/>
      <dgm:t>
        <a:bodyPr/>
        <a:lstStyle/>
        <a:p>
          <a:r>
            <a:rPr lang="hr-HR" sz="1400" b="1" dirty="0" smtClean="0">
              <a:solidFill>
                <a:srgbClr val="002060"/>
              </a:solidFill>
            </a:rPr>
            <a:t>5 – 30 dana</a:t>
          </a:r>
          <a:endParaRPr lang="hr-HR" sz="1400" dirty="0">
            <a:solidFill>
              <a:srgbClr val="002060"/>
            </a:solidFill>
            <a:latin typeface="+mn-lt"/>
          </a:endParaRPr>
        </a:p>
      </dgm:t>
    </dgm:pt>
    <dgm:pt modelId="{C992962C-6D98-43B2-9AF3-73EB1819640D}" type="parTrans" cxnId="{7F8C0645-49ED-4692-92AC-0FCC47A3C219}">
      <dgm:prSet/>
      <dgm:spPr/>
      <dgm:t>
        <a:bodyPr/>
        <a:lstStyle/>
        <a:p>
          <a:endParaRPr lang="en-US"/>
        </a:p>
      </dgm:t>
    </dgm:pt>
    <dgm:pt modelId="{24C3B850-BF2B-4D1D-87A4-8863BEECC757}" type="sibTrans" cxnId="{7F8C0645-49ED-4692-92AC-0FCC47A3C219}">
      <dgm:prSet/>
      <dgm:spPr/>
      <dgm:t>
        <a:bodyPr/>
        <a:lstStyle/>
        <a:p>
          <a:endParaRPr lang="en-US"/>
        </a:p>
      </dgm:t>
    </dgm:pt>
    <dgm:pt modelId="{E9C35FD2-FBDC-4899-BA9C-DF7F46AB0417}">
      <dgm:prSet phldrT="[Text]" custT="1"/>
      <dgm:spPr/>
      <dgm:t>
        <a:bodyPr/>
        <a:lstStyle/>
        <a:p>
          <a:r>
            <a:rPr lang="hr-HR" sz="1400" b="1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UVJETI ZA NASTAVNO OSOBLJE:</a:t>
          </a:r>
          <a:endParaRPr lang="hr-HR" sz="1400" b="1" dirty="0">
            <a:solidFill>
              <a:schemeClr val="accent2">
                <a:lumMod val="50000"/>
              </a:schemeClr>
            </a:solidFill>
            <a:latin typeface="+mn-lt"/>
          </a:endParaRPr>
        </a:p>
      </dgm:t>
    </dgm:pt>
    <dgm:pt modelId="{144AD719-0323-4A18-8389-538921E987E6}" type="parTrans" cxnId="{1ACE08EB-E8DE-4FFF-8E49-24176D525694}">
      <dgm:prSet/>
      <dgm:spPr/>
      <dgm:t>
        <a:bodyPr/>
        <a:lstStyle/>
        <a:p>
          <a:endParaRPr lang="en-US"/>
        </a:p>
      </dgm:t>
    </dgm:pt>
    <dgm:pt modelId="{2B87AFA8-9664-42E8-9912-D8B47C8AD9A1}" type="sibTrans" cxnId="{1ACE08EB-E8DE-4FFF-8E49-24176D525694}">
      <dgm:prSet/>
      <dgm:spPr/>
      <dgm:t>
        <a:bodyPr/>
        <a:lstStyle/>
        <a:p>
          <a:endParaRPr lang="en-US"/>
        </a:p>
      </dgm:t>
    </dgm:pt>
    <dgm:pt modelId="{84489807-FCF1-4BF8-8066-14EB3CD68959}">
      <dgm:prSet phldrT="[Text]" custT="1"/>
      <dgm:spPr/>
      <dgm:t>
        <a:bodyPr/>
        <a:lstStyle/>
        <a:p>
          <a:r>
            <a:rPr lang="hr-HR" sz="1400" b="1" dirty="0" smtClean="0">
              <a:solidFill>
                <a:srgbClr val="002060"/>
              </a:solidFill>
              <a:latin typeface="+mn-lt"/>
            </a:rPr>
            <a:t>Nastavnički status na VU ustanovi putem koje se prijavljuje</a:t>
          </a:r>
          <a:endParaRPr lang="hr-HR" sz="1400" b="1" dirty="0">
            <a:solidFill>
              <a:srgbClr val="002060"/>
            </a:solidFill>
            <a:latin typeface="+mn-lt"/>
          </a:endParaRPr>
        </a:p>
      </dgm:t>
    </dgm:pt>
    <dgm:pt modelId="{FD9300D2-FFC4-4A7C-9271-02FDAD099EC8}" type="parTrans" cxnId="{53F672EF-BF5B-4F59-B3DE-8417CF7F34D9}">
      <dgm:prSet/>
      <dgm:spPr/>
      <dgm:t>
        <a:bodyPr/>
        <a:lstStyle/>
        <a:p>
          <a:endParaRPr lang="en-US"/>
        </a:p>
      </dgm:t>
    </dgm:pt>
    <dgm:pt modelId="{2A486265-B9EF-499F-9C94-A402619E11D7}" type="sibTrans" cxnId="{53F672EF-BF5B-4F59-B3DE-8417CF7F34D9}">
      <dgm:prSet/>
      <dgm:spPr/>
      <dgm:t>
        <a:bodyPr/>
        <a:lstStyle/>
        <a:p>
          <a:endParaRPr lang="en-US"/>
        </a:p>
      </dgm:t>
    </dgm:pt>
    <dgm:pt modelId="{454E98AD-7E1E-4353-9E0C-205FC0ED9595}">
      <dgm:prSet phldrT="[Text]" custT="1"/>
      <dgm:spPr/>
      <dgm:t>
        <a:bodyPr/>
        <a:lstStyle/>
        <a:p>
          <a:r>
            <a:rPr lang="hr-HR" sz="1400" b="1" dirty="0" smtClean="0">
              <a:solidFill>
                <a:srgbClr val="002060"/>
              </a:solidFill>
              <a:latin typeface="+mn-lt"/>
            </a:rPr>
            <a:t>Minimalno 6 sati predavanja ili mentorstva tjedno </a:t>
          </a:r>
          <a:endParaRPr lang="hr-HR" sz="1400" b="1" dirty="0">
            <a:solidFill>
              <a:srgbClr val="002060"/>
            </a:solidFill>
            <a:latin typeface="+mn-lt"/>
          </a:endParaRPr>
        </a:p>
      </dgm:t>
    </dgm:pt>
    <dgm:pt modelId="{983F1ABB-32D7-4B4A-80FF-A2071BF2260C}" type="parTrans" cxnId="{DEC012FA-578C-4291-A9DD-56880FE29119}">
      <dgm:prSet/>
      <dgm:spPr/>
      <dgm:t>
        <a:bodyPr/>
        <a:lstStyle/>
        <a:p>
          <a:endParaRPr lang="en-US"/>
        </a:p>
      </dgm:t>
    </dgm:pt>
    <dgm:pt modelId="{BD4E2ADA-021F-4B07-BB60-BB988DF471F6}" type="sibTrans" cxnId="{DEC012FA-578C-4291-A9DD-56880FE29119}">
      <dgm:prSet/>
      <dgm:spPr/>
      <dgm:t>
        <a:bodyPr/>
        <a:lstStyle/>
        <a:p>
          <a:endParaRPr lang="en-US"/>
        </a:p>
      </dgm:t>
    </dgm:pt>
    <dgm:pt modelId="{D383B9D3-5A52-462E-A4C1-2944CB2486EC}">
      <dgm:prSet custT="1"/>
      <dgm:spPr/>
      <dgm:t>
        <a:bodyPr/>
        <a:lstStyle/>
        <a:p>
          <a:r>
            <a:rPr lang="hr-HR" sz="1400" b="1" dirty="0" smtClean="0">
              <a:solidFill>
                <a:srgbClr val="002060"/>
              </a:solidFill>
              <a:latin typeface="+mn-lt"/>
            </a:rPr>
            <a:t>Ljetne škole – 6 do 14 RADNIH dana (Short term excursion) – isključivo u sklopu mrežne mobilnosti</a:t>
          </a:r>
          <a:endParaRPr lang="hr-HR" sz="1400" b="1" dirty="0">
            <a:solidFill>
              <a:srgbClr val="002060"/>
            </a:solidFill>
            <a:latin typeface="+mn-lt"/>
          </a:endParaRPr>
        </a:p>
      </dgm:t>
    </dgm:pt>
    <dgm:pt modelId="{B816C754-B34C-4A4E-B8AF-24D280E4F32F}" type="parTrans" cxnId="{B24604D0-0144-4FCC-B1E5-AFBE90EB9A4F}">
      <dgm:prSet/>
      <dgm:spPr/>
      <dgm:t>
        <a:bodyPr/>
        <a:lstStyle/>
        <a:p>
          <a:endParaRPr lang="hr-HR"/>
        </a:p>
      </dgm:t>
    </dgm:pt>
    <dgm:pt modelId="{30F6D211-5F45-409A-8831-662FD7E02A72}" type="sibTrans" cxnId="{B24604D0-0144-4FCC-B1E5-AFBE90EB9A4F}">
      <dgm:prSet/>
      <dgm:spPr/>
      <dgm:t>
        <a:bodyPr/>
        <a:lstStyle/>
        <a:p>
          <a:endParaRPr lang="hr-HR"/>
        </a:p>
      </dgm:t>
    </dgm:pt>
    <dgm:pt modelId="{1A2C6217-61D4-4231-A342-C2D596632B67}" type="pres">
      <dgm:prSet presAssocID="{E9213044-73F9-49BE-AA46-146E3C403B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A8A8852-32AD-4F72-9F80-536D6364D817}" type="pres">
      <dgm:prSet presAssocID="{13861B66-C561-4273-8668-018FDE68427A}" presName="composite" presStyleCnt="0"/>
      <dgm:spPr/>
      <dgm:t>
        <a:bodyPr/>
        <a:lstStyle/>
        <a:p>
          <a:endParaRPr lang="en-US"/>
        </a:p>
      </dgm:t>
    </dgm:pt>
    <dgm:pt modelId="{5CD654D4-4943-43C5-A568-94F4DD0E4F96}" type="pres">
      <dgm:prSet presAssocID="{13861B66-C561-4273-8668-018FDE68427A}" presName="parTx" presStyleLbl="alignNode1" presStyleIdx="0" presStyleCnt="2" custLinFactNeighborX="-1" custLinFactNeighborY="-1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106486-8815-4645-9F01-2C7BBB714484}" type="pres">
      <dgm:prSet presAssocID="{13861B66-C561-4273-8668-018FDE68427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F8D0BF-2A8F-446D-AFB0-A16ABB4A5243}" type="pres">
      <dgm:prSet presAssocID="{8FAC3911-CFB5-4E82-A519-A9477397388D}" presName="space" presStyleCnt="0"/>
      <dgm:spPr/>
      <dgm:t>
        <a:bodyPr/>
        <a:lstStyle/>
        <a:p>
          <a:endParaRPr lang="en-US"/>
        </a:p>
      </dgm:t>
    </dgm:pt>
    <dgm:pt modelId="{59260188-A902-4665-A2A0-FEA143F41539}" type="pres">
      <dgm:prSet presAssocID="{28A78F97-DCD8-4E99-B9CB-76001ECD8968}" presName="composite" presStyleCnt="0"/>
      <dgm:spPr/>
      <dgm:t>
        <a:bodyPr/>
        <a:lstStyle/>
        <a:p>
          <a:endParaRPr lang="en-US"/>
        </a:p>
      </dgm:t>
    </dgm:pt>
    <dgm:pt modelId="{A2204783-5424-452F-A4A4-65F1439B613F}" type="pres">
      <dgm:prSet presAssocID="{28A78F97-DCD8-4E99-B9CB-76001ECD896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CD7C75-96B2-4CD2-BFC5-3B9A2F05FE2D}" type="pres">
      <dgm:prSet presAssocID="{28A78F97-DCD8-4E99-B9CB-76001ECD896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24604D0-0144-4FCC-B1E5-AFBE90EB9A4F}" srcId="{13861B66-C561-4273-8668-018FDE68427A}" destId="{D383B9D3-5A52-462E-A4C1-2944CB2486EC}" srcOrd="3" destOrd="0" parTransId="{B816C754-B34C-4A4E-B8AF-24D280E4F32F}" sibTransId="{30F6D211-5F45-409A-8831-662FD7E02A72}"/>
    <dgm:cxn modelId="{BB87637D-D409-4B36-BF9E-21C7AFA1E989}" srcId="{13861B66-C561-4273-8668-018FDE68427A}" destId="{6D41AAAD-F9EF-41D3-972B-3A82B227C1D9}" srcOrd="6" destOrd="0" parTransId="{B0ADC840-103D-4AAC-A1D7-27BD0E76D9A3}" sibTransId="{CA77D6B9-AF9B-41CD-A958-97E2C720F6B6}"/>
    <dgm:cxn modelId="{DE8AB685-B54B-4E13-931B-E5C45B079676}" type="presOf" srcId="{6D41AAAD-F9EF-41D3-972B-3A82B227C1D9}" destId="{54106486-8815-4645-9F01-2C7BBB714484}" srcOrd="0" destOrd="6" presId="urn:microsoft.com/office/officeart/2005/8/layout/hList1"/>
    <dgm:cxn modelId="{03921633-DA5D-421E-951F-3D7402655800}" srcId="{13861B66-C561-4273-8668-018FDE68427A}" destId="{07DFF790-3FAE-451C-B36C-F9202CDE62B1}" srcOrd="1" destOrd="0" parTransId="{BE33C864-539C-4051-8770-07DAAAAB9317}" sibTransId="{76966E7C-CE84-4B2C-A33B-74023C0A8F7D}"/>
    <dgm:cxn modelId="{C2AAAA12-2993-4F28-9726-CD0641FDA737}" type="presOf" srcId="{07DFF790-3FAE-451C-B36C-F9202CDE62B1}" destId="{54106486-8815-4645-9F01-2C7BBB714484}" srcOrd="0" destOrd="1" presId="urn:microsoft.com/office/officeart/2005/8/layout/hList1"/>
    <dgm:cxn modelId="{35825830-998F-4732-B3E4-9A27A776A7C0}" srcId="{13861B66-C561-4273-8668-018FDE68427A}" destId="{03FD221F-E886-445E-B789-CBD379D5DECE}" srcOrd="7" destOrd="0" parTransId="{EEE8BA4C-CC9C-40B4-89B6-CA36CD5CB326}" sibTransId="{74962E3B-5887-4BE1-A017-5C9D7E6249BE}"/>
    <dgm:cxn modelId="{F3DBA8A9-17CF-46CB-B0C2-1191B3D69637}" type="presOf" srcId="{E9213044-73F9-49BE-AA46-146E3C403B4D}" destId="{1A2C6217-61D4-4231-A342-C2D596632B67}" srcOrd="0" destOrd="0" presId="urn:microsoft.com/office/officeart/2005/8/layout/hList1"/>
    <dgm:cxn modelId="{E7C4CABF-631B-4F79-B780-83E9DE70305C}" srcId="{E9213044-73F9-49BE-AA46-146E3C403B4D}" destId="{28A78F97-DCD8-4E99-B9CB-76001ECD8968}" srcOrd="1" destOrd="0" parTransId="{150322CE-1CF1-4031-A3B6-3D404E827384}" sibTransId="{9EB25860-4903-4C82-B282-F767F4C77BDC}"/>
    <dgm:cxn modelId="{110358B8-0DE6-4FF9-A1E4-DCA536ED7FAE}" type="presOf" srcId="{3E64C188-DB72-42B2-B9CF-B8CE26EC153B}" destId="{54106486-8815-4645-9F01-2C7BBB714484}" srcOrd="0" destOrd="5" presId="urn:microsoft.com/office/officeart/2005/8/layout/hList1"/>
    <dgm:cxn modelId="{F220C394-9C05-451B-9E12-B053A1D8B291}" type="presOf" srcId="{D730BD3D-DA32-4134-8860-D249556440AA}" destId="{A8CD7C75-96B2-4CD2-BFC5-3B9A2F05FE2D}" srcOrd="0" destOrd="1" presId="urn:microsoft.com/office/officeart/2005/8/layout/hList1"/>
    <dgm:cxn modelId="{DF3D79FC-684C-44A1-930B-C4D1D6ACE30E}" srcId="{13861B66-C561-4273-8668-018FDE68427A}" destId="{43F95B6F-35D9-4927-954A-5DAC462BF6E8}" srcOrd="0" destOrd="0" parTransId="{A9A0F56A-FE7F-4432-A276-323D265F5957}" sibTransId="{07D876CB-4915-4FE8-A9C2-37EE4DEE72BA}"/>
    <dgm:cxn modelId="{57B26372-5D32-4BF2-A393-DC6B12236882}" type="presOf" srcId="{E9C35FD2-FBDC-4899-BA9C-DF7F46AB0417}" destId="{A8CD7C75-96B2-4CD2-BFC5-3B9A2F05FE2D}" srcOrd="0" destOrd="2" presId="urn:microsoft.com/office/officeart/2005/8/layout/hList1"/>
    <dgm:cxn modelId="{1ACE08EB-E8DE-4FFF-8E49-24176D525694}" srcId="{28A78F97-DCD8-4E99-B9CB-76001ECD8968}" destId="{E9C35FD2-FBDC-4899-BA9C-DF7F46AB0417}" srcOrd="2" destOrd="0" parTransId="{144AD719-0323-4A18-8389-538921E987E6}" sibTransId="{2B87AFA8-9664-42E8-9912-D8B47C8AD9A1}"/>
    <dgm:cxn modelId="{F38184CF-BA5E-4E27-9517-70D5C79274E0}" type="presOf" srcId="{33105FB9-CEF3-45A4-BCC8-CEAB03BAEE2D}" destId="{54106486-8815-4645-9F01-2C7BBB714484}" srcOrd="0" destOrd="2" presId="urn:microsoft.com/office/officeart/2005/8/layout/hList1"/>
    <dgm:cxn modelId="{F41658FF-C995-4183-B836-81C4BB21DBAC}" type="presOf" srcId="{03FD221F-E886-445E-B789-CBD379D5DECE}" destId="{54106486-8815-4645-9F01-2C7BBB714484}" srcOrd="0" destOrd="7" presId="urn:microsoft.com/office/officeart/2005/8/layout/hList1"/>
    <dgm:cxn modelId="{7C84F9A7-91A6-4CF4-B209-9E810C5CDE11}" type="presOf" srcId="{D383B9D3-5A52-462E-A4C1-2944CB2486EC}" destId="{54106486-8815-4645-9F01-2C7BBB714484}" srcOrd="0" destOrd="3" presId="urn:microsoft.com/office/officeart/2005/8/layout/hList1"/>
    <dgm:cxn modelId="{E23814E3-F151-4FD3-9043-3C456AAF8B45}" srcId="{13861B66-C561-4273-8668-018FDE68427A}" destId="{3E64C188-DB72-42B2-B9CF-B8CE26EC153B}" srcOrd="5" destOrd="0" parTransId="{C2EFB548-54E1-432A-A56C-CE9886DDFC9C}" sibTransId="{1055E9CF-A635-4198-A50D-C5167EDF6BEA}"/>
    <dgm:cxn modelId="{DEC012FA-578C-4291-A9DD-56880FE29119}" srcId="{28A78F97-DCD8-4E99-B9CB-76001ECD8968}" destId="{454E98AD-7E1E-4353-9E0C-205FC0ED9595}" srcOrd="4" destOrd="0" parTransId="{983F1ABB-32D7-4B4A-80FF-A2071BF2260C}" sibTransId="{BD4E2ADA-021F-4B07-BB60-BB988DF471F6}"/>
    <dgm:cxn modelId="{58BB4B57-8850-41C5-B60E-9CE03732260C}" type="presOf" srcId="{28A78F97-DCD8-4E99-B9CB-76001ECD8968}" destId="{A2204783-5424-452F-A4A4-65F1439B613F}" srcOrd="0" destOrd="0" presId="urn:microsoft.com/office/officeart/2005/8/layout/hList1"/>
    <dgm:cxn modelId="{6201EA71-379A-43DE-A2AE-F8E7920C668B}" type="presOf" srcId="{13861B66-C561-4273-8668-018FDE68427A}" destId="{5CD654D4-4943-43C5-A568-94F4DD0E4F96}" srcOrd="0" destOrd="0" presId="urn:microsoft.com/office/officeart/2005/8/layout/hList1"/>
    <dgm:cxn modelId="{EF906FD0-04D2-4268-A41E-328B2672CDCD}" type="presOf" srcId="{43F95B6F-35D9-4927-954A-5DAC462BF6E8}" destId="{54106486-8815-4645-9F01-2C7BBB714484}" srcOrd="0" destOrd="0" presId="urn:microsoft.com/office/officeart/2005/8/layout/hList1"/>
    <dgm:cxn modelId="{5388B5D1-0243-49C5-8028-88EAA7968AB8}" srcId="{E9213044-73F9-49BE-AA46-146E3C403B4D}" destId="{13861B66-C561-4273-8668-018FDE68427A}" srcOrd="0" destOrd="0" parTransId="{C4AF48CF-4D39-43DE-A495-05AB81B0DF5D}" sibTransId="{8FAC3911-CFB5-4E82-A519-A9477397388D}"/>
    <dgm:cxn modelId="{36D3B699-E5B6-4708-B460-AA3EFF96EF56}" srcId="{13861B66-C561-4273-8668-018FDE68427A}" destId="{A72347BA-6659-423E-9704-B4C9BCB51F4C}" srcOrd="8" destOrd="0" parTransId="{60B9AC47-915A-4379-8DF5-BEFB07A7BBC0}" sibTransId="{47170D46-ECE1-407D-BE9B-789C50219145}"/>
    <dgm:cxn modelId="{5B43AD3D-E8E1-45FB-82D0-B2BCB249A832}" type="presOf" srcId="{454E98AD-7E1E-4353-9E0C-205FC0ED9595}" destId="{A8CD7C75-96B2-4CD2-BFC5-3B9A2F05FE2D}" srcOrd="0" destOrd="4" presId="urn:microsoft.com/office/officeart/2005/8/layout/hList1"/>
    <dgm:cxn modelId="{53F672EF-BF5B-4F59-B3DE-8417CF7F34D9}" srcId="{28A78F97-DCD8-4E99-B9CB-76001ECD8968}" destId="{84489807-FCF1-4BF8-8066-14EB3CD68959}" srcOrd="3" destOrd="0" parTransId="{FD9300D2-FFC4-4A7C-9271-02FDAD099EC8}" sibTransId="{2A486265-B9EF-499F-9C94-A402619E11D7}"/>
    <dgm:cxn modelId="{7F8C0645-49ED-4692-92AC-0FCC47A3C219}" srcId="{28A78F97-DCD8-4E99-B9CB-76001ECD8968}" destId="{D730BD3D-DA32-4134-8860-D249556440AA}" srcOrd="1" destOrd="0" parTransId="{C992962C-6D98-43B2-9AF3-73EB1819640D}" sibTransId="{24C3B850-BF2B-4D1D-87A4-8863BEECC757}"/>
    <dgm:cxn modelId="{A516C645-5C11-4180-9BDD-92B56BB24D9F}" type="presOf" srcId="{84489807-FCF1-4BF8-8066-14EB3CD68959}" destId="{A8CD7C75-96B2-4CD2-BFC5-3B9A2F05FE2D}" srcOrd="0" destOrd="3" presId="urn:microsoft.com/office/officeart/2005/8/layout/hList1"/>
    <dgm:cxn modelId="{77A8E5AE-668B-40E4-B408-4866D28E0957}" type="presOf" srcId="{1CEBBBBF-BA62-4A18-8037-F266E9E9F10A}" destId="{54106486-8815-4645-9F01-2C7BBB714484}" srcOrd="0" destOrd="4" presId="urn:microsoft.com/office/officeart/2005/8/layout/hList1"/>
    <dgm:cxn modelId="{1853273E-5598-4063-B3D7-439C417B6381}" type="presOf" srcId="{DE6174B2-BBBF-4800-A8AE-47CD6133D705}" destId="{A8CD7C75-96B2-4CD2-BFC5-3B9A2F05FE2D}" srcOrd="0" destOrd="0" presId="urn:microsoft.com/office/officeart/2005/8/layout/hList1"/>
    <dgm:cxn modelId="{D4685DD7-7F40-4007-86F3-3661437489D9}" srcId="{28A78F97-DCD8-4E99-B9CB-76001ECD8968}" destId="{DE6174B2-BBBF-4800-A8AE-47CD6133D705}" srcOrd="0" destOrd="0" parTransId="{471F2312-E21F-4B62-957E-900DC9C70384}" sibTransId="{5501991E-C3B3-4110-8E1A-7752019BC4DD}"/>
    <dgm:cxn modelId="{006B0865-75C7-414A-B537-B730391BC1DD}" srcId="{13861B66-C561-4273-8668-018FDE68427A}" destId="{1CEBBBBF-BA62-4A18-8037-F266E9E9F10A}" srcOrd="4" destOrd="0" parTransId="{596C6330-59EA-4536-A1D5-DB1BF4B0566A}" sibTransId="{A37094E7-E61A-4F7A-8B4C-05CE932A076A}"/>
    <dgm:cxn modelId="{70FF5A35-E3AD-4A05-A9DF-7A51D7FC0F39}" srcId="{13861B66-C561-4273-8668-018FDE68427A}" destId="{33105FB9-CEF3-45A4-BCC8-CEAB03BAEE2D}" srcOrd="2" destOrd="0" parTransId="{D3593AC7-8F31-4DE9-9971-7972671D5590}" sibTransId="{0743149F-87E9-4CF3-B446-5B9A5EC3D06A}"/>
    <dgm:cxn modelId="{357FD72C-4A5E-47BC-9933-CE81A447BF47}" type="presOf" srcId="{A72347BA-6659-423E-9704-B4C9BCB51F4C}" destId="{54106486-8815-4645-9F01-2C7BBB714484}" srcOrd="0" destOrd="8" presId="urn:microsoft.com/office/officeart/2005/8/layout/hList1"/>
    <dgm:cxn modelId="{97EE1260-9789-46D0-9344-6EE7EE60BE4F}" type="presParOf" srcId="{1A2C6217-61D4-4231-A342-C2D596632B67}" destId="{4A8A8852-32AD-4F72-9F80-536D6364D817}" srcOrd="0" destOrd="0" presId="urn:microsoft.com/office/officeart/2005/8/layout/hList1"/>
    <dgm:cxn modelId="{9B8F829E-1DF1-40A7-B414-11487755AB29}" type="presParOf" srcId="{4A8A8852-32AD-4F72-9F80-536D6364D817}" destId="{5CD654D4-4943-43C5-A568-94F4DD0E4F96}" srcOrd="0" destOrd="0" presId="urn:microsoft.com/office/officeart/2005/8/layout/hList1"/>
    <dgm:cxn modelId="{14EAB805-0F13-4A0D-A371-67AC5CA17F97}" type="presParOf" srcId="{4A8A8852-32AD-4F72-9F80-536D6364D817}" destId="{54106486-8815-4645-9F01-2C7BBB714484}" srcOrd="1" destOrd="0" presId="urn:microsoft.com/office/officeart/2005/8/layout/hList1"/>
    <dgm:cxn modelId="{86490D9D-C343-464D-A22B-FB8BE58C8481}" type="presParOf" srcId="{1A2C6217-61D4-4231-A342-C2D596632B67}" destId="{54F8D0BF-2A8F-446D-AFB0-A16ABB4A5243}" srcOrd="1" destOrd="0" presId="urn:microsoft.com/office/officeart/2005/8/layout/hList1"/>
    <dgm:cxn modelId="{63407452-4304-4BE0-90B9-A34C9B2FC3BB}" type="presParOf" srcId="{1A2C6217-61D4-4231-A342-C2D596632B67}" destId="{59260188-A902-4665-A2A0-FEA143F41539}" srcOrd="2" destOrd="0" presId="urn:microsoft.com/office/officeart/2005/8/layout/hList1"/>
    <dgm:cxn modelId="{D18C7BCE-1A73-4ABC-A815-87182A37A6E6}" type="presParOf" srcId="{59260188-A902-4665-A2A0-FEA143F41539}" destId="{A2204783-5424-452F-A4A4-65F1439B613F}" srcOrd="0" destOrd="0" presId="urn:microsoft.com/office/officeart/2005/8/layout/hList1"/>
    <dgm:cxn modelId="{C17E46CA-C808-49D3-B918-F9D8283464E0}" type="presParOf" srcId="{59260188-A902-4665-A2A0-FEA143F41539}" destId="{A8CD7C75-96B2-4CD2-BFC5-3B9A2F05FE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5F9239-379E-432A-8F24-38B76EE6D44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BD55D6-BA12-4292-811A-8B9F2BA115C3}" type="pres">
      <dgm:prSet presAssocID="{C55F9239-379E-432A-8F24-38B76EE6D4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</dgm:ptLst>
  <dgm:cxnLst>
    <dgm:cxn modelId="{C0D5495C-AE0C-4B3A-8E5C-B6FAB4A9EB9D}" type="presOf" srcId="{C55F9239-379E-432A-8F24-38B76EE6D449}" destId="{EFBD55D6-BA12-4292-811A-8B9F2BA115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5F9239-379E-432A-8F24-38B76EE6D44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BD55D6-BA12-4292-811A-8B9F2BA115C3}" type="pres">
      <dgm:prSet presAssocID="{C55F9239-379E-432A-8F24-38B76EE6D4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</dgm:ptLst>
  <dgm:cxnLst>
    <dgm:cxn modelId="{8D3666D1-10E5-4982-BC82-EAE84C773572}" type="presOf" srcId="{C55F9239-379E-432A-8F24-38B76EE6D449}" destId="{EFBD55D6-BA12-4292-811A-8B9F2BA115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5F9239-379E-432A-8F24-38B76EE6D44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BD55D6-BA12-4292-811A-8B9F2BA115C3}" type="pres">
      <dgm:prSet presAssocID="{C55F9239-379E-432A-8F24-38B76EE6D4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</dgm:ptLst>
  <dgm:cxnLst>
    <dgm:cxn modelId="{690B799C-FA2D-4D4C-A97F-F8D625CCEC3B}" type="presOf" srcId="{C55F9239-379E-432A-8F24-38B76EE6D449}" destId="{EFBD55D6-BA12-4292-811A-8B9F2BA115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654D4-4943-43C5-A568-94F4DD0E4F96}">
      <dsp:nvSpPr>
        <dsp:cNvPr id="0" name=""/>
        <dsp:cNvSpPr/>
      </dsp:nvSpPr>
      <dsp:spPr>
        <a:xfrm>
          <a:off x="1" y="0"/>
          <a:ext cx="3263882" cy="921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latin typeface="+mn-lt"/>
            </a:rPr>
            <a:t>Studenti i doktorandi</a:t>
          </a:r>
          <a:endParaRPr lang="hr-HR" sz="2400" b="1" kern="1200" dirty="0">
            <a:latin typeface="+mn-lt"/>
          </a:endParaRPr>
        </a:p>
      </dsp:txBody>
      <dsp:txXfrm>
        <a:off x="1" y="0"/>
        <a:ext cx="3263882" cy="921600"/>
      </dsp:txXfrm>
    </dsp:sp>
    <dsp:sp modelId="{54106486-8815-4645-9F01-2C7BBB714484}">
      <dsp:nvSpPr>
        <dsp:cNvPr id="0" name=""/>
        <dsp:cNvSpPr/>
      </dsp:nvSpPr>
      <dsp:spPr>
        <a:xfrm>
          <a:off x="34" y="936219"/>
          <a:ext cx="3263882" cy="360144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kern="12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TRAJANJE</a:t>
          </a:r>
          <a:r>
            <a:rPr lang="hr-HR" sz="1400" b="1" kern="1200" baseline="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 MOBILNOSTI:</a:t>
          </a:r>
          <a:endParaRPr lang="hr-HR" sz="1400" b="1" kern="1200" dirty="0" smtClean="0">
            <a:solidFill>
              <a:schemeClr val="accent2">
                <a:lumMod val="50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kern="1200" dirty="0" smtClean="0">
              <a:solidFill>
                <a:srgbClr val="002060"/>
              </a:solidFill>
              <a:latin typeface="+mn-lt"/>
            </a:rPr>
            <a:t>Cijeli semestar – minimalno 3 mjeseca (Studenti)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kern="1200" dirty="0" smtClean="0">
              <a:solidFill>
                <a:srgbClr val="002060"/>
              </a:solidFill>
              <a:latin typeface="+mn-lt"/>
            </a:rPr>
            <a:t>Kraći boravci  (1-3 mjeseca) za doktorande </a:t>
          </a:r>
          <a:r>
            <a:rPr lang="hr-HR" sz="1400" b="1" kern="1200" dirty="0" smtClean="0">
              <a:solidFill>
                <a:schemeClr val="bg1">
                  <a:lumMod val="50000"/>
                </a:schemeClr>
              </a:solidFill>
              <a:latin typeface="+mn-lt"/>
            </a:rPr>
            <a:t>(studente isključivo u svrhu pisanja završnog rada, stručne prakse, rada u laboratoriju i slično)</a:t>
          </a:r>
          <a:endParaRPr lang="hr-HR" sz="1400" b="1" kern="1200" dirty="0">
            <a:solidFill>
              <a:schemeClr val="bg1">
                <a:lumMod val="50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kern="1200" dirty="0" smtClean="0">
              <a:solidFill>
                <a:srgbClr val="002060"/>
              </a:solidFill>
              <a:latin typeface="+mn-lt"/>
            </a:rPr>
            <a:t>Ljetne škole – 6 do 14 RADNIH dana (Short term excursion) – isključivo u sklopu mrežne mobilnosti</a:t>
          </a:r>
          <a:endParaRPr lang="hr-HR" sz="1400" b="1" kern="1200" dirty="0">
            <a:solidFill>
              <a:srgbClr val="002060"/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kern="12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UVJETI ZA STUDENTE</a:t>
          </a:r>
          <a:endParaRPr lang="hr-HR" sz="1400" b="1" kern="1200" dirty="0">
            <a:solidFill>
              <a:schemeClr val="accent2">
                <a:lumMod val="50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kern="1200" dirty="0" smtClean="0">
              <a:solidFill>
                <a:srgbClr val="002060"/>
              </a:solidFill>
              <a:latin typeface="+mn-lt"/>
            </a:rPr>
            <a:t> Završena najmanje dva semestra*</a:t>
          </a:r>
          <a:endParaRPr lang="hr-HR" sz="1400" b="1" kern="1200" dirty="0">
            <a:solidFill>
              <a:srgbClr val="002060"/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kern="1200" dirty="0" smtClean="0">
              <a:solidFill>
                <a:srgbClr val="002060"/>
              </a:solidFill>
              <a:latin typeface="+mn-lt"/>
            </a:rPr>
            <a:t>Ukupno se može ostvariti 10 mjeseci mobilnosti u 1 obrazovnom ciklusu</a:t>
          </a:r>
          <a:endParaRPr lang="hr-HR" sz="1400" b="1" kern="1200" dirty="0">
            <a:solidFill>
              <a:srgbClr val="002060"/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b="1" kern="1200" dirty="0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sp:txBody>
      <dsp:txXfrm>
        <a:off x="34" y="936219"/>
        <a:ext cx="3263882" cy="3601440"/>
      </dsp:txXfrm>
    </dsp:sp>
    <dsp:sp modelId="{A2204783-5424-452F-A4A4-65F1439B613F}">
      <dsp:nvSpPr>
        <dsp:cNvPr id="0" name=""/>
        <dsp:cNvSpPr/>
      </dsp:nvSpPr>
      <dsp:spPr>
        <a:xfrm>
          <a:off x="3720859" y="14619"/>
          <a:ext cx="3263882" cy="921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latin typeface="+mn-lt"/>
            </a:rPr>
            <a:t>Nastavno osoblje</a:t>
          </a:r>
          <a:endParaRPr lang="hr-HR" sz="2400" b="1" kern="1200" dirty="0">
            <a:latin typeface="+mn-lt"/>
          </a:endParaRPr>
        </a:p>
      </dsp:txBody>
      <dsp:txXfrm>
        <a:off x="3720859" y="14619"/>
        <a:ext cx="3263882" cy="921600"/>
      </dsp:txXfrm>
    </dsp:sp>
    <dsp:sp modelId="{A8CD7C75-96B2-4CD2-BFC5-3B9A2F05FE2D}">
      <dsp:nvSpPr>
        <dsp:cNvPr id="0" name=""/>
        <dsp:cNvSpPr/>
      </dsp:nvSpPr>
      <dsp:spPr>
        <a:xfrm>
          <a:off x="3720859" y="936219"/>
          <a:ext cx="3263882" cy="360144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kern="12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TRAJANJE</a:t>
          </a:r>
          <a:r>
            <a:rPr lang="hr-HR" sz="1400" b="1" kern="1200" baseline="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 MOBILNOSTI:</a:t>
          </a:r>
          <a:endParaRPr lang="hr-HR" sz="1400" kern="1200" dirty="0">
            <a:solidFill>
              <a:schemeClr val="accent2">
                <a:lumMod val="50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kern="1200" dirty="0" smtClean="0">
              <a:solidFill>
                <a:srgbClr val="002060"/>
              </a:solidFill>
            </a:rPr>
            <a:t>5 – 30 dana</a:t>
          </a:r>
          <a:endParaRPr lang="hr-HR" sz="1400" kern="1200" dirty="0">
            <a:solidFill>
              <a:srgbClr val="002060"/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kern="12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UVJETI ZA NASTAVNO OSOBLJE:</a:t>
          </a:r>
          <a:endParaRPr lang="hr-HR" sz="1400" b="1" kern="1200" dirty="0">
            <a:solidFill>
              <a:schemeClr val="accent2">
                <a:lumMod val="50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kern="1200" dirty="0" smtClean="0">
              <a:solidFill>
                <a:srgbClr val="002060"/>
              </a:solidFill>
              <a:latin typeface="+mn-lt"/>
            </a:rPr>
            <a:t>Nastavnički status na VU ustanovi putem koje se prijavljuje</a:t>
          </a:r>
          <a:endParaRPr lang="hr-HR" sz="1400" b="1" kern="1200" dirty="0">
            <a:solidFill>
              <a:srgbClr val="002060"/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kern="1200" dirty="0" smtClean="0">
              <a:solidFill>
                <a:srgbClr val="002060"/>
              </a:solidFill>
              <a:latin typeface="+mn-lt"/>
            </a:rPr>
            <a:t>Minimalno 6 sati predavanja ili mentorstva tjedno </a:t>
          </a:r>
          <a:endParaRPr lang="hr-HR" sz="1400" b="1" kern="1200" dirty="0">
            <a:solidFill>
              <a:srgbClr val="002060"/>
            </a:solidFill>
            <a:latin typeface="+mn-lt"/>
          </a:endParaRPr>
        </a:p>
      </dsp:txBody>
      <dsp:txXfrm>
        <a:off x="3720859" y="936219"/>
        <a:ext cx="3263882" cy="3601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CF7D1-ABE3-4788-94DA-9EE39876FF31}" type="datetimeFigureOut">
              <a:rPr lang="hr-HR" smtClean="0"/>
              <a:t>18.6.2015.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4CADE-1064-490D-BF6D-47DA48665C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0500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C8F84-FB6D-473E-A2B8-2C89E75E379F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9A854-2656-4163-B7B8-41762569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1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9A854-2656-4163-B7B8-417625696F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36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9A854-2656-4163-B7B8-417625696F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0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6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448E-E6EE-4CDE-A8A6-0BF372696B36}" type="slidenum">
              <a:rPr lang="hr-HR" smtClean="0">
                <a:solidFill>
                  <a:prstClr val="black"/>
                </a:solidFill>
              </a:rPr>
              <a:pPr/>
              <a:t>11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91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600" b="0" dirty="0" smtClean="0">
                <a:solidFill>
                  <a:srgbClr val="FF0000"/>
                </a:solidFill>
              </a:rPr>
              <a:t>Važno</a:t>
            </a:r>
            <a:r>
              <a:rPr lang="hr-HR" sz="1600" b="0" baseline="0" dirty="0" smtClean="0">
                <a:solidFill>
                  <a:srgbClr val="FF0000"/>
                </a:solidFill>
              </a:rPr>
              <a:t> –  odmah nominirati mobilnosti čim dođe obavijest (notifier)</a:t>
            </a:r>
            <a:endParaRPr lang="hr-HR" sz="16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448E-E6EE-4CDE-A8A6-0BF372696B36}" type="slidenum">
              <a:rPr lang="hr-HR" smtClean="0">
                <a:solidFill>
                  <a:prstClr val="black"/>
                </a:solidFill>
              </a:rPr>
              <a:pPr/>
              <a:t>12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91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baseline="0" dirty="0" smtClean="0"/>
              <a:t>To su vaše kvote za odlaznu i dolaznu mobilnost u idućoj godini, zato je važno da znate gdje se u sustavu on nalazi i što točno piše u njemu 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Sastoji se od dvije tablice –Incoming traffic i Outgoing traffic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Svaka tablica podijeljena je u 4 stupaca – student, short term student, teacher, short term excursion (minimalan omjer je 50 S : 50 T)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U redovima su navedene sve druge sastavnice </a:t>
            </a:r>
            <a:r>
              <a:rPr lang="hr-HR" baseline="0" dirty="0" smtClean="0"/>
              <a:t>vaše </a:t>
            </a:r>
            <a:r>
              <a:rPr lang="hr-HR" baseline="0" dirty="0" smtClean="0"/>
              <a:t>mreže za koje je predviđena razmjena sa Vašom sastavnicom (ako sastavnice nema, nije predviđena mobilnost)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Konkretno, u gornjem primjeru, 1 student može ići na 3 mjeseca u Beč, 1 doktorand na 1 mjesec u Č. Budejovice, te 1 profesor također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Ispod brojaka nalaze se slova A – Awarded i F  - Free (tijekom godine, kako se potvrđuju mobilnosti u sustavu, te se brojke mijenjaju)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Obaveza </a:t>
            </a:r>
            <a:r>
              <a:rPr lang="hr-HR" baseline="0" dirty="0" smtClean="0"/>
              <a:t>LCK-a </a:t>
            </a:r>
            <a:r>
              <a:rPr lang="hr-HR" baseline="0" dirty="0" smtClean="0"/>
              <a:t>je da zna što sadrži njegov traffic sheet, te da provjeri da li je prijava koju je zaprimio u sustavu u skladu da traffic sheetom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Hrvatskom uredu za CEEPUS je to posebno važno kada je riječ o dolaznim stipendistima, jer mi provjeravamo da li je mobilnost predviđena t.sheetom i ne potvrđujemo onu mobilnost koja nije bez dodatnog obrazloženja koordinatora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što se odlaznih mobilnosti tiče, također provjeravamo da li je mobilnost predviđena traffic sheetom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Ako zaprimite više kvalitetnih dolaznih prijava koje nisu predviđene traffic sheet-om, javite nam se, obrazložite zašto bi bilo važno da se dodatna prijava odobri – npr student piše završni rad sa temom za koju specijaliziran Vaša kolegica sa odsjeka, ili radi se o novoj sastavnici mreže sa koje studenti ranije nisu imali priliku doći itd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Ako zaprimite više kvalitetnih odlaznih prijava koje nisu predviđene traffic sheetom – pišite kolegi koji je koordinator na stranoj sastavnici te ga pitajte postoji li mogućnost dodatnih prijava (vjerojatno će morati provjeriti sa njihovim NCO-om, koji  mora provjeriti ima li raspoloživih dodatnih mjeseci) 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Također, mogućnost koju imate jest u bilo kojoj fazi prijave mreže za iduću godinu kontaktirate koordinatora mreže te provjerite kakav je traffic sheet predvidio za </a:t>
            </a:r>
            <a:r>
              <a:rPr lang="hr-HR" baseline="0" dirty="0" smtClean="0"/>
              <a:t>vas </a:t>
            </a:r>
            <a:r>
              <a:rPr lang="hr-HR" baseline="0" dirty="0" smtClean="0"/>
              <a:t>u idućoj </a:t>
            </a:r>
            <a:r>
              <a:rPr lang="hr-HR" baseline="0" dirty="0" smtClean="0"/>
              <a:t>godini, </a:t>
            </a:r>
            <a:r>
              <a:rPr lang="hr-HR" baseline="0" dirty="0" smtClean="0"/>
              <a:t>a ako takav traffic sheet ne odgovara </a:t>
            </a:r>
            <a:r>
              <a:rPr lang="hr-HR" baseline="0" dirty="0" smtClean="0"/>
              <a:t>vašim </a:t>
            </a:r>
            <a:r>
              <a:rPr lang="hr-HR" baseline="0" dirty="0" smtClean="0"/>
              <a:t>potrebama, zamolite koordinatora da ga izmjeni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9A854-2656-4163-B7B8-417625696F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53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Npr. ako ste</a:t>
            </a:r>
            <a:r>
              <a:rPr lang="hr-HR" baseline="0" dirty="0" smtClean="0"/>
              <a:t> napravili natječaj za odlazne mobilnosti na vašem VU, i imate više odličnih kandidata nego što je predviđeno tablicom.</a:t>
            </a:r>
            <a:endParaRPr lang="hr-HR" baseline="0" dirty="0"/>
          </a:p>
          <a:p>
            <a:r>
              <a:rPr lang="hr-HR" baseline="0" dirty="0" smtClean="0"/>
              <a:t>Jedna od prednosti CEEPUS-a jest njegova fleksibilnost, koliko će se sam program koristiti ovisi o inicijativi koordinatora i korisnika.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9A854-2656-4163-B7B8-417625696F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72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r-HR" dirty="0" smtClean="0"/>
              <a:t>Što bolje prouče procedure, veća je šansa da dobiju</a:t>
            </a:r>
            <a:r>
              <a:rPr lang="hr-HR" baseline="0" dirty="0" smtClean="0"/>
              <a:t> maksimalan mogući povrat </a:t>
            </a:r>
            <a:r>
              <a:rPr lang="hr-HR" baseline="0" dirty="0" smtClean="0"/>
              <a:t>sredstava</a:t>
            </a: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9A854-2656-4163-B7B8-417625696FD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21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Nije moguće</a:t>
            </a:r>
            <a:r>
              <a:rPr lang="hr-HR" baseline="0" dirty="0" smtClean="0"/>
              <a:t> pronaći Letter of Confirmation niti ispuniti Mobility Report ako stipendist nije kliknuo na „accept” u svojoj prijavi, nakon što mu je dodijeljena stipendija!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9A854-2656-4163-B7B8-417625696FD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31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9A854-2656-4163-B7B8-417625696FD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20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B79D3-E31F-4CEB-A4D1-A97571B66C71}" type="slidenum">
              <a:rPr lang="hr-HR" smtClean="0"/>
              <a:pPr/>
              <a:t>63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51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448E-E6EE-4CDE-A8A6-0BF372696B36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09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448E-E6EE-4CDE-A8A6-0BF372696B36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09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9A854-2656-4163-B7B8-417625696F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84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None/>
            </a:pPr>
            <a:r>
              <a:rPr lang="hr-HR" sz="1000" b="0" dirty="0" smtClean="0">
                <a:solidFill>
                  <a:schemeClr val="bg1">
                    <a:lumMod val="50000"/>
                  </a:schemeClr>
                </a:solidFill>
              </a:rPr>
              <a:t>Najtočnija</a:t>
            </a:r>
            <a:r>
              <a:rPr lang="hr-HR" sz="1000" b="0" baseline="0" dirty="0" smtClean="0">
                <a:solidFill>
                  <a:schemeClr val="bg1">
                    <a:lumMod val="50000"/>
                  </a:schemeClr>
                </a:solidFill>
              </a:rPr>
              <a:t> informacija nalazi se na stranici CEEPUS-a.</a:t>
            </a:r>
            <a:endParaRPr lang="hr-HR" sz="1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448E-E6EE-4CDE-A8A6-0BF372696B36}" type="slidenum">
              <a:rPr lang="hr-HR" smtClean="0">
                <a:solidFill>
                  <a:prstClr val="black"/>
                </a:solidFill>
              </a:rPr>
              <a:pPr/>
              <a:t>5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9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ü"/>
            </a:pPr>
            <a:endParaRPr lang="hr-HR" sz="51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448E-E6EE-4CDE-A8A6-0BF372696B36}" type="slidenum">
              <a:rPr lang="hr-HR" smtClean="0">
                <a:solidFill>
                  <a:prstClr val="black"/>
                </a:solidFill>
              </a:rPr>
              <a:pPr/>
              <a:t>6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91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9A854-2656-4163-B7B8-417625696F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7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448E-E6EE-4CDE-A8A6-0BF372696B36}" type="slidenum">
              <a:rPr lang="hr-HR" smtClean="0">
                <a:solidFill>
                  <a:prstClr val="black"/>
                </a:solidFill>
              </a:rPr>
              <a:pPr/>
              <a:t>8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91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9A854-2656-4163-B7B8-417625696F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0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274-79E5-484E-9F3F-A977E77B7EB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1D81-F467-4E8E-9A68-9A8ADB59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6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274-79E5-484E-9F3F-A977E77B7EB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1D81-F467-4E8E-9A68-9A8ADB59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0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274-79E5-484E-9F3F-A977E77B7EB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1D81-F467-4E8E-9A68-9A8ADB59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65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2A49-AFB0-488C-948C-418594CD0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94E-D031-4A09-BEF0-D85C125E8A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17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2A49-AFB0-488C-948C-418594CD0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94E-D031-4A09-BEF0-D85C125E8A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5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2A49-AFB0-488C-948C-418594CD0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94E-D031-4A09-BEF0-D85C125E8A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2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2A49-AFB0-488C-948C-418594CD0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94E-D031-4A09-BEF0-D85C125E8A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67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2A49-AFB0-488C-948C-418594CD0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94E-D031-4A09-BEF0-D85C125E8A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98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2A49-AFB0-488C-948C-418594CD0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94E-D031-4A09-BEF0-D85C125E8A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15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2A49-AFB0-488C-948C-418594CD0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94E-D031-4A09-BEF0-D85C125E8A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99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2A49-AFB0-488C-948C-418594CD0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94E-D031-4A09-BEF0-D85C125E8A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1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274-79E5-484E-9F3F-A977E77B7EB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1D81-F467-4E8E-9A68-9A8ADB59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86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2A49-AFB0-488C-948C-418594CD0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94E-D031-4A09-BEF0-D85C125E8A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92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2A49-AFB0-488C-948C-418594CD0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94E-D031-4A09-BEF0-D85C125E8A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5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2A49-AFB0-488C-948C-418594CD0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94E-D031-4A09-BEF0-D85C125E8A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2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274-79E5-484E-9F3F-A977E77B7EB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1D81-F467-4E8E-9A68-9A8ADB59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8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274-79E5-484E-9F3F-A977E77B7EB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1D81-F467-4E8E-9A68-9A8ADB59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7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274-79E5-484E-9F3F-A977E77B7EB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1D81-F467-4E8E-9A68-9A8ADB59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274-79E5-484E-9F3F-A977E77B7EB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1D81-F467-4E8E-9A68-9A8ADB59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7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274-79E5-484E-9F3F-A977E77B7EB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1D81-F467-4E8E-9A68-9A8ADB59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2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274-79E5-484E-9F3F-A977E77B7EB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1D81-F467-4E8E-9A68-9A8ADB59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8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274-79E5-484E-9F3F-A977E77B7EB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1D81-F467-4E8E-9A68-9A8ADB59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4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A274-79E5-484E-9F3F-A977E77B7EB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1D81-F467-4E8E-9A68-9A8ADB59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82A49-AFB0-488C-948C-418594CD0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D94E-D031-4A09-BEF0-D85C125E8A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2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nost.h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bilnost.h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epus.inf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" y="0"/>
            <a:ext cx="9133585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3240360" cy="4572000"/>
          </a:xfrm>
        </p:spPr>
        <p:txBody>
          <a:bodyPr anchor="t">
            <a:normAutofit/>
          </a:bodyPr>
          <a:lstStyle/>
          <a:p>
            <a:pPr lvl="0" defTabSz="457200">
              <a:spcBef>
                <a:spcPts val="0"/>
              </a:spcBef>
            </a:pPr>
            <a:r>
              <a:rPr lang="hr-HR" sz="27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hr-HR" sz="27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hr-HR" sz="27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hr-HR" sz="27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hr-HR" sz="27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hr-HR" sz="27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hr-HR" sz="27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Trening za lokalne CEEPUS koordinatore</a:t>
            </a:r>
            <a:r>
              <a:rPr lang="hr-HR" sz="2700" b="1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hr-HR" sz="2700" b="1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hr-HR" sz="2700" b="1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hr-HR" sz="2700" b="1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hr-HR" sz="2000" b="1" dirty="0">
                <a:solidFill>
                  <a:schemeClr val="bg1"/>
                </a:solidFill>
                <a:latin typeface="Calibri" pitchFamily="34" charset="0"/>
              </a:rPr>
              <a:t>Zagreb, </a:t>
            </a: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17. lipnja </a:t>
            </a:r>
            <a:r>
              <a:rPr lang="hr-HR" sz="2000" b="1" dirty="0">
                <a:solidFill>
                  <a:schemeClr val="bg1"/>
                </a:solidFill>
                <a:latin typeface="Calibri" pitchFamily="34" charset="0"/>
              </a:rPr>
              <a:t>2015. g.</a:t>
            </a: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MZOS </a:t>
            </a:r>
            <a:r>
              <a:rPr lang="da-DK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da-DK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4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</a:t>
            </a:r>
            <a:br>
              <a:rPr lang="hr-HR" sz="3200" b="1" dirty="0" smtClean="0">
                <a:solidFill>
                  <a:srgbClr val="4BACC6"/>
                </a:solidFill>
              </a:rPr>
            </a:br>
            <a:r>
              <a:rPr lang="hr-HR" sz="3200" b="1" dirty="0">
                <a:solidFill>
                  <a:srgbClr val="4BACC6"/>
                </a:solidFill>
              </a:rPr>
              <a:t> </a:t>
            </a:r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Rokovi prijava u CEEPUS-u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4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accent1">
                    <a:lumMod val="50000"/>
                  </a:schemeClr>
                </a:solidFill>
              </a:rPr>
              <a:t>3 roka prijave za mobilnosti u CEEPUS-u:</a:t>
            </a:r>
          </a:p>
          <a:p>
            <a:pPr marL="0" indent="0">
              <a:buNone/>
            </a:pPr>
            <a:endParaRPr lang="hr-HR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accent1">
                    <a:lumMod val="50000"/>
                  </a:schemeClr>
                </a:solidFill>
              </a:rPr>
              <a:t>15. lipnja   </a:t>
            </a:r>
            <a:r>
              <a:rPr lang="hr-HR" sz="20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hr-HR" sz="2000" b="1" dirty="0" smtClean="0">
                <a:solidFill>
                  <a:schemeClr val="accent1">
                    <a:lumMod val="50000"/>
                  </a:schemeClr>
                </a:solidFill>
              </a:rPr>
              <a:t>mrežne mobilnosti u zimskom semestru </a:t>
            </a:r>
          </a:p>
          <a:p>
            <a:pPr marL="0" indent="0">
              <a:buNone/>
            </a:pPr>
            <a:endParaRPr lang="hr-HR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accent1">
                    <a:lumMod val="50000"/>
                  </a:schemeClr>
                </a:solidFill>
              </a:rPr>
              <a:t>31. listopad	mrežne mobilnosti u ljetnom semestru</a:t>
            </a:r>
          </a:p>
          <a:p>
            <a:pPr marL="0" indent="0">
              <a:buNone/>
            </a:pPr>
            <a:endParaRPr lang="hr-HR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accent1">
                    <a:lumMod val="50000"/>
                  </a:schemeClr>
                </a:solidFill>
              </a:rPr>
              <a:t>30. studeni	</a:t>
            </a:r>
            <a:r>
              <a:rPr lang="hr-HR" sz="2000" b="1" i="1" dirty="0" smtClean="0">
                <a:solidFill>
                  <a:schemeClr val="accent1">
                    <a:lumMod val="50000"/>
                  </a:schemeClr>
                </a:solidFill>
              </a:rPr>
              <a:t>freemover</a:t>
            </a:r>
            <a:r>
              <a:rPr lang="hr-HR" sz="2000" b="1" dirty="0" smtClean="0">
                <a:solidFill>
                  <a:schemeClr val="accent1">
                    <a:lumMod val="50000"/>
                  </a:schemeClr>
                </a:solidFill>
              </a:rPr>
              <a:t> mobilnosti u ljetnom semestru</a:t>
            </a:r>
          </a:p>
          <a:p>
            <a:pPr marL="0" indent="0">
              <a:buNone/>
            </a:pPr>
            <a:endParaRPr lang="hr-HR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000" b="1" i="1" dirty="0" smtClean="0">
                <a:solidFill>
                  <a:schemeClr val="bg1">
                    <a:lumMod val="50000"/>
                  </a:schemeClr>
                </a:solidFill>
              </a:rPr>
              <a:t>Dodatni rok: 1.-15.7.</a:t>
            </a: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</a:rPr>
              <a:t>	freemover mobilnosti u </a:t>
            </a:r>
            <a:r>
              <a:rPr lang="hr-HR" sz="2000" b="1" i="1" dirty="0" smtClean="0">
                <a:solidFill>
                  <a:schemeClr val="bg1">
                    <a:lumMod val="50000"/>
                  </a:schemeClr>
                </a:solidFill>
              </a:rPr>
              <a:t>zimskom semestru (samo u BiH, BG, HU, MD, SK, RS, Kosovo)</a:t>
            </a:r>
          </a:p>
          <a:p>
            <a:pPr marL="0" indent="0">
              <a:buNone/>
            </a:pPr>
            <a:endParaRPr lang="hr-H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1800" b="1" dirty="0" smtClean="0">
                <a:solidFill>
                  <a:srgbClr val="008000"/>
                </a:solidFill>
              </a:rPr>
              <a:t>U praksi: prijave kontinuirano sve dok dolazna zemlja ima dovoljno mjeseci na raspolaganju, no NCO-HR-u potrebno najaviti mobilnost </a:t>
            </a:r>
            <a:r>
              <a:rPr lang="hr-HR" sz="1800" b="1" dirty="0" smtClean="0">
                <a:solidFill>
                  <a:srgbClr val="008000"/>
                </a:solidFill>
              </a:rPr>
              <a:t> 2 </a:t>
            </a:r>
            <a:r>
              <a:rPr lang="hr-HR" sz="1800" b="1" dirty="0" smtClean="0">
                <a:solidFill>
                  <a:srgbClr val="008000"/>
                </a:solidFill>
              </a:rPr>
              <a:t>mjeseca ranije</a:t>
            </a:r>
          </a:p>
        </p:txBody>
      </p:sp>
    </p:spTree>
    <p:extLst>
      <p:ext uri="{BB962C8B-B14F-4D97-AF65-F5344CB8AC3E}">
        <p14:creationId xmlns:p14="http://schemas.microsoft.com/office/powerpoint/2010/main" val="37384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4"/>
            <a:ext cx="8229600" cy="792089"/>
          </a:xfrm>
        </p:spPr>
        <p:txBody>
          <a:bodyPr anchor="t">
            <a:noAutofit/>
          </a:bodyPr>
          <a:lstStyle/>
          <a:p>
            <a:pPr algn="l">
              <a:spcBef>
                <a:spcPct val="20000"/>
              </a:spcBef>
            </a:pPr>
            <a:r>
              <a:rPr lang="hr-HR" sz="1800" dirty="0" smtClean="0">
                <a:solidFill>
                  <a:schemeClr val="accent5"/>
                </a:solidFill>
              </a:rPr>
              <a:t>		</a:t>
            </a:r>
            <a:br>
              <a:rPr lang="hr-HR" sz="1800" dirty="0" smtClean="0">
                <a:solidFill>
                  <a:schemeClr val="accent5"/>
                </a:solidFill>
              </a:rPr>
            </a:br>
            <a:r>
              <a:rPr lang="hr-HR" sz="1800" dirty="0">
                <a:solidFill>
                  <a:schemeClr val="accent5"/>
                </a:solidFill>
              </a:rPr>
              <a:t> </a:t>
            </a:r>
            <a:r>
              <a:rPr lang="hr-HR" sz="1800" dirty="0" smtClean="0">
                <a:solidFill>
                  <a:schemeClr val="accent5"/>
                </a:solidFill>
              </a:rPr>
              <a:t>                                        </a:t>
            </a:r>
            <a:r>
              <a:rPr lang="hr-HR" sz="2800" b="1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Selekcija odlaznih i dolaznih mobilnosti</a:t>
            </a:r>
            <a:endParaRPr lang="hr-HR" sz="2800" b="1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15164"/>
              </p:ext>
            </p:extLst>
          </p:nvPr>
        </p:nvGraphicFramePr>
        <p:xfrm>
          <a:off x="215008" y="1268764"/>
          <a:ext cx="8677472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98641" y="1124744"/>
            <a:ext cx="784887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008000"/>
                </a:solidFill>
              </a:rPr>
              <a:t>Selekcija odlaznih </a:t>
            </a:r>
            <a:r>
              <a:rPr lang="hr-HR" sz="2000" b="1" dirty="0" smtClean="0">
                <a:solidFill>
                  <a:srgbClr val="008000"/>
                </a:solidFill>
              </a:rPr>
              <a:t>prijava:  u potpunoj nadležnosti </a:t>
            </a:r>
            <a:r>
              <a:rPr lang="hr-HR" sz="2000" b="1" dirty="0">
                <a:solidFill>
                  <a:srgbClr val="008000"/>
                </a:solidFill>
              </a:rPr>
              <a:t>matičnog </a:t>
            </a:r>
            <a:r>
              <a:rPr lang="hr-HR" sz="2000" b="1" dirty="0" smtClean="0">
                <a:solidFill>
                  <a:srgbClr val="008000"/>
                </a:solidFill>
              </a:rPr>
              <a:t>VU!</a:t>
            </a:r>
          </a:p>
          <a:p>
            <a:endParaRPr lang="hr-HR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Preporuke NCO-HR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 raspisivanje  natječaja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na kojem će se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vrednovati: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potpunost i pravovremenost prijave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a li stipendist koristi CEEPUS po prvi put (prednost)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jasno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i detaljno napisana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motivacija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akademski uspijeh (nije prioritet)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a li je mobilnost dobra za studenta u njegovoj fazi studija  (na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nekim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VU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tek nakon 4. semestra) 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r-HR" b="1" dirty="0" smtClean="0">
                <a:solidFill>
                  <a:srgbClr val="C00000"/>
                </a:solidFill>
              </a:rPr>
              <a:t>Prije raspisivanja natječaja provjeriti kvote u traffic sheetu-u!</a:t>
            </a:r>
          </a:p>
          <a:p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r-HR" sz="2000" b="1" dirty="0" smtClean="0">
                <a:solidFill>
                  <a:srgbClr val="008000"/>
                </a:solidFill>
              </a:rPr>
              <a:t>Selekcija </a:t>
            </a:r>
            <a:r>
              <a:rPr lang="hr-HR" sz="2000" b="1" dirty="0">
                <a:solidFill>
                  <a:srgbClr val="008000"/>
                </a:solidFill>
              </a:rPr>
              <a:t>dolaznih prijava:</a:t>
            </a:r>
          </a:p>
          <a:p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-u nadležnosti odlaznog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VU, no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moguće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odbiti prijavu ako neki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gore navedenih ili Vaših kriterija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nije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zadovoljen: prijava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za period u kojem više nema nastave, izuzetno loše napisana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motivacija (I like Croatian sea),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ponavljajuća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mobilnost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baveza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LCK-a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je otvoriti i provjeriti prijavu</a:t>
            </a:r>
          </a:p>
          <a:p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-dolazna mobilnost svakako mora biti predviđena traffic sheet-om</a:t>
            </a: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4"/>
            <a:ext cx="8229600" cy="792089"/>
          </a:xfrm>
        </p:spPr>
        <p:txBody>
          <a:bodyPr anchor="t">
            <a:noAutofit/>
          </a:bodyPr>
          <a:lstStyle/>
          <a:p>
            <a:pPr algn="l">
              <a:spcBef>
                <a:spcPct val="20000"/>
              </a:spcBef>
            </a:pPr>
            <a:r>
              <a:rPr lang="hr-HR" sz="1800" dirty="0" smtClean="0">
                <a:solidFill>
                  <a:schemeClr val="accent5"/>
                </a:solidFill>
              </a:rPr>
              <a:t>		</a:t>
            </a:r>
            <a:br>
              <a:rPr lang="hr-HR" sz="1800" dirty="0" smtClean="0">
                <a:solidFill>
                  <a:schemeClr val="accent5"/>
                </a:solidFill>
              </a:rPr>
            </a:br>
            <a:r>
              <a:rPr lang="hr-HR" sz="1800" dirty="0">
                <a:solidFill>
                  <a:schemeClr val="accent5"/>
                </a:solidFill>
              </a:rPr>
              <a:t> </a:t>
            </a:r>
            <a:r>
              <a:rPr lang="hr-HR" sz="1800" dirty="0" smtClean="0">
                <a:solidFill>
                  <a:schemeClr val="accent5"/>
                </a:solidFill>
              </a:rPr>
              <a:t>                                                                       </a:t>
            </a:r>
            <a:r>
              <a:rPr lang="hr-HR" sz="3200" b="1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Ciklus mrežne mobilnosti</a:t>
            </a:r>
            <a:endParaRPr lang="hr-HR" sz="2400" b="1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159268"/>
              </p:ext>
            </p:extLst>
          </p:nvPr>
        </p:nvGraphicFramePr>
        <p:xfrm>
          <a:off x="215008" y="1268764"/>
          <a:ext cx="8677472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3203851" y="2204865"/>
            <a:ext cx="1928457" cy="1390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MATIČNO VISOKO UČILIŠTE</a:t>
            </a:r>
            <a:endParaRPr lang="hr-HR" dirty="0"/>
          </a:p>
        </p:txBody>
      </p:sp>
      <p:sp>
        <p:nvSpPr>
          <p:cNvPr id="5" name="Right Arrow 4"/>
          <p:cNvSpPr/>
          <p:nvPr/>
        </p:nvSpPr>
        <p:spPr>
          <a:xfrm>
            <a:off x="5220073" y="2723377"/>
            <a:ext cx="13681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/>
          <p:cNvSpPr/>
          <p:nvPr/>
        </p:nvSpPr>
        <p:spPr>
          <a:xfrm>
            <a:off x="6688354" y="2204866"/>
            <a:ext cx="1800200" cy="139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MATIČNI URED ZA CEEPUS</a:t>
            </a:r>
            <a:endParaRPr lang="hr-HR" dirty="0"/>
          </a:p>
        </p:txBody>
      </p:sp>
      <p:sp>
        <p:nvSpPr>
          <p:cNvPr id="8" name="Oval 7"/>
          <p:cNvSpPr/>
          <p:nvPr/>
        </p:nvSpPr>
        <p:spPr>
          <a:xfrm>
            <a:off x="6688354" y="4797154"/>
            <a:ext cx="1800200" cy="1344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VISOKO UČILIŠTE PRIMATELJ</a:t>
            </a:r>
            <a:endParaRPr lang="hr-HR" dirty="0"/>
          </a:p>
        </p:txBody>
      </p:sp>
      <p:sp>
        <p:nvSpPr>
          <p:cNvPr id="10" name="Oval 9"/>
          <p:cNvSpPr/>
          <p:nvPr/>
        </p:nvSpPr>
        <p:spPr>
          <a:xfrm>
            <a:off x="3285004" y="4797154"/>
            <a:ext cx="1812776" cy="1344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NACIONALNI URED ZA CEEPUS PRIMATELJ</a:t>
            </a:r>
            <a:endParaRPr lang="hr-HR" dirty="0"/>
          </a:p>
        </p:txBody>
      </p:sp>
      <p:sp>
        <p:nvSpPr>
          <p:cNvPr id="11" name="Down Arrow 10"/>
          <p:cNvSpPr/>
          <p:nvPr/>
        </p:nvSpPr>
        <p:spPr>
          <a:xfrm>
            <a:off x="7346137" y="3789040"/>
            <a:ext cx="484632" cy="859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Left Arrow 11"/>
          <p:cNvSpPr/>
          <p:nvPr/>
        </p:nvSpPr>
        <p:spPr>
          <a:xfrm>
            <a:off x="5231908" y="5408813"/>
            <a:ext cx="135631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ight Arrow Callout 12"/>
          <p:cNvSpPr/>
          <p:nvPr/>
        </p:nvSpPr>
        <p:spPr>
          <a:xfrm>
            <a:off x="827585" y="2204866"/>
            <a:ext cx="2244847" cy="134783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PRIJAVA www.ceepus.info</a:t>
            </a:r>
            <a:endParaRPr lang="hr-HR" dirty="0"/>
          </a:p>
        </p:txBody>
      </p:sp>
      <p:sp>
        <p:nvSpPr>
          <p:cNvPr id="14" name="Left Arrow 13"/>
          <p:cNvSpPr/>
          <p:nvPr/>
        </p:nvSpPr>
        <p:spPr>
          <a:xfrm>
            <a:off x="2583227" y="5394831"/>
            <a:ext cx="4892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827585" y="4797153"/>
            <a:ext cx="1699371" cy="134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DODJELA STIPENDIJE</a:t>
            </a:r>
            <a:endParaRPr lang="hr-HR" dirty="0"/>
          </a:p>
        </p:txBody>
      </p:sp>
      <p:graphicFrame>
        <p:nvGraphicFramePr>
          <p:cNvPr id="1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616754"/>
              </p:ext>
            </p:extLst>
          </p:nvPr>
        </p:nvGraphicFramePr>
        <p:xfrm>
          <a:off x="179512" y="723735"/>
          <a:ext cx="8677472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248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</a:t>
            </a:r>
            <a:r>
              <a:rPr lang="hr-HR" sz="3200" b="1" dirty="0">
                <a:solidFill>
                  <a:srgbClr val="4BACC6"/>
                </a:solidFill>
              </a:rPr>
              <a:t>Plan mobilnosti – „traffic sheet”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4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-tablica u kojoj se nalazi broj mjeseci za dolaznu i odlaznu mobilnost za svaku  sastavnicu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-nalazi se u sustavu 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-radi ga koordinator mreže prilikom prijave mreže (samostalno/u suradnji sa LKC-ima)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-na natječajima za mrežnu mobilnost potvrđuju se samo mobilnosti predviđene traffic sheetom</a:t>
            </a:r>
          </a:p>
          <a:p>
            <a:pPr marL="0" indent="0">
              <a:buNone/>
            </a:pPr>
            <a:endParaRPr lang="hr-HR" sz="800" dirty="0" smtClean="0"/>
          </a:p>
          <a:p>
            <a:pPr marL="0" indent="0">
              <a:buNone/>
            </a:pPr>
            <a:endParaRPr lang="hr-HR" sz="800" dirty="0" smtClean="0"/>
          </a:p>
          <a:p>
            <a:pPr marL="0" indent="0">
              <a:buNone/>
            </a:pPr>
            <a:endParaRPr lang="hr-HR" sz="800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1" y="2301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4653136"/>
            <a:ext cx="79928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sz="1400" b="1" dirty="0" smtClean="0">
              <a:solidFill>
                <a:srgbClr val="002060"/>
              </a:solidFill>
            </a:endParaRPr>
          </a:p>
          <a:p>
            <a:endParaRPr lang="hr-HR" sz="1400" b="1" dirty="0" smtClean="0">
              <a:solidFill>
                <a:srgbClr val="002060"/>
              </a:solidFill>
            </a:endParaRPr>
          </a:p>
          <a:p>
            <a:r>
              <a:rPr lang="hr-HR" sz="1600" b="1" dirty="0" smtClean="0">
                <a:solidFill>
                  <a:srgbClr val="002060"/>
                </a:solidFill>
              </a:rPr>
              <a:t>Želite li potvrditi dolaznu </a:t>
            </a:r>
            <a:r>
              <a:rPr lang="hr-HR" sz="1600" b="1" dirty="0">
                <a:solidFill>
                  <a:srgbClr val="002060"/>
                </a:solidFill>
              </a:rPr>
              <a:t>mobilnost koja nije potvrđena traffic </a:t>
            </a:r>
            <a:r>
              <a:rPr lang="hr-HR" sz="1600" b="1" dirty="0" smtClean="0">
                <a:solidFill>
                  <a:srgbClr val="002060"/>
                </a:solidFill>
              </a:rPr>
              <a:t>sheet-om? </a:t>
            </a:r>
          </a:p>
          <a:p>
            <a:r>
              <a:rPr lang="hr-HR" sz="1600" b="1" dirty="0" smtClean="0">
                <a:solidFill>
                  <a:srgbClr val="002060"/>
                </a:solidFill>
              </a:rPr>
              <a:t>Šaljete objašnjenje hrvatskom uredu za CEEPUS navodeći razlog zašto je važno da se dodatna mobilnost potvrdi</a:t>
            </a:r>
            <a:r>
              <a:rPr lang="hr-HR" sz="1600" b="1" dirty="0">
                <a:solidFill>
                  <a:srgbClr val="002060"/>
                </a:solidFill>
              </a:rPr>
              <a:t>.</a:t>
            </a:r>
            <a:endParaRPr lang="hr-HR" sz="1600" b="1" dirty="0" smtClean="0">
              <a:solidFill>
                <a:srgbClr val="002060"/>
              </a:solidFill>
            </a:endParaRPr>
          </a:p>
          <a:p>
            <a:endParaRPr lang="hr-HR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369140"/>
              </p:ext>
            </p:extLst>
          </p:nvPr>
        </p:nvGraphicFramePr>
        <p:xfrm>
          <a:off x="540368" y="2486025"/>
          <a:ext cx="8208912" cy="2862756"/>
        </p:xfrm>
        <a:graphic>
          <a:graphicData uri="http://schemas.openxmlformats.org/drawingml/2006/table">
            <a:tbl>
              <a:tblPr/>
              <a:tblGrid>
                <a:gridCol w="3138411"/>
                <a:gridCol w="637491"/>
                <a:gridCol w="637491"/>
                <a:gridCol w="637491"/>
                <a:gridCol w="637491"/>
                <a:gridCol w="637491"/>
                <a:gridCol w="627682"/>
                <a:gridCol w="627682"/>
                <a:gridCol w="627682"/>
              </a:tblGrid>
              <a:tr h="360909">
                <a:tc>
                  <a:txBody>
                    <a:bodyPr/>
                    <a:lstStyle/>
                    <a:p>
                      <a:pPr algn="l"/>
                      <a:r>
                        <a:rPr lang="hr-HR" sz="1100" b="1" dirty="0">
                          <a:effectLst/>
                        </a:rPr>
                        <a:t>FINAL INCOMING TRAFFIC FROM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student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BF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short term student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B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teacher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CA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short term excursion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07078">
                <a:tc>
                  <a:txBody>
                    <a:bodyPr/>
                    <a:lstStyle/>
                    <a:p>
                      <a:pPr algn="l"/>
                      <a:r>
                        <a:rPr lang="hr-HR" sz="1100" dirty="0">
                          <a:effectLst/>
                        </a:rPr>
                        <a:t>participating unit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month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person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month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person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month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B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person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month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effectLst/>
                        </a:rPr>
                        <a:t>person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8B1"/>
                    </a:solidFill>
                  </a:tcPr>
                </a:tc>
              </a:tr>
              <a:tr h="514741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Corvinus University of Budapest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International Office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Erzsébet Veres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>
                          <a:effectLst/>
                        </a:rPr>
                        <a:t>1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(A: 0)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(F: 1)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B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>
                          <a:effectLst/>
                        </a:rPr>
                        <a:t>1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(A: 0)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(F: 1)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8B1"/>
                    </a:solidFill>
                  </a:tcPr>
                </a:tc>
              </a:tr>
              <a:tr h="514741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Cracow University of Economics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International Programmes Office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mgr inz. Agnieszka Nowak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 dirty="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 dirty="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>
                          <a:effectLst/>
                        </a:rPr>
                        <a:t>1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(A: 0)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(F: 1)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B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>
                          <a:effectLst/>
                        </a:rPr>
                        <a:t>1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(A: 0)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(F: 1)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8B1"/>
                    </a:solidFill>
                  </a:tcPr>
                </a:tc>
              </a:tr>
              <a:tr h="514741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University of Economics in Bratislava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All Faculties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Dipl. </a:t>
                      </a:r>
                      <a:r>
                        <a:rPr lang="en-US" sz="1100" dirty="0" err="1">
                          <a:effectLst/>
                        </a:rPr>
                        <a:t>Ing</a:t>
                      </a:r>
                      <a:r>
                        <a:rPr lang="en-US" sz="1100" dirty="0">
                          <a:effectLst/>
                        </a:rPr>
                        <a:t>. Ivana </a:t>
                      </a:r>
                      <a:r>
                        <a:rPr lang="en-US" sz="1100" dirty="0" err="1">
                          <a:effectLst/>
                        </a:rPr>
                        <a:t>Vyskocova</a:t>
                      </a:r>
                      <a:endParaRPr lang="en-US" sz="1100" dirty="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>
                          <a:effectLst/>
                        </a:rPr>
                        <a:t>4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(A: 0)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(F: 4)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effectLst/>
                        </a:rPr>
                        <a:t>1</a:t>
                      </a:r>
                      <a:br>
                        <a:rPr lang="pt-BR" sz="1100" dirty="0">
                          <a:effectLst/>
                        </a:rPr>
                      </a:br>
                      <a:r>
                        <a:rPr lang="pt-BR" sz="1100" dirty="0">
                          <a:effectLst/>
                        </a:rPr>
                        <a:t>(A: 0)</a:t>
                      </a:r>
                      <a:br>
                        <a:rPr lang="pt-BR" sz="1100" dirty="0">
                          <a:effectLst/>
                        </a:rPr>
                      </a:br>
                      <a:r>
                        <a:rPr lang="pt-BR" sz="1100" dirty="0">
                          <a:effectLst/>
                        </a:rPr>
                        <a:t>(F: 1)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>
                          <a:effectLst/>
                        </a:rPr>
                        <a:t>1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(A: 0)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(F: 1)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B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>
                          <a:effectLst/>
                        </a:rPr>
                        <a:t>1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(A: 0)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(F: 1)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100">
                        <a:effectLst/>
                      </a:endParaRP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8B1"/>
                    </a:solidFill>
                  </a:tcPr>
                </a:tc>
              </a:tr>
              <a:tr h="514741">
                <a:tc>
                  <a:txBody>
                    <a:bodyPr/>
                    <a:lstStyle/>
                    <a:p>
                      <a:pPr algn="l"/>
                      <a:r>
                        <a:rPr lang="hr-HR" sz="1100" b="1" dirty="0">
                          <a:effectLst/>
                        </a:rPr>
                        <a:t>TOTAL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>
                          <a:effectLst/>
                        </a:rPr>
                        <a:t>4</a:t>
                      </a:r>
                      <a:br>
                        <a:rPr lang="pt-BR" sz="1100" b="1">
                          <a:effectLst/>
                        </a:rPr>
                      </a:br>
                      <a:r>
                        <a:rPr lang="pt-BR" sz="1100" b="1">
                          <a:effectLst/>
                        </a:rPr>
                        <a:t>(A: 0)</a:t>
                      </a:r>
                      <a:br>
                        <a:rPr lang="pt-BR" sz="1100" b="1">
                          <a:effectLst/>
                        </a:rPr>
                      </a:br>
                      <a:r>
                        <a:rPr lang="pt-BR" sz="1100" b="1">
                          <a:effectLst/>
                        </a:rPr>
                        <a:t>(F: 4)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>
                          <a:effectLst/>
                        </a:rPr>
                        <a:t>1</a:t>
                      </a:r>
                      <a:br>
                        <a:rPr lang="pt-BR" sz="1100" b="1">
                          <a:effectLst/>
                        </a:rPr>
                      </a:br>
                      <a:r>
                        <a:rPr lang="pt-BR" sz="1100" b="1">
                          <a:effectLst/>
                        </a:rPr>
                        <a:t>(A: 0)</a:t>
                      </a:r>
                      <a:br>
                        <a:rPr lang="pt-BR" sz="1100" b="1">
                          <a:effectLst/>
                        </a:rPr>
                      </a:br>
                      <a:r>
                        <a:rPr lang="pt-BR" sz="1100" b="1">
                          <a:effectLst/>
                        </a:rPr>
                        <a:t>(F: 1)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effectLst/>
                        </a:rPr>
                        <a:t>0</a:t>
                      </a:r>
                      <a:br>
                        <a:rPr lang="pt-BR" sz="1100" b="1" dirty="0">
                          <a:effectLst/>
                        </a:rPr>
                      </a:br>
                      <a:r>
                        <a:rPr lang="pt-BR" sz="1100" b="1" dirty="0">
                          <a:effectLst/>
                        </a:rPr>
                        <a:t>(A: 0)</a:t>
                      </a:r>
                      <a:br>
                        <a:rPr lang="pt-BR" sz="1100" b="1" dirty="0">
                          <a:effectLst/>
                        </a:rPr>
                      </a:br>
                      <a:r>
                        <a:rPr lang="pt-BR" sz="1100" b="1" dirty="0">
                          <a:effectLst/>
                        </a:rPr>
                        <a:t>(F: 0)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>
                          <a:effectLst/>
                        </a:rPr>
                        <a:t>0</a:t>
                      </a:r>
                      <a:br>
                        <a:rPr lang="pt-BR" sz="1100" b="1">
                          <a:effectLst/>
                        </a:rPr>
                      </a:br>
                      <a:r>
                        <a:rPr lang="pt-BR" sz="1100" b="1">
                          <a:effectLst/>
                        </a:rPr>
                        <a:t>(A: 0)</a:t>
                      </a:r>
                      <a:br>
                        <a:rPr lang="pt-BR" sz="1100" b="1">
                          <a:effectLst/>
                        </a:rPr>
                      </a:br>
                      <a:r>
                        <a:rPr lang="pt-BR" sz="1100" b="1">
                          <a:effectLst/>
                        </a:rPr>
                        <a:t>(F: 0)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>
                          <a:effectLst/>
                        </a:rPr>
                        <a:t>3</a:t>
                      </a:r>
                      <a:br>
                        <a:rPr lang="pt-BR" sz="1100" b="1">
                          <a:effectLst/>
                        </a:rPr>
                      </a:br>
                      <a:r>
                        <a:rPr lang="pt-BR" sz="1100" b="1">
                          <a:effectLst/>
                        </a:rPr>
                        <a:t>(A: 0)</a:t>
                      </a:r>
                      <a:br>
                        <a:rPr lang="pt-BR" sz="1100" b="1">
                          <a:effectLst/>
                        </a:rPr>
                      </a:br>
                      <a:r>
                        <a:rPr lang="pt-BR" sz="1100" b="1">
                          <a:effectLst/>
                        </a:rPr>
                        <a:t>(F: 3)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>
                          <a:effectLst/>
                        </a:rPr>
                        <a:t>3</a:t>
                      </a:r>
                      <a:br>
                        <a:rPr lang="pt-BR" sz="1100" b="1">
                          <a:effectLst/>
                        </a:rPr>
                      </a:br>
                      <a:r>
                        <a:rPr lang="pt-BR" sz="1100" b="1">
                          <a:effectLst/>
                        </a:rPr>
                        <a:t>(A: 0)</a:t>
                      </a:r>
                      <a:br>
                        <a:rPr lang="pt-BR" sz="1100" b="1">
                          <a:effectLst/>
                        </a:rPr>
                      </a:br>
                      <a:r>
                        <a:rPr lang="pt-BR" sz="1100" b="1">
                          <a:effectLst/>
                        </a:rPr>
                        <a:t>(F: 3)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>
                          <a:effectLst/>
                        </a:rPr>
                        <a:t>0</a:t>
                      </a:r>
                      <a:br>
                        <a:rPr lang="pt-BR" sz="1100" b="1">
                          <a:effectLst/>
                        </a:rPr>
                      </a:br>
                      <a:r>
                        <a:rPr lang="pt-BR" sz="1100" b="1">
                          <a:effectLst/>
                        </a:rPr>
                        <a:t>(A: 0)</a:t>
                      </a:r>
                      <a:br>
                        <a:rPr lang="pt-BR" sz="1100" b="1">
                          <a:effectLst/>
                        </a:rPr>
                      </a:br>
                      <a:r>
                        <a:rPr lang="pt-BR" sz="1100" b="1">
                          <a:effectLst/>
                        </a:rPr>
                        <a:t>(F: 0)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effectLst/>
                        </a:rPr>
                        <a:t>0</a:t>
                      </a:r>
                      <a:br>
                        <a:rPr lang="pt-BR" sz="1100" b="1" dirty="0">
                          <a:effectLst/>
                        </a:rPr>
                      </a:br>
                      <a:r>
                        <a:rPr lang="pt-BR" sz="1100" b="1" dirty="0">
                          <a:effectLst/>
                        </a:rPr>
                        <a:t>(A: 0)</a:t>
                      </a:r>
                      <a:br>
                        <a:rPr lang="pt-BR" sz="1100" b="1" dirty="0">
                          <a:effectLst/>
                        </a:rPr>
                      </a:br>
                      <a:r>
                        <a:rPr lang="pt-BR" sz="1100" b="1" dirty="0">
                          <a:effectLst/>
                        </a:rPr>
                        <a:t>(F: 0)</a:t>
                      </a:r>
                    </a:p>
                  </a:txBody>
                  <a:tcPr marL="58025" marR="58025" marT="29013" marB="2901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5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Plan </a:t>
            </a:r>
            <a:r>
              <a:rPr lang="hr-HR" sz="3200" b="1" dirty="0">
                <a:solidFill>
                  <a:srgbClr val="4BACC6"/>
                </a:solidFill>
              </a:rPr>
              <a:t>mobilnosti – „traffic sheet”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476674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1" y="2301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1" y="2690336"/>
            <a:ext cx="82912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b="1" dirty="0" smtClean="0">
              <a:solidFill>
                <a:srgbClr val="002060"/>
              </a:solidFill>
            </a:endParaRPr>
          </a:p>
          <a:p>
            <a:r>
              <a:rPr lang="hr-HR" sz="1600" b="1" dirty="0" smtClean="0">
                <a:solidFill>
                  <a:srgbClr val="002060"/>
                </a:solidFill>
              </a:rPr>
              <a:t>Želite </a:t>
            </a:r>
            <a:r>
              <a:rPr lang="hr-HR" sz="1600" b="1" dirty="0">
                <a:solidFill>
                  <a:srgbClr val="002060"/>
                </a:solidFill>
              </a:rPr>
              <a:t>li potvrditi </a:t>
            </a:r>
            <a:r>
              <a:rPr lang="hr-HR" sz="1600" b="1" dirty="0" smtClean="0">
                <a:solidFill>
                  <a:srgbClr val="002060"/>
                </a:solidFill>
              </a:rPr>
              <a:t>odlaznu </a:t>
            </a:r>
            <a:r>
              <a:rPr lang="hr-HR" sz="1600" b="1" dirty="0">
                <a:solidFill>
                  <a:srgbClr val="002060"/>
                </a:solidFill>
              </a:rPr>
              <a:t>mobilnost koja nije </a:t>
            </a:r>
            <a:r>
              <a:rPr lang="hr-HR" sz="1600" b="1" dirty="0" smtClean="0">
                <a:solidFill>
                  <a:srgbClr val="002060"/>
                </a:solidFill>
              </a:rPr>
              <a:t>predviđena tablicom? </a:t>
            </a:r>
            <a:endParaRPr lang="hr-HR" sz="1600" b="1" dirty="0">
              <a:solidFill>
                <a:srgbClr val="002060"/>
              </a:solidFill>
            </a:endParaRPr>
          </a:p>
          <a:p>
            <a:r>
              <a:rPr lang="hr-HR" sz="1600" b="1" dirty="0" smtClean="0">
                <a:solidFill>
                  <a:srgbClr val="002060"/>
                </a:solidFill>
              </a:rPr>
              <a:t>Pitajte kolegu koji je koordinator na stranom  VU može li potvrditi prijavu koja nije predviđena traffic sheetom (to je mrežna mobilnost van „traffic sheet-a”)</a:t>
            </a:r>
          </a:p>
          <a:p>
            <a:endParaRPr lang="hr-HR" sz="1050" b="1" dirty="0">
              <a:solidFill>
                <a:srgbClr val="002060"/>
              </a:solidFill>
            </a:endParaRPr>
          </a:p>
          <a:p>
            <a:r>
              <a:rPr lang="hr-HR" sz="1600" b="1" dirty="0" smtClean="0">
                <a:solidFill>
                  <a:srgbClr val="002060"/>
                </a:solidFill>
              </a:rPr>
              <a:t>Mogućnost utjecaja na traffic sheet: </a:t>
            </a:r>
          </a:p>
          <a:p>
            <a:r>
              <a:rPr lang="hr-HR" sz="1600" b="1" dirty="0" smtClean="0">
                <a:solidFill>
                  <a:srgbClr val="002060"/>
                </a:solidFill>
              </a:rPr>
              <a:t>-prije 15. siječnja za narednu ak. godinu (kontaktirati koordinatora mreže)</a:t>
            </a:r>
          </a:p>
          <a:p>
            <a:r>
              <a:rPr lang="hr-HR" sz="1600" b="1" dirty="0" smtClean="0">
                <a:solidFill>
                  <a:srgbClr val="002060"/>
                </a:solidFill>
              </a:rPr>
              <a:t>-u fazi formiranja konačnog traffic sheet-a tijekom travnja (kontaktirati koordinatora mreže</a:t>
            </a: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hr-H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563181"/>
              </p:ext>
            </p:extLst>
          </p:nvPr>
        </p:nvGraphicFramePr>
        <p:xfrm>
          <a:off x="611560" y="1124745"/>
          <a:ext cx="7632852" cy="3443028"/>
        </p:xfrm>
        <a:graphic>
          <a:graphicData uri="http://schemas.openxmlformats.org/drawingml/2006/table">
            <a:tbl>
              <a:tblPr/>
              <a:tblGrid>
                <a:gridCol w="2918172"/>
                <a:gridCol w="592755"/>
                <a:gridCol w="592755"/>
                <a:gridCol w="592755"/>
                <a:gridCol w="592755"/>
                <a:gridCol w="592755"/>
                <a:gridCol w="583635"/>
                <a:gridCol w="583635"/>
                <a:gridCol w="583635"/>
              </a:tblGrid>
              <a:tr h="219102">
                <a:tc>
                  <a:txBody>
                    <a:bodyPr/>
                    <a:lstStyle/>
                    <a:p>
                      <a:pPr algn="l"/>
                      <a:r>
                        <a:rPr lang="hr-HR" sz="800" b="1" dirty="0">
                          <a:effectLst/>
                        </a:rPr>
                        <a:t>FINAL OUTGOING TRAFFIC TO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800">
                          <a:effectLst/>
                        </a:rPr>
                        <a:t>student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BF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800">
                          <a:effectLst/>
                        </a:rPr>
                        <a:t>short term student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B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800">
                          <a:effectLst/>
                        </a:rPr>
                        <a:t>teacher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CA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800">
                          <a:effectLst/>
                        </a:rPr>
                        <a:t>short term excursion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19102">
                <a:tc>
                  <a:txBody>
                    <a:bodyPr/>
                    <a:lstStyle/>
                    <a:p>
                      <a:pPr algn="l"/>
                      <a:r>
                        <a:rPr lang="hr-HR" sz="800">
                          <a:effectLst/>
                        </a:rPr>
                        <a:t>participating unit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effectLst/>
                        </a:rPr>
                        <a:t>month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effectLst/>
                        </a:rPr>
                        <a:t>person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effectLst/>
                        </a:rPr>
                        <a:t>month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effectLst/>
                        </a:rPr>
                        <a:t>person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effectLst/>
                        </a:rPr>
                        <a:t>month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B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effectLst/>
                        </a:rPr>
                        <a:t>person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effectLst/>
                        </a:rPr>
                        <a:t>month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effectLst/>
                        </a:rPr>
                        <a:t>person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8B1"/>
                    </a:solidFill>
                  </a:tcPr>
                </a:tc>
              </a:tr>
              <a:tr h="500804"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WU - Vienna University of Economics and Business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Vienna University of Economics and Business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Univ.Prof. Dr. Barbara Sporn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4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(A: 0)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(F: 4)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1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(A: 0)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(F: 1)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1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(A: 0)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(F: 1)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B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1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(A: 0)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(F: 1)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8B1"/>
                    </a:solidFill>
                  </a:tcPr>
                </a:tc>
              </a:tr>
              <a:tr h="500804"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University of Sarajevo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School for Economics and Business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Mr. sc. Vanja Kenjic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1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(A: 0)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(F: 1)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B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1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(A: 0)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(F: 1)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8B1"/>
                    </a:solidFill>
                  </a:tcPr>
                </a:tc>
              </a:tr>
              <a:tr h="500804">
                <a:tc>
                  <a:txBody>
                    <a:bodyPr/>
                    <a:lstStyle/>
                    <a:p>
                      <a:r>
                        <a:rPr lang="en-US" sz="800" dirty="0" err="1">
                          <a:effectLst/>
                        </a:rPr>
                        <a:t>Corvinus</a:t>
                      </a:r>
                      <a:r>
                        <a:rPr lang="en-US" sz="800" dirty="0">
                          <a:effectLst/>
                        </a:rPr>
                        <a:t> University of Budapest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International Office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 err="1">
                          <a:effectLst/>
                        </a:rPr>
                        <a:t>Erzsébet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Veres</a:t>
                      </a:r>
                      <a:endParaRPr lang="en-US" sz="800" dirty="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4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(A: 0)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(F: 4)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1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(A: 0)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(F: 1)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B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8B1"/>
                    </a:solidFill>
                  </a:tcPr>
                </a:tc>
              </a:tr>
              <a:tr h="500804">
                <a:tc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</a:rPr>
                        <a:t>Cracow University of Economics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International </a:t>
                      </a:r>
                      <a:r>
                        <a:rPr lang="en-US" sz="800" dirty="0" err="1">
                          <a:effectLst/>
                        </a:rPr>
                        <a:t>Programmes</a:t>
                      </a:r>
                      <a:r>
                        <a:rPr lang="en-US" sz="800" dirty="0">
                          <a:effectLst/>
                        </a:rPr>
                        <a:t> Office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 err="1">
                          <a:effectLst/>
                        </a:rPr>
                        <a:t>mgr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inz</a:t>
                      </a:r>
                      <a:r>
                        <a:rPr lang="en-US" sz="800" dirty="0">
                          <a:effectLst/>
                        </a:rPr>
                        <a:t>. </a:t>
                      </a:r>
                      <a:r>
                        <a:rPr lang="en-US" sz="800" dirty="0" err="1">
                          <a:effectLst/>
                        </a:rPr>
                        <a:t>Agnieszka</a:t>
                      </a:r>
                      <a:r>
                        <a:rPr lang="en-US" sz="800" dirty="0">
                          <a:effectLst/>
                        </a:rPr>
                        <a:t> Nowak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4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(A: 0)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(F: 4)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1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(A: 0)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(F: 1)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1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(A: 0)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(F: 1)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B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1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(A: 0)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(F: 1)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8B1"/>
                    </a:solidFill>
                  </a:tcPr>
                </a:tc>
              </a:tr>
              <a:tr h="500804"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University of Economics in Bratislava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All Faculties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Dipl. Ing. Ivana Vyskocova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1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(A: 0)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(F: 1)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B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effectLst/>
                        </a:rPr>
                        <a:t>1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(A: 0)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(F: 1)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800">
                        <a:effectLst/>
                      </a:endParaRP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8B1"/>
                    </a:solidFill>
                  </a:tcPr>
                </a:tc>
              </a:tr>
              <a:tr h="500804">
                <a:tc>
                  <a:txBody>
                    <a:bodyPr/>
                    <a:lstStyle/>
                    <a:p>
                      <a:pPr algn="l"/>
                      <a:r>
                        <a:rPr lang="hr-HR" sz="800" b="1">
                          <a:effectLst/>
                        </a:rPr>
                        <a:t>TOTAL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>
                          <a:effectLst/>
                        </a:rPr>
                        <a:t>12</a:t>
                      </a:r>
                      <a:br>
                        <a:rPr lang="pt-BR" sz="800" b="1">
                          <a:effectLst/>
                        </a:rPr>
                      </a:br>
                      <a:r>
                        <a:rPr lang="pt-BR" sz="800" b="1">
                          <a:effectLst/>
                        </a:rPr>
                        <a:t>(A: 0)</a:t>
                      </a:r>
                      <a:br>
                        <a:rPr lang="pt-BR" sz="800" b="1">
                          <a:effectLst/>
                        </a:rPr>
                      </a:br>
                      <a:r>
                        <a:rPr lang="pt-BR" sz="800" b="1">
                          <a:effectLst/>
                        </a:rPr>
                        <a:t>(F: 12)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>
                          <a:effectLst/>
                        </a:rPr>
                        <a:t>3</a:t>
                      </a:r>
                      <a:br>
                        <a:rPr lang="pt-BR" sz="800" b="1">
                          <a:effectLst/>
                        </a:rPr>
                      </a:br>
                      <a:r>
                        <a:rPr lang="pt-BR" sz="800" b="1">
                          <a:effectLst/>
                        </a:rPr>
                        <a:t>(A: 0)</a:t>
                      </a:r>
                      <a:br>
                        <a:rPr lang="pt-BR" sz="800" b="1">
                          <a:effectLst/>
                        </a:rPr>
                      </a:br>
                      <a:r>
                        <a:rPr lang="pt-BR" sz="800" b="1">
                          <a:effectLst/>
                        </a:rPr>
                        <a:t>(F: 3)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dirty="0">
                          <a:effectLst/>
                        </a:rPr>
                        <a:t>0</a:t>
                      </a:r>
                      <a:br>
                        <a:rPr lang="pt-BR" sz="800" b="1" dirty="0">
                          <a:effectLst/>
                        </a:rPr>
                      </a:br>
                      <a:r>
                        <a:rPr lang="pt-BR" sz="800" b="1" dirty="0">
                          <a:effectLst/>
                        </a:rPr>
                        <a:t>(A: 0)</a:t>
                      </a:r>
                      <a:br>
                        <a:rPr lang="pt-BR" sz="800" b="1" dirty="0">
                          <a:effectLst/>
                        </a:rPr>
                      </a:br>
                      <a:r>
                        <a:rPr lang="pt-BR" sz="800" b="1" dirty="0">
                          <a:effectLst/>
                        </a:rPr>
                        <a:t>(F: 0)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>
                          <a:effectLst/>
                        </a:rPr>
                        <a:t>0</a:t>
                      </a:r>
                      <a:br>
                        <a:rPr lang="pt-BR" sz="800" b="1">
                          <a:effectLst/>
                        </a:rPr>
                      </a:br>
                      <a:r>
                        <a:rPr lang="pt-BR" sz="800" b="1">
                          <a:effectLst/>
                        </a:rPr>
                        <a:t>(A: 0)</a:t>
                      </a:r>
                      <a:br>
                        <a:rPr lang="pt-BR" sz="800" b="1">
                          <a:effectLst/>
                        </a:rPr>
                      </a:br>
                      <a:r>
                        <a:rPr lang="pt-BR" sz="800" b="1">
                          <a:effectLst/>
                        </a:rPr>
                        <a:t>(F: 0)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>
                          <a:effectLst/>
                        </a:rPr>
                        <a:t>4</a:t>
                      </a:r>
                      <a:br>
                        <a:rPr lang="pt-BR" sz="800" b="1">
                          <a:effectLst/>
                        </a:rPr>
                      </a:br>
                      <a:r>
                        <a:rPr lang="pt-BR" sz="800" b="1">
                          <a:effectLst/>
                        </a:rPr>
                        <a:t>(A: 0)</a:t>
                      </a:r>
                      <a:br>
                        <a:rPr lang="pt-BR" sz="800" b="1">
                          <a:effectLst/>
                        </a:rPr>
                      </a:br>
                      <a:r>
                        <a:rPr lang="pt-BR" sz="800" b="1">
                          <a:effectLst/>
                        </a:rPr>
                        <a:t>(F: 4)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>
                          <a:effectLst/>
                        </a:rPr>
                        <a:t>4</a:t>
                      </a:r>
                      <a:br>
                        <a:rPr lang="pt-BR" sz="800" b="1">
                          <a:effectLst/>
                        </a:rPr>
                      </a:br>
                      <a:r>
                        <a:rPr lang="pt-BR" sz="800" b="1">
                          <a:effectLst/>
                        </a:rPr>
                        <a:t>(A: 0)</a:t>
                      </a:r>
                      <a:br>
                        <a:rPr lang="pt-BR" sz="800" b="1">
                          <a:effectLst/>
                        </a:rPr>
                      </a:br>
                      <a:r>
                        <a:rPr lang="pt-BR" sz="800" b="1">
                          <a:effectLst/>
                        </a:rPr>
                        <a:t>(F: 4)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>
                          <a:effectLst/>
                        </a:rPr>
                        <a:t>0</a:t>
                      </a:r>
                      <a:br>
                        <a:rPr lang="pt-BR" sz="800" b="1">
                          <a:effectLst/>
                        </a:rPr>
                      </a:br>
                      <a:r>
                        <a:rPr lang="pt-BR" sz="800" b="1">
                          <a:effectLst/>
                        </a:rPr>
                        <a:t>(A: 0)</a:t>
                      </a:r>
                      <a:br>
                        <a:rPr lang="pt-BR" sz="800" b="1">
                          <a:effectLst/>
                        </a:rPr>
                      </a:br>
                      <a:r>
                        <a:rPr lang="pt-BR" sz="800" b="1">
                          <a:effectLst/>
                        </a:rPr>
                        <a:t>(F: 0)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dirty="0">
                          <a:effectLst/>
                        </a:rPr>
                        <a:t>0</a:t>
                      </a:r>
                      <a:br>
                        <a:rPr lang="pt-BR" sz="800" b="1" dirty="0">
                          <a:effectLst/>
                        </a:rPr>
                      </a:br>
                      <a:r>
                        <a:rPr lang="pt-BR" sz="800" b="1" dirty="0">
                          <a:effectLst/>
                        </a:rPr>
                        <a:t>(A: 0)</a:t>
                      </a:r>
                      <a:br>
                        <a:rPr lang="pt-BR" sz="800" b="1" dirty="0">
                          <a:effectLst/>
                        </a:rPr>
                      </a:br>
                      <a:r>
                        <a:rPr lang="pt-BR" sz="800" b="1" dirty="0">
                          <a:effectLst/>
                        </a:rPr>
                        <a:t>(F: 0)</a:t>
                      </a:r>
                    </a:p>
                  </a:txBody>
                  <a:tcPr marL="41145" marR="41145" marT="20573" marB="2057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2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hr-HR" sz="2400" b="1" dirty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hr-HR" sz="2800" b="1" dirty="0" smtClean="0">
                <a:solidFill>
                  <a:srgbClr val="002060"/>
                </a:solidFill>
              </a:rPr>
              <a:t>Proces izrade </a:t>
            </a:r>
            <a:r>
              <a:rPr lang="hr-HR" sz="2800" b="1" i="1" dirty="0" smtClean="0">
                <a:solidFill>
                  <a:srgbClr val="002060"/>
                </a:solidFill>
              </a:rPr>
              <a:t>Traffic Sheet</a:t>
            </a:r>
            <a:r>
              <a:rPr lang="hr-HR" sz="2800" b="1" i="1" dirty="0">
                <a:solidFill>
                  <a:srgbClr val="002060"/>
                </a:solidFill>
              </a:rPr>
              <a:t>a</a:t>
            </a:r>
            <a:r>
              <a:rPr lang="hr-HR" sz="2800" b="1" i="1" dirty="0" smtClean="0">
                <a:solidFill>
                  <a:srgbClr val="002060"/>
                </a:solidFill>
              </a:rPr>
              <a:t> </a:t>
            </a:r>
            <a:r>
              <a:rPr lang="hr-HR" sz="2800" b="1" dirty="0" smtClean="0">
                <a:solidFill>
                  <a:srgbClr val="002060"/>
                </a:solidFill>
              </a:rPr>
              <a:t>unutar mreže</a:t>
            </a:r>
          </a:p>
          <a:p>
            <a:pPr marL="0" lvl="0" indent="0" algn="ctr">
              <a:buNone/>
            </a:pPr>
            <a:r>
              <a:rPr lang="hr-HR" sz="2800" b="1" i="1" dirty="0" smtClean="0">
                <a:solidFill>
                  <a:srgbClr val="002060"/>
                </a:solidFill>
              </a:rPr>
              <a:t>„</a:t>
            </a:r>
            <a:r>
              <a:rPr lang="en-US" sz="2800" b="1" dirty="0" smtClean="0">
                <a:solidFill>
                  <a:srgbClr val="002060"/>
                </a:solidFill>
              </a:rPr>
              <a:t>For </a:t>
            </a:r>
            <a:r>
              <a:rPr lang="en-US" sz="2800" b="1" dirty="0">
                <a:solidFill>
                  <a:srgbClr val="002060"/>
                </a:solidFill>
              </a:rPr>
              <a:t>Safe and Healthy Food in </a:t>
            </a:r>
            <a:r>
              <a:rPr lang="en-US" sz="2800" b="1" dirty="0" smtClean="0">
                <a:solidFill>
                  <a:srgbClr val="002060"/>
                </a:solidFill>
              </a:rPr>
              <a:t>Middle-Europe</a:t>
            </a:r>
            <a:r>
              <a:rPr lang="hr-HR" sz="2800" b="1" i="1" dirty="0" smtClean="0">
                <a:solidFill>
                  <a:srgbClr val="002060"/>
                </a:solidFill>
              </a:rPr>
              <a:t>”</a:t>
            </a:r>
            <a:endParaRPr lang="hr-HR" sz="2800" b="1" i="1" dirty="0">
              <a:solidFill>
                <a:srgbClr val="002060"/>
              </a:solidFill>
            </a:endParaRPr>
          </a:p>
          <a:p>
            <a:endParaRPr lang="hr-HR" dirty="0" smtClean="0"/>
          </a:p>
          <a:p>
            <a:pPr marL="0" lvl="0" indent="0" algn="ctr">
              <a:buNone/>
            </a:pPr>
            <a:r>
              <a:rPr lang="hr-HR" sz="2400" b="1" dirty="0" smtClean="0">
                <a:solidFill>
                  <a:srgbClr val="002060"/>
                </a:solidFill>
              </a:rPr>
              <a:t>prof. dr. sc</a:t>
            </a:r>
            <a:r>
              <a:rPr lang="hr-HR" sz="2400" b="1" dirty="0">
                <a:solidFill>
                  <a:srgbClr val="002060"/>
                </a:solidFill>
              </a:rPr>
              <a:t>. Vladimir Mrša,</a:t>
            </a:r>
          </a:p>
          <a:p>
            <a:pPr marL="0" lvl="0" indent="0" algn="ctr">
              <a:buNone/>
            </a:pPr>
            <a:r>
              <a:rPr lang="hr-HR" sz="2400" b="1" dirty="0" smtClean="0">
                <a:solidFill>
                  <a:srgbClr val="002060"/>
                </a:solidFill>
              </a:rPr>
              <a:t>Prehrambeno-biotehnološki fakultet </a:t>
            </a:r>
            <a:r>
              <a:rPr lang="hr-HR" sz="2400" b="1" dirty="0">
                <a:solidFill>
                  <a:srgbClr val="002060"/>
                </a:solidFill>
              </a:rPr>
              <a:t>Sveučilišta u Zagrebu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304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iten.edu.my/admission/smp/PublishingImages/Pages/Introduction/Join_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01150" cy="686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000" b="1" dirty="0" smtClean="0">
                <a:solidFill>
                  <a:srgbClr val="FF0000"/>
                </a:solidFill>
                <a:latin typeface="Adobe Caslon Pro Bold" panose="0205070206050A020403" pitchFamily="18" charset="-18"/>
                <a:ea typeface="Batang" panose="02030600000101010101" pitchFamily="18" charset="-127"/>
              </a:rPr>
              <a:t>TABLICA MOBILNOSTI</a:t>
            </a:r>
            <a:endParaRPr lang="en-US" sz="8000" b="1" dirty="0">
              <a:solidFill>
                <a:srgbClr val="FF0000"/>
              </a:solidFill>
              <a:latin typeface="Adobe Caslon Pro Bold" panose="0205070206050A020403" pitchFamily="18" charset="-18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FF0000"/>
                </a:solidFill>
                <a:latin typeface="Adobe Caslon Pro Bold" panose="0205070206050A020403" pitchFamily="18" charset="-18"/>
              </a:rPr>
              <a:t>(TRAFFIC SHEET)</a:t>
            </a:r>
            <a:endParaRPr lang="en-US" sz="4800" dirty="0">
              <a:solidFill>
                <a:srgbClr val="FF0000"/>
              </a:solidFill>
              <a:latin typeface="Adobe Caslon Pro Bold" panose="0205070206050A020403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108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10380"/>
              </p:ext>
            </p:extLst>
          </p:nvPr>
        </p:nvGraphicFramePr>
        <p:xfrm>
          <a:off x="157166" y="666754"/>
          <a:ext cx="8908249" cy="5343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839"/>
                <a:gridCol w="470714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</a:tblGrid>
              <a:tr h="777671"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CEEPUS III NETWORK HR-0306-2015/16.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16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Long term student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3479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FROM   /   TO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Uni. Zagreb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BOKU, Vienna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TUGraz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MCI Innsbruck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Mendel, Brno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ICT, Prague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Strossmayer, Osijek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Corvinus,Budapest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Agr. Univ, Wroclaw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SGGW, Warsaw 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BBU,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UNS, Novi Sad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Uni, Ljubjana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Primorska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TU,Bratislava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Uni. Zagreb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17/5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BOKU, Vienna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19/5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TUGraz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7/2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MCI Innsbruck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Mendel, Brno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ICT, Prague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7/2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Osijek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UC Budapest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7/2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Wroclaw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12/4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SGGW, Warsaw 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18/6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BBU,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Novi Sad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Uni, Ljubjana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9/3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Primorska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TU,Bratislava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Total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14/4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21/7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7/2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13/4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15/5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12/3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9/3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9/3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126/39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1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047650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  <a:latin typeface="Adobe Garamond Pro Bold" panose="02020702060506020403" pitchFamily="18" charset="-18"/>
              </a:rPr>
              <a:t>TABLICE MOBILNOSTI</a:t>
            </a:r>
            <a:endParaRPr lang="en-US" sz="3200" b="1" dirty="0">
              <a:solidFill>
                <a:srgbClr val="FF0000"/>
              </a:solidFill>
              <a:latin typeface="Adobe Garamond Pro Bold" panose="02020702060506020403" pitchFamily="18" charset="-1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000" dirty="0" smtClean="0">
                <a:solidFill>
                  <a:srgbClr val="002060"/>
                </a:solidFill>
                <a:latin typeface="Adobe Garamond Pro Bold" panose="02020702060506020403" pitchFamily="18" charset="-18"/>
              </a:rPr>
              <a:t>PRETHODNA TABLICA</a:t>
            </a:r>
          </a:p>
          <a:p>
            <a:pPr algn="ctr"/>
            <a:r>
              <a:rPr lang="hr-HR" sz="2000" dirty="0" smtClean="0">
                <a:solidFill>
                  <a:srgbClr val="002060"/>
                </a:solidFill>
                <a:latin typeface="Adobe Garamond Pro Bold" panose="02020702060506020403" pitchFamily="18" charset="-18"/>
              </a:rPr>
              <a:t>(TENTATIVE TRAFFIC SHEET)</a:t>
            </a:r>
            <a:endParaRPr lang="en-US" sz="2000" dirty="0">
              <a:solidFill>
                <a:srgbClr val="002060"/>
              </a:solidFill>
              <a:latin typeface="Adobe Garamond Pro Bold" panose="02020702060506020403" pitchFamily="18" charset="-1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7194" y="2743202"/>
            <a:ext cx="4090988" cy="3876675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SASTAVNI DIO PRIJAVE</a:t>
            </a:r>
          </a:p>
          <a:p>
            <a:r>
              <a:rPr lang="hr-HR" sz="2400" dirty="0" smtClean="0"/>
              <a:t>PREDAJE SE DO 15. 1.</a:t>
            </a:r>
          </a:p>
          <a:p>
            <a:r>
              <a:rPr lang="hr-HR" sz="2400" dirty="0" smtClean="0"/>
              <a:t>BAZIRANA NA ODLAZNOJ MOBILNOSTI</a:t>
            </a:r>
          </a:p>
          <a:p>
            <a:r>
              <a:rPr lang="hr-HR" sz="2400" dirty="0" smtClean="0"/>
              <a:t>ODRAZ POTREBA PARTNERA ZA MOBILNOST PROCIJENJENOG BROJA STUDENATA KOJI ĆE IZRAZITI ŽELJU ZA MOBILNOŠĆU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hr-HR" dirty="0" smtClean="0">
                <a:solidFill>
                  <a:srgbClr val="002060"/>
                </a:solidFill>
                <a:latin typeface="Adobe Garamond Pro Bold" panose="02020702060506020403" pitchFamily="18" charset="-18"/>
              </a:rPr>
              <a:t>ZAVRŠNA TABLICA</a:t>
            </a:r>
          </a:p>
          <a:p>
            <a:pPr algn="ctr"/>
            <a:r>
              <a:rPr lang="hr-HR" dirty="0" smtClean="0">
                <a:solidFill>
                  <a:srgbClr val="002060"/>
                </a:solidFill>
                <a:latin typeface="Adobe Garamond Pro Bold" panose="02020702060506020403" pitchFamily="18" charset="-18"/>
              </a:rPr>
              <a:t>(FINAL TRAFFIC SHEET)</a:t>
            </a:r>
            <a:endParaRPr lang="en-US" dirty="0">
              <a:solidFill>
                <a:srgbClr val="002060"/>
              </a:solidFill>
              <a:latin typeface="Adobe Garamond Pro Bold" panose="02020702060506020403" pitchFamily="18" charset="-1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07683" y="2743199"/>
            <a:ext cx="4493419" cy="3876676"/>
          </a:xfrm>
        </p:spPr>
        <p:txBody>
          <a:bodyPr>
            <a:noAutofit/>
          </a:bodyPr>
          <a:lstStyle/>
          <a:p>
            <a:r>
              <a:rPr lang="hr-HR" sz="2400" dirty="0" smtClean="0"/>
              <a:t>SLAŽE SE NA KRAJU CIKLUSA PRIHVAĆANJA MREŽE ZA AKADEMSKU GODINU</a:t>
            </a:r>
          </a:p>
          <a:p>
            <a:r>
              <a:rPr lang="hr-HR" sz="2400" dirty="0" smtClean="0"/>
              <a:t>PREDAJE SE PO RASPODJELI MJESECI NA MINISTARSKOJ KONFERENCIJI</a:t>
            </a:r>
          </a:p>
          <a:p>
            <a:r>
              <a:rPr lang="hr-HR" sz="2400" dirty="0" smtClean="0"/>
              <a:t>BAZIRANA NA DOLAZNOJ MOBILNOSTI</a:t>
            </a:r>
          </a:p>
          <a:p>
            <a:r>
              <a:rPr lang="hr-HR" sz="2400" dirty="0" smtClean="0"/>
              <a:t>PO NJOJ SE KONAČNO ODVIJA MOBILNOST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  <a:latin typeface="Adobe Garamond Pro Bold" panose="02020702060506020403" pitchFamily="18" charset="-18"/>
              </a:rPr>
              <a:t>PRETHODNA TABLICA MOBILNOSTI</a:t>
            </a:r>
            <a:endParaRPr lang="en-US" dirty="0">
              <a:solidFill>
                <a:srgbClr val="FF0000"/>
              </a:solidFill>
              <a:latin typeface="Adobe Garamond Pro Bold" panose="02020702060506020403" pitchFamily="18" charset="-1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77974"/>
            <a:ext cx="7886700" cy="5280026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TREBA BITI ODRAZ STVARNIH POTREBA ZA MJESECIMA MOBILNOSTI (POTREBNA INTENZIVNA KOMUNIKACIJA MEĐU PARTNERIMA I S KOORDINATOROM MREŽE)</a:t>
            </a:r>
          </a:p>
          <a:p>
            <a:pPr lvl="1"/>
            <a:r>
              <a:rPr lang="hr-HR" dirty="0" smtClean="0"/>
              <a:t>PROCJENA BROJA STUDENATA KOJI ĆE BITI ZAINTERESIRANI ZA MOBILNOST</a:t>
            </a:r>
          </a:p>
          <a:p>
            <a:pPr lvl="1"/>
            <a:r>
              <a:rPr lang="hr-HR" dirty="0" smtClean="0"/>
              <a:t>PROCJENA VRSTE MOBILNOSTI </a:t>
            </a:r>
          </a:p>
          <a:p>
            <a:pPr lvl="2"/>
            <a:r>
              <a:rPr lang="hr-HR" dirty="0" smtClean="0"/>
              <a:t>STUDENTI KOJI ŽELE SLUŠATI I POLAGATI PREDMETE TIJEKOM MOBILNOSTI („STUDENT MOBILITY”</a:t>
            </a:r>
          </a:p>
          <a:p>
            <a:pPr lvl="2"/>
            <a:r>
              <a:rPr lang="hr-HR" dirty="0" smtClean="0"/>
              <a:t>STUDENTI KOJI ŽELE ISKORISTITI MOBILNOST ZA IZRADU (DIJELA) DIPLOMSKOG ILI DOKTORSKOG RADA („SHORT TERM STUDENT MOBILITY”)</a:t>
            </a:r>
          </a:p>
          <a:p>
            <a:pPr lvl="2"/>
            <a:r>
              <a:rPr lang="hr-HR" dirty="0" smtClean="0"/>
              <a:t>NASTAVNICI KOJI ŽELE PREDAVATI NA INSTITUCIJI PARTNERU (U PRAVILU NE VIŠE OD 10% MJESECI)</a:t>
            </a:r>
          </a:p>
          <a:p>
            <a:pPr lvl="1"/>
            <a:r>
              <a:rPr lang="hr-HR" dirty="0" smtClean="0"/>
              <a:t>PROCIJENA PARTNERA S KOJIM SE ŽELI OSTVARITI MOBILNOST</a:t>
            </a:r>
          </a:p>
          <a:p>
            <a:pPr lvl="2"/>
            <a:r>
              <a:rPr lang="hr-HR" dirty="0" smtClean="0"/>
              <a:t>ATRAKTIVNOST U ODREĐENOM PODRUČJU</a:t>
            </a:r>
          </a:p>
          <a:p>
            <a:pPr lvl="2"/>
            <a:r>
              <a:rPr lang="hr-HR" dirty="0" smtClean="0"/>
              <a:t>UDALJENOST (MOGUĆNOST PRIJEVOZA)</a:t>
            </a:r>
          </a:p>
          <a:p>
            <a:pPr lvl="2"/>
            <a:r>
              <a:rPr lang="hr-HR" dirty="0" smtClean="0"/>
              <a:t>PRETHODNI KONTAKTI MEĐU INSTITUCIJAMA ILI SASTAVNIM JEDINICAMA</a:t>
            </a:r>
          </a:p>
          <a:p>
            <a:pPr lvl="2"/>
            <a:r>
              <a:rPr lang="hr-HR" dirty="0" smtClean="0"/>
              <a:t>PRETHODNI KONTAKTI STUDENTSKIH ORGANIZACIJA</a:t>
            </a:r>
          </a:p>
          <a:p>
            <a:pPr lvl="2"/>
            <a:r>
              <a:rPr lang="hr-HR" dirty="0" smtClean="0"/>
              <a:t>INDIVIDUALNI KONTAKTI</a:t>
            </a:r>
          </a:p>
          <a:p>
            <a:pPr lvl="1"/>
            <a:r>
              <a:rPr lang="hr-HR" dirty="0" smtClean="0"/>
              <a:t>ZDRUŽENI PROGRAMI</a:t>
            </a:r>
          </a:p>
        </p:txBody>
      </p:sp>
    </p:spTree>
    <p:extLst>
      <p:ext uri="{BB962C8B-B14F-4D97-AF65-F5344CB8AC3E}">
        <p14:creationId xmlns:p14="http://schemas.microsoft.com/office/powerpoint/2010/main" val="27414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706091"/>
          </a:xfrm>
        </p:spPr>
        <p:txBody>
          <a:bodyPr anchor="t">
            <a:noAutofit/>
          </a:bodyPr>
          <a:lstStyle/>
          <a:p>
            <a:pPr algn="l">
              <a:spcBef>
                <a:spcPct val="20000"/>
              </a:spcBef>
            </a:pPr>
            <a:r>
              <a:rPr lang="hr-HR" sz="1800" dirty="0" smtClean="0">
                <a:solidFill>
                  <a:schemeClr val="accent5"/>
                </a:solidFill>
              </a:rPr>
              <a:t>		</a:t>
            </a:r>
            <a:br>
              <a:rPr lang="hr-HR" sz="1800" dirty="0" smtClean="0">
                <a:solidFill>
                  <a:schemeClr val="accent5"/>
                </a:solidFill>
              </a:rPr>
            </a:br>
            <a:r>
              <a:rPr lang="hr-HR" sz="1800" dirty="0">
                <a:solidFill>
                  <a:schemeClr val="accent5"/>
                </a:solidFill>
              </a:rPr>
              <a:t>	</a:t>
            </a:r>
            <a:r>
              <a:rPr lang="hr-HR" sz="1800" dirty="0" smtClean="0">
                <a:solidFill>
                  <a:schemeClr val="accent5"/>
                </a:solidFill>
              </a:rPr>
              <a:t>	                                                                </a:t>
            </a:r>
            <a:r>
              <a:rPr lang="hr-HR" sz="3200" b="1" dirty="0" smtClean="0">
                <a:solidFill>
                  <a:schemeClr val="accent5"/>
                </a:solidFill>
              </a:rPr>
              <a:t>Pregled izlaganja</a:t>
            </a:r>
            <a:r>
              <a:rPr lang="hr-HR" sz="32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/>
            </a:r>
            <a:br>
              <a:rPr lang="hr-HR" sz="32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</a:br>
            <a:endParaRPr lang="hr-HR" sz="3200" b="1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908722"/>
            <a:ext cx="8677472" cy="5328591"/>
          </a:xfrm>
          <a:solidFill>
            <a:schemeClr val="bg1">
              <a:alpha val="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hr-H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</a:rPr>
              <a:t>1. dio – CEEPUS općenito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800" b="1" dirty="0" smtClean="0">
                <a:solidFill>
                  <a:srgbClr val="002060"/>
                </a:solidFill>
              </a:rPr>
              <a:t>CEEPUS općenito – zemlje sudionice, struktura, stipendije</a:t>
            </a:r>
            <a:endParaRPr lang="hr-HR" sz="1800" b="1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800" b="1" dirty="0" smtClean="0">
                <a:solidFill>
                  <a:srgbClr val="002060"/>
                </a:solidFill>
              </a:rPr>
              <a:t>Mreže u CEEPUS-u i hrvatska visoka učilišta u CEEPUS mrežama </a:t>
            </a:r>
            <a:endParaRPr lang="hr-HR" sz="1800" b="1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800" b="1" dirty="0" smtClean="0">
                <a:solidFill>
                  <a:srgbClr val="002060"/>
                </a:solidFill>
              </a:rPr>
              <a:t>Vrste i kategorije mobilnosti</a:t>
            </a:r>
          </a:p>
          <a:p>
            <a:pPr marL="457200" lvl="1" indent="0">
              <a:buNone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</a:rPr>
              <a:t>2. dio – Obaveze LCK-a kroz projektni ciklus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800" b="1" dirty="0" smtClean="0">
                <a:solidFill>
                  <a:srgbClr val="002060"/>
                </a:solidFill>
              </a:rPr>
              <a:t>Natječaji u CEEPUS-u i nominiranje mobilnosti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800" b="1" dirty="0">
                <a:solidFill>
                  <a:srgbClr val="002060"/>
                </a:solidFill>
              </a:rPr>
              <a:t>Selekcija odlaznih i dolaznih </a:t>
            </a:r>
            <a:r>
              <a:rPr lang="hr-HR" sz="1800" b="1" dirty="0" smtClean="0">
                <a:solidFill>
                  <a:srgbClr val="002060"/>
                </a:solidFill>
              </a:rPr>
              <a:t>prijava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800" b="1" dirty="0" smtClean="0">
                <a:solidFill>
                  <a:srgbClr val="002060"/>
                </a:solidFill>
              </a:rPr>
              <a:t>Plan </a:t>
            </a:r>
            <a:r>
              <a:rPr lang="hr-HR" sz="1800" b="1" dirty="0">
                <a:solidFill>
                  <a:srgbClr val="002060"/>
                </a:solidFill>
              </a:rPr>
              <a:t>mobilnosti („Traffic </a:t>
            </a:r>
            <a:r>
              <a:rPr lang="hr-HR" sz="1800" b="1" dirty="0" smtClean="0">
                <a:solidFill>
                  <a:srgbClr val="002060"/>
                </a:solidFill>
              </a:rPr>
              <a:t>Sheet</a:t>
            </a:r>
            <a:r>
              <a:rPr lang="hr-HR" sz="1800" b="1" dirty="0" smtClean="0">
                <a:solidFill>
                  <a:srgbClr val="002060"/>
                </a:solidFill>
              </a:rPr>
              <a:t>”)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800" b="1" dirty="0">
                <a:solidFill>
                  <a:srgbClr val="002060"/>
                </a:solidFill>
              </a:rPr>
              <a:t>Proces izrade </a:t>
            </a:r>
            <a:r>
              <a:rPr lang="hr-HR" sz="1800" b="1" dirty="0" smtClean="0">
                <a:solidFill>
                  <a:srgbClr val="002060"/>
                </a:solidFill>
              </a:rPr>
              <a:t>„Traffic Sheeta” </a:t>
            </a:r>
            <a:r>
              <a:rPr lang="hr-HR" sz="1800" b="1" dirty="0">
                <a:solidFill>
                  <a:srgbClr val="002060"/>
                </a:solidFill>
              </a:rPr>
              <a:t>unutar </a:t>
            </a:r>
            <a:r>
              <a:rPr lang="hr-HR" sz="1800" b="1" dirty="0" smtClean="0">
                <a:solidFill>
                  <a:srgbClr val="002060"/>
                </a:solidFill>
              </a:rPr>
              <a:t>mreže „For </a:t>
            </a:r>
            <a:r>
              <a:rPr lang="hr-HR" sz="1800" b="1" dirty="0">
                <a:solidFill>
                  <a:srgbClr val="002060"/>
                </a:solidFill>
              </a:rPr>
              <a:t>Safe and Healthy Food in </a:t>
            </a:r>
            <a:r>
              <a:rPr lang="hr-HR" sz="1800" b="1" dirty="0" smtClean="0">
                <a:solidFill>
                  <a:srgbClr val="002060"/>
                </a:solidFill>
              </a:rPr>
              <a:t>Middle-Europe”, prof</a:t>
            </a:r>
            <a:r>
              <a:rPr lang="hr-HR" sz="1800" b="1" dirty="0">
                <a:solidFill>
                  <a:srgbClr val="002060"/>
                </a:solidFill>
              </a:rPr>
              <a:t>. dr. sc. Vladimir </a:t>
            </a:r>
            <a:r>
              <a:rPr lang="hr-HR" sz="1800" b="1" dirty="0" smtClean="0">
                <a:solidFill>
                  <a:srgbClr val="002060"/>
                </a:solidFill>
              </a:rPr>
              <a:t>Mrša, Prehrambeno-biotehnološki </a:t>
            </a:r>
            <a:r>
              <a:rPr lang="hr-HR" sz="1800" b="1" dirty="0">
                <a:solidFill>
                  <a:srgbClr val="002060"/>
                </a:solidFill>
              </a:rPr>
              <a:t>fakultet Sveučilišta u </a:t>
            </a:r>
            <a:r>
              <a:rPr lang="hr-HR" sz="1800" b="1" dirty="0" smtClean="0">
                <a:solidFill>
                  <a:srgbClr val="002060"/>
                </a:solidFill>
              </a:rPr>
              <a:t>Zagrebu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800" b="1" dirty="0" smtClean="0">
                <a:solidFill>
                  <a:srgbClr val="002060"/>
                </a:solidFill>
              </a:rPr>
              <a:t>Obaveze koordinatora prije, za vrijeme i nakon mobilnosti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800" b="1" dirty="0" smtClean="0">
                <a:solidFill>
                  <a:srgbClr val="002060"/>
                </a:solidFill>
              </a:rPr>
              <a:t>Podnošenje zahtjeva za povrat putnih troškova</a:t>
            </a:r>
          </a:p>
          <a:p>
            <a:pPr marL="457200" lvl="1" indent="0">
              <a:buNone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</a:rPr>
              <a:t>3. dio – Trening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800" b="1" dirty="0" smtClean="0">
                <a:solidFill>
                  <a:srgbClr val="002060"/>
                </a:solidFill>
              </a:rPr>
              <a:t>online platforma CEEPUS-a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800" b="1" dirty="0">
                <a:solidFill>
                  <a:srgbClr val="002060"/>
                </a:solidFill>
              </a:rPr>
              <a:t>česta </a:t>
            </a:r>
            <a:r>
              <a:rPr lang="hr-HR" sz="1800" b="1" dirty="0" smtClean="0">
                <a:solidFill>
                  <a:srgbClr val="002060"/>
                </a:solidFill>
              </a:rPr>
              <a:t>pitanja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800" b="1" i="1" dirty="0" smtClean="0">
                <a:solidFill>
                  <a:srgbClr val="002060"/>
                </a:solidFill>
              </a:rPr>
              <a:t>General Info Package </a:t>
            </a:r>
            <a:r>
              <a:rPr lang="hr-HR" sz="1800" b="1" dirty="0" smtClean="0">
                <a:solidFill>
                  <a:srgbClr val="002060"/>
                </a:solidFill>
              </a:rPr>
              <a:t>NCO-HR-a</a:t>
            </a:r>
          </a:p>
          <a:p>
            <a:pPr marL="971550" lvl="1" indent="-514350">
              <a:buAutoNum type="arabicPeriod"/>
            </a:pPr>
            <a:endParaRPr lang="hr-H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hr-H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610739"/>
              </p:ext>
            </p:extLst>
          </p:nvPr>
        </p:nvGraphicFramePr>
        <p:xfrm>
          <a:off x="157166" y="666754"/>
          <a:ext cx="8908249" cy="5343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839"/>
                <a:gridCol w="470714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  <a:gridCol w="482481"/>
              </a:tblGrid>
              <a:tr h="777671"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CEEPUS III NETWORK HR-0306-2015/16.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16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Long term student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3479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FROM   /   TO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Uni. Zagreb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BOKU, Vienna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TUGraz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MCI Innsbruck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Mendel, Brno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ICT, Prague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Strossmayer, Osijek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Corvinus,Budapest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Agr. Univ, Wroclaw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SGGW, Warsaw 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BBU,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UNS, Novi Sad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Uni, Ljubjana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Primorska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TU,Bratislava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Uni. Zagreb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17/5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BOKU, Vienna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19/5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TUGraz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7/2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MCI Innsbruck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Mendel, Brno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ICT, Prague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7/2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Osijek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UC Budapest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7/2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Wroclaw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12/4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SGGW, Warsaw 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18/6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BBU,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Novi Sad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Uni, Ljubjana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9/3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Primorska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TU,Bratislava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198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Total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14/4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21/7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7/2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13/4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15/5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12/3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9/3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9/3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126/39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2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689446"/>
              </p:ext>
            </p:extLst>
          </p:nvPr>
        </p:nvGraphicFramePr>
        <p:xfrm>
          <a:off x="114303" y="1057267"/>
          <a:ext cx="8929684" cy="4648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566"/>
                <a:gridCol w="471846"/>
                <a:gridCol w="483642"/>
                <a:gridCol w="483642"/>
                <a:gridCol w="483642"/>
                <a:gridCol w="483642"/>
                <a:gridCol w="483642"/>
                <a:gridCol w="483642"/>
                <a:gridCol w="483642"/>
                <a:gridCol w="483642"/>
                <a:gridCol w="483642"/>
                <a:gridCol w="483642"/>
                <a:gridCol w="483642"/>
                <a:gridCol w="483642"/>
                <a:gridCol w="483642"/>
                <a:gridCol w="483642"/>
                <a:gridCol w="483642"/>
                <a:gridCol w="483642"/>
              </a:tblGrid>
              <a:tr h="27910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Short term student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35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FROM   /   TO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Uni. Zagreb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BOKU, Vienna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TUGraz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MCI Innsbruck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Mendel, Brno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ICT, Prague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Strossmayer, Osijek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Corvinus,Budapest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Agr. Univ, Wroclaw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SGGW, Warsaw 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BBU,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UNS, Novi Sad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Uni, Ljubjana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Primorska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TU,Bratislava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Uni. Zagreb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BOKU, Vienna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TUGraz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MCI Innsbruck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Mendel, Brno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ICT, Prague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8/4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Osijek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6/3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UC Budapest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10/5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Wroclaw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6/3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SGGW, Warsaw 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BBU,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Novi Sad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Uni, Ljubjana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Primorska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TU,Bratislava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6168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Total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9/5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7/4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6/3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6/3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5/3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8/4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63/33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9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359478"/>
              </p:ext>
            </p:extLst>
          </p:nvPr>
        </p:nvGraphicFramePr>
        <p:xfrm>
          <a:off x="135727" y="1266819"/>
          <a:ext cx="8858264" cy="4572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3809"/>
                <a:gridCol w="468071"/>
                <a:gridCol w="479774"/>
                <a:gridCol w="479774"/>
                <a:gridCol w="479774"/>
                <a:gridCol w="479774"/>
                <a:gridCol w="479774"/>
                <a:gridCol w="479774"/>
                <a:gridCol w="479774"/>
                <a:gridCol w="479774"/>
                <a:gridCol w="479774"/>
                <a:gridCol w="479774"/>
                <a:gridCol w="479774"/>
                <a:gridCol w="479774"/>
                <a:gridCol w="479774"/>
                <a:gridCol w="479774"/>
                <a:gridCol w="479774"/>
                <a:gridCol w="479774"/>
              </a:tblGrid>
              <a:tr h="274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Teacher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348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FROM  /    TO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Uni. Zagreb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BOKU, Vienna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TUGraz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MCI Innsbruck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Mendel, Brno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ICT, Prague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Strossmayer, Osijek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Corvinus,Budapest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Agr. Univ, Wroclaw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SGGW, Warsaw 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BBU,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UNS, Novi Sad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Uni, Ljubjana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Primorska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TU,Bratislava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Uni. Zagreb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5/5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BOKU, Vienna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TUGraz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MCI Innsbruck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Mendel, Brno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ICT, Prague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Osijek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UC Budapest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Wroclaw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SGGW, Warsaw 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3/3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BBU,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Novi Sad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Uni, Ljubjana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Primorska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TU,Bratislava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3229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Total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4/4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5/5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1/1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5/5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2/2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30/30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2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  <a:latin typeface="Adobe Garamond Pro Bold" panose="02020702060506020403" pitchFamily="18" charset="-18"/>
              </a:rPr>
              <a:t>ZAVRŠNA TABLICA MOBILNOSTI</a:t>
            </a:r>
            <a:endParaRPr lang="en-US" dirty="0">
              <a:solidFill>
                <a:srgbClr val="FF0000"/>
              </a:solidFill>
              <a:latin typeface="Adobe Garamond Pro Bold" panose="02020702060506020403" pitchFamily="18" charset="-1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77974"/>
            <a:ext cx="7886700" cy="5089526"/>
          </a:xfrm>
        </p:spPr>
        <p:txBody>
          <a:bodyPr>
            <a:normAutofit/>
          </a:bodyPr>
          <a:lstStyle/>
          <a:p>
            <a:r>
              <a:rPr lang="hr-HR" dirty="0" smtClean="0"/>
              <a:t>ODRAZ JE MOGUĆNOSTI SVAKE POJEDINE ZEMLJE ZA BROJ MJESECI DOLAZNE MOBILNOSTI</a:t>
            </a:r>
          </a:p>
          <a:p>
            <a:pPr lvl="1"/>
            <a:r>
              <a:rPr lang="hr-HR" dirty="0" smtClean="0"/>
              <a:t>PREDNOST DATI ZDRUŽENIM PROGRAMIMA</a:t>
            </a:r>
          </a:p>
          <a:p>
            <a:pPr lvl="1"/>
            <a:r>
              <a:rPr lang="hr-HR" dirty="0" smtClean="0"/>
              <a:t>ODRAZ PRETHODNE TABLICE MOBILNOSTI</a:t>
            </a:r>
          </a:p>
          <a:p>
            <a:pPr lvl="1"/>
            <a:r>
              <a:rPr lang="hr-HR" dirty="0" smtClean="0"/>
              <a:t>PORAVNANJE DOLAZNE I ODLAZNE MOBILNOSTI</a:t>
            </a:r>
          </a:p>
        </p:txBody>
      </p:sp>
    </p:spTree>
    <p:extLst>
      <p:ext uri="{BB962C8B-B14F-4D97-AF65-F5344CB8AC3E}">
        <p14:creationId xmlns:p14="http://schemas.microsoft.com/office/powerpoint/2010/main" val="24338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45622"/>
              </p:ext>
            </p:extLst>
          </p:nvPr>
        </p:nvGraphicFramePr>
        <p:xfrm>
          <a:off x="121439" y="1333498"/>
          <a:ext cx="8872557" cy="4429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1390"/>
                <a:gridCol w="455951"/>
                <a:gridCol w="455951"/>
                <a:gridCol w="455951"/>
                <a:gridCol w="455951"/>
                <a:gridCol w="455951"/>
                <a:gridCol w="455951"/>
                <a:gridCol w="455951"/>
                <a:gridCol w="455951"/>
                <a:gridCol w="455951"/>
                <a:gridCol w="455951"/>
                <a:gridCol w="455951"/>
                <a:gridCol w="455951"/>
                <a:gridCol w="455951"/>
                <a:gridCol w="455951"/>
                <a:gridCol w="455951"/>
                <a:gridCol w="455951"/>
                <a:gridCol w="455951"/>
              </a:tblGrid>
              <a:tr h="2761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Long term student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361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FROM          TO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Uni. Zagreb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BOKU, Vienna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 Graz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MCI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Mendel, Brno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ICT, Prague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 Osijek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Corvinus,Budapest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Agr. Univ, Wroclaw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SGGW, Warsaw 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BBU,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UNS, Novi Sad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Uni, Ljubjana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Primorska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TU,Bratislava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Uni. Zagreb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BOKU, Vienna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TUGraz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MC Innsbruck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Mendel, Brno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ICT, Prague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Strossmayer, Osijek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Corvinus,Budapest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Agr. Univ, Wroclaw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SGGW, Warsaw 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BBU,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UNS, Novi Sad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Uni, Ljubjana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Primorska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TU,Bratislava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305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Total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9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86402"/>
              </p:ext>
            </p:extLst>
          </p:nvPr>
        </p:nvGraphicFramePr>
        <p:xfrm>
          <a:off x="100012" y="1333498"/>
          <a:ext cx="8915409" cy="4171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808"/>
                <a:gridCol w="458153"/>
                <a:gridCol w="458153"/>
                <a:gridCol w="458153"/>
                <a:gridCol w="458153"/>
                <a:gridCol w="458153"/>
                <a:gridCol w="458153"/>
                <a:gridCol w="458153"/>
                <a:gridCol w="458153"/>
                <a:gridCol w="458153"/>
                <a:gridCol w="458153"/>
                <a:gridCol w="458153"/>
                <a:gridCol w="458153"/>
                <a:gridCol w="458153"/>
                <a:gridCol w="458153"/>
                <a:gridCol w="458153"/>
                <a:gridCol w="458153"/>
                <a:gridCol w="458153"/>
              </a:tblGrid>
              <a:tr h="2601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Short term student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340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FROM          TO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Uni. Zagreb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BOKU, Vienna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 Graz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MCI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Mendel, Brno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ICT, Prague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Osijek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Corvinus,Budapest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Agr. Univ, Wroclaw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SGGW, Warsaw 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BBU,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UNS, Novi Sad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Uni, Ljubjana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Primorska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TU,Bratislava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Uni. Zagreb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BOKU, Vienna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TUGraz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MC Innsbruck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Mendel, Brno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ICT, Prague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Strossmayer, Osijek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Corvinus,Budapest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Agr. Univ, Wroclaw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SGGW, Warsaw 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BBU,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UNS, Novi Sad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Uni, Ljubjana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Primorska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TU,Bratislava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10098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Total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2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190813"/>
              </p:ext>
            </p:extLst>
          </p:nvPr>
        </p:nvGraphicFramePr>
        <p:xfrm>
          <a:off x="178585" y="1219201"/>
          <a:ext cx="8843972" cy="455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78"/>
                <a:gridCol w="454482"/>
                <a:gridCol w="454482"/>
                <a:gridCol w="454482"/>
                <a:gridCol w="454482"/>
                <a:gridCol w="454482"/>
                <a:gridCol w="454482"/>
                <a:gridCol w="454482"/>
                <a:gridCol w="454482"/>
                <a:gridCol w="454482"/>
                <a:gridCol w="454482"/>
                <a:gridCol w="454482"/>
                <a:gridCol w="454482"/>
                <a:gridCol w="454482"/>
                <a:gridCol w="454482"/>
                <a:gridCol w="454482"/>
                <a:gridCol w="454482"/>
                <a:gridCol w="454482"/>
              </a:tblGrid>
              <a:tr h="283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Teacher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371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FROM          TO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Uni. Zagreb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BOKU, Vienna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 Graz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MCI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Mendel, Brno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ICT, Prague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Osijek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Corvinus,Budapest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Agr. Univ, Wroclaw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SGGW, Warsaw 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BBU,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UNS, Novi Sad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Uni, Ljubjana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Primorska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TU,Bratislava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Uni. Zagreb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BOKU, Vienna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TUGraz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MC Innsbruck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Mendel, Brno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ICT, Prague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Strossmayer, Osijek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Corvinus,Budapest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Agr. Univ, Wroclaw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SGGW, Warsaw 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BBU,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 Cluj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UNS, Novi Sad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Uni, Ljubjana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 Primorska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TU,Bratislava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Total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6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838403"/>
              </p:ext>
            </p:extLst>
          </p:nvPr>
        </p:nvGraphicFramePr>
        <p:xfrm>
          <a:off x="2736058" y="0"/>
          <a:ext cx="4645131" cy="12141572"/>
        </p:xfrm>
        <a:graphic>
          <a:graphicData uri="http://schemas.openxmlformats.org/drawingml/2006/table">
            <a:tbl>
              <a:tblPr/>
              <a:tblGrid>
                <a:gridCol w="1672243"/>
                <a:gridCol w="371611"/>
                <a:gridCol w="371611"/>
                <a:gridCol w="371611"/>
                <a:gridCol w="371611"/>
                <a:gridCol w="371611"/>
                <a:gridCol w="371611"/>
                <a:gridCol w="371611"/>
                <a:gridCol w="371611"/>
              </a:tblGrid>
              <a:tr h="203696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</a:rPr>
                        <a:t>final Incoming Traffic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student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short term student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teacher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short term excursion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925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participating unit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month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person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month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person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month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person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month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person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23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University of Zagreb</a:t>
                      </a:r>
                      <a:br>
                        <a:rPr lang="en-US" sz="1000"/>
                      </a:br>
                      <a:r>
                        <a:rPr lang="en-US" sz="1000"/>
                        <a:t>Faculty of Food Technology and Biotechnology, Faculty of Agriculture</a:t>
                      </a:r>
                      <a:br>
                        <a:rPr lang="en-US" sz="1000"/>
                      </a:br>
                      <a:r>
                        <a:rPr lang="en-US" sz="1000"/>
                        <a:t>Professor Vladimir Mrsa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12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12)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4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4)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5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5)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3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3)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9009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BOKU - University of Natural Resources and Applied Life Sciences, Vienna</a:t>
                      </a:r>
                      <a:br>
                        <a:rPr lang="en-US" sz="1000"/>
                      </a:br>
                      <a:r>
                        <a:rPr lang="en-US" sz="1000"/>
                        <a:t>Department of Food Science and Technology</a:t>
                      </a:r>
                      <a:br>
                        <a:rPr lang="en-US" sz="1000"/>
                      </a:br>
                      <a:r>
                        <a:rPr lang="en-US" sz="1000"/>
                        <a:t>Dr. Gerhard Schleining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9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9)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3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3)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23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Graz University of Technology</a:t>
                      </a:r>
                      <a:br>
                        <a:rPr lang="en-US" sz="1000"/>
                      </a:br>
                      <a:r>
                        <a:rPr lang="en-US" sz="1000"/>
                        <a:t>Institute of Analytical Chemistry and Food Chemistry</a:t>
                      </a:r>
                      <a:br>
                        <a:rPr lang="en-US" sz="1000"/>
                      </a:br>
                      <a:r>
                        <a:rPr lang="en-US" sz="1000"/>
                        <a:t>Univ Prof Erich Leitner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3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3)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2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2)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67"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MCI Management Center Innsbruck</a:t>
                      </a:r>
                      <a:br>
                        <a:rPr lang="de-DE" sz="1000"/>
                      </a:br>
                      <a:r>
                        <a:rPr lang="de-DE" sz="1000"/>
                        <a:t>Lebensmittel- und Rohstofftechnologie</a:t>
                      </a:r>
                      <a:br>
                        <a:rPr lang="de-DE" sz="1000"/>
                      </a:br>
                      <a:r>
                        <a:rPr lang="de-DE" sz="1000"/>
                        <a:t>Dr. Susanne Lichtmannegger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3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3)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23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Mendel University in Brno</a:t>
                      </a:r>
                      <a:br>
                        <a:rPr lang="en-US" sz="1000"/>
                      </a:br>
                      <a:r>
                        <a:rPr lang="en-US" sz="1000"/>
                        <a:t>Faculty of Agronomy</a:t>
                      </a:r>
                      <a:br>
                        <a:rPr lang="en-US" sz="1000"/>
                      </a:br>
                      <a:r>
                        <a:rPr lang="en-US" sz="1000"/>
                        <a:t>Martina Lichovníková (lichov@mendelu.cz)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3</a:t>
                      </a:r>
                      <a:br>
                        <a:rPr lang="pt-BR" sz="1000" dirty="0"/>
                      </a:br>
                      <a:r>
                        <a:rPr lang="pt-BR" sz="1000" dirty="0"/>
                        <a:t>(A: 0)</a:t>
                      </a:r>
                      <a:br>
                        <a:rPr lang="pt-BR" sz="1000" dirty="0"/>
                      </a:br>
                      <a:r>
                        <a:rPr lang="pt-BR" sz="1000" dirty="0"/>
                        <a:t>(F: 3)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0</a:t>
                      </a:r>
                      <a:br>
                        <a:rPr lang="pt-BR" sz="1000" dirty="0"/>
                      </a:br>
                      <a:r>
                        <a:rPr lang="pt-BR" sz="1000" dirty="0"/>
                        <a:t>(A: 0)</a:t>
                      </a:r>
                      <a:br>
                        <a:rPr lang="pt-BR" sz="1000" dirty="0"/>
                      </a:br>
                      <a:r>
                        <a:rPr lang="pt-BR" sz="1000" dirty="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078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Institute of Chemical Technology, Prague</a:t>
                      </a:r>
                      <a:br>
                        <a:rPr lang="en-US" sz="1000"/>
                      </a:br>
                      <a:r>
                        <a:rPr lang="en-US" sz="1000"/>
                        <a:t>Faculty of Food and Biochemical Technology, Department of Biotechnology</a:t>
                      </a:r>
                      <a:br>
                        <a:rPr lang="en-US" sz="1000"/>
                      </a:br>
                      <a:r>
                        <a:rPr lang="en-US" sz="1000"/>
                        <a:t>Prof. Pavel Dostálek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3</a:t>
                      </a:r>
                      <a:br>
                        <a:rPr lang="pt-BR" sz="1000" dirty="0"/>
                      </a:br>
                      <a:r>
                        <a:rPr lang="pt-BR" sz="1000" dirty="0"/>
                        <a:t>(A: 0)</a:t>
                      </a:r>
                      <a:br>
                        <a:rPr lang="pt-BR" sz="1000" dirty="0"/>
                      </a:br>
                      <a:r>
                        <a:rPr lang="pt-BR" sz="1000" dirty="0"/>
                        <a:t>(F: 3)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23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J.J.Strossmayer University in Osijek</a:t>
                      </a:r>
                      <a:br>
                        <a:rPr lang="en-US" sz="1000"/>
                      </a:br>
                      <a:r>
                        <a:rPr lang="en-US" sz="1000"/>
                        <a:t>Faculty of Food Technology J.J.Strossmayer University of Osijek</a:t>
                      </a:r>
                      <a:br>
                        <a:rPr lang="en-US" sz="1000"/>
                      </a:br>
                      <a:r>
                        <a:rPr lang="en-US" sz="1000"/>
                        <a:t>PhD Sandra Budžaki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67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Corvinus University of Budapest</a:t>
                      </a:r>
                      <a:br>
                        <a:rPr lang="en-US" sz="1000"/>
                      </a:br>
                      <a:r>
                        <a:rPr lang="en-US" sz="1000"/>
                        <a:t>Faculty of Food Science</a:t>
                      </a:r>
                      <a:br>
                        <a:rPr lang="en-US" sz="1000"/>
                      </a:br>
                      <a:r>
                        <a:rPr lang="en-US" sz="1000"/>
                        <a:t>Ph.D. Ágnes Belák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5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5)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3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3)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67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Warsaw Agricultural University</a:t>
                      </a:r>
                      <a:br>
                        <a:rPr lang="en-US" sz="1000"/>
                      </a:br>
                      <a:r>
                        <a:rPr lang="en-US" sz="1000"/>
                        <a:t>Faculty of Food Technology</a:t>
                      </a:r>
                      <a:br>
                        <a:rPr lang="en-US" sz="1000"/>
                      </a:br>
                      <a:r>
                        <a:rPr lang="en-US" sz="1000"/>
                        <a:t>dr Anna Kaminska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4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4)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2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2)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23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Wroclaw University of Environmental and Life Sciences</a:t>
                      </a:r>
                      <a:br>
                        <a:rPr lang="en-US" sz="1000"/>
                      </a:br>
                      <a:r>
                        <a:rPr lang="en-US" sz="1000"/>
                        <a:t>Faculty of Food Science</a:t>
                      </a:r>
                      <a:br>
                        <a:rPr lang="en-US" sz="1000"/>
                      </a:br>
                      <a:r>
                        <a:rPr lang="en-US" sz="1000"/>
                        <a:t>Prof. Dr. hab. Jozefa Chrzanowska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3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3)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67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Technical University of Cluj-Napoca</a:t>
                      </a:r>
                      <a:br>
                        <a:rPr lang="en-US" sz="1000"/>
                      </a:br>
                      <a:r>
                        <a:rPr lang="en-US" sz="1000"/>
                        <a:t>CHEMISTRY BIOLOGY DEPARTMENT</a:t>
                      </a:r>
                      <a:br>
                        <a:rPr lang="en-US" sz="1000"/>
                      </a:br>
                      <a:r>
                        <a:rPr lang="en-US" sz="1000"/>
                        <a:t>Prof. ANCA MIHALY COZMUTA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2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2)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23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“BABES BOLYAI” UNIVERSITY OF CLUJ-NAPOCA</a:t>
                      </a:r>
                      <a:br>
                        <a:rPr lang="en-US" sz="1000"/>
                      </a:br>
                      <a:r>
                        <a:rPr lang="en-US" sz="1000"/>
                        <a:t>Faculty of Economics </a:t>
                      </a:r>
                      <a:br>
                        <a:rPr lang="en-US" sz="1000"/>
                      </a:br>
                      <a:r>
                        <a:rPr lang="en-US" sz="1000"/>
                        <a:t>Dr. Maria Magdolna Vincze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67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University of Novi Sad</a:t>
                      </a:r>
                      <a:br>
                        <a:rPr lang="en-US" sz="1000"/>
                      </a:br>
                      <a:r>
                        <a:rPr lang="en-US" sz="1000"/>
                        <a:t>Faculty of Technology</a:t>
                      </a:r>
                      <a:br>
                        <a:rPr lang="en-US" sz="1000"/>
                      </a:br>
                      <a:r>
                        <a:rPr lang="en-US" sz="1000"/>
                        <a:t>Dr. Zoltan Zavargo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2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2)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2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2)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67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University of Ljubljana</a:t>
                      </a:r>
                      <a:br>
                        <a:rPr lang="en-US" sz="1000"/>
                      </a:br>
                      <a:r>
                        <a:rPr lang="en-US" sz="1000"/>
                        <a:t>Biotechnical Faculty</a:t>
                      </a:r>
                      <a:br>
                        <a:rPr lang="en-US" sz="1000"/>
                      </a:br>
                      <a:r>
                        <a:rPr lang="en-US" sz="1000"/>
                        <a:t>dr. Sonja Smole Možina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3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3)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2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2)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2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2)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1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1)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67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University of Primorska</a:t>
                      </a:r>
                      <a:br>
                        <a:rPr lang="en-US" sz="1000"/>
                      </a:br>
                      <a:r>
                        <a:rPr lang="en-US" sz="1000"/>
                        <a:t>Faculty of helath scienece</a:t>
                      </a:r>
                      <a:br>
                        <a:rPr lang="en-US" sz="1000"/>
                      </a:br>
                      <a:r>
                        <a:rPr lang="en-US" sz="1000"/>
                        <a:t>Professor Peter Raspor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7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7)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2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2)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255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Slovak University of Technology in Bratislava</a:t>
                      </a:r>
                      <a:br>
                        <a:rPr lang="en-US" sz="1000"/>
                      </a:br>
                      <a:r>
                        <a:rPr lang="en-US" sz="1000"/>
                        <a:t>Department of Biochemical Technology, Faculty of Chemical and Food Technology</a:t>
                      </a:r>
                      <a:br>
                        <a:rPr lang="en-US" sz="1000"/>
                      </a:br>
                      <a:r>
                        <a:rPr lang="en-US" sz="1000"/>
                        <a:t>Assoc. Prof. PhD. Daniela Smogrovicova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6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6)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2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2)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0</a:t>
                      </a:r>
                      <a:br>
                        <a:rPr lang="pt-BR" sz="1000" dirty="0"/>
                      </a:br>
                      <a:r>
                        <a:rPr lang="pt-BR" sz="1000" dirty="0"/>
                        <a:t>(A: 0)</a:t>
                      </a:r>
                      <a:br>
                        <a:rPr lang="pt-BR" sz="1000" dirty="0"/>
                      </a:br>
                      <a:r>
                        <a:rPr lang="pt-BR" sz="1000" dirty="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/>
                        <a:t>0</a:t>
                      </a:r>
                      <a:br>
                        <a:rPr lang="pt-BR" sz="1000"/>
                      </a:br>
                      <a:r>
                        <a:rPr lang="pt-BR" sz="1000"/>
                        <a:t>(A: 0)</a:t>
                      </a:r>
                      <a:br>
                        <a:rPr lang="pt-BR" sz="1000"/>
                      </a:br>
                      <a:r>
                        <a:rPr lang="pt-BR" sz="1000"/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67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TOTAL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52</a:t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(A: 0)</a:t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(F: 52)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17</a:t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(A: 0)</a:t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(F: 17)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24</a:t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(A: 0)</a:t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(F: 24)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16</a:t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(A: 0)</a:t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(F: 16)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4</a:t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(A: 0)</a:t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(F: 4)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4</a:t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(A: 0)</a:t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(F: 4)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0</a:t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(A: 0)</a:t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effectLst/>
                        </a:rPr>
                        <a:t>0</a:t>
                      </a:r>
                      <a:br>
                        <a:rPr lang="pt-BR" sz="1000" dirty="0">
                          <a:effectLst/>
                        </a:rPr>
                      </a:br>
                      <a:r>
                        <a:rPr lang="pt-BR" sz="1000" dirty="0">
                          <a:effectLst/>
                        </a:rPr>
                        <a:t>(A: 0)</a:t>
                      </a:r>
                      <a:br>
                        <a:rPr lang="pt-BR" sz="1000" dirty="0">
                          <a:effectLst/>
                        </a:rPr>
                      </a:br>
                      <a:r>
                        <a:rPr lang="pt-BR" sz="1000" dirty="0">
                          <a:effectLst/>
                        </a:rPr>
                        <a:t>(F: 0)</a:t>
                      </a:r>
                    </a:p>
                  </a:txBody>
                  <a:tcPr marL="5021" marR="5021" marT="6694" marB="66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8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4BACC6"/>
                </a:solidFill>
              </a:rPr>
              <a:t>                           Obaveze koordinatora prije mobilnosti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30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rgbClr val="C00000"/>
                </a:solidFill>
              </a:rPr>
              <a:t>Odlazne mobilnosti: </a:t>
            </a:r>
          </a:p>
          <a:p>
            <a:pPr marL="457200" indent="-457200">
              <a:buAutoNum type="arabicParenR"/>
            </a:pPr>
            <a:r>
              <a:rPr lang="hr-HR" sz="2000" b="1" dirty="0" smtClean="0">
                <a:solidFill>
                  <a:srgbClr val="002060"/>
                </a:solidFill>
              </a:rPr>
              <a:t>SVE stipendiste informirati o tome da NCO-HR vrši povrat putnih troškova i uputiti ih da prije organizacije putovanja te kupnje karte pomno  prouče  proceduru za povrat (procedura na </a:t>
            </a:r>
            <a:r>
              <a:rPr lang="hr-HR" sz="2000" b="1" dirty="0" smtClean="0">
                <a:solidFill>
                  <a:srgbClr val="002060"/>
                </a:solidFill>
                <a:hlinkClick r:id="rId3"/>
              </a:rPr>
              <a:t>www.mobilnost.hr</a:t>
            </a:r>
            <a:r>
              <a:rPr lang="hr-HR" sz="2000" b="1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AutoNum type="arabicParenR"/>
            </a:pPr>
            <a:r>
              <a:rPr lang="hr-HR" sz="2000" b="1" dirty="0" smtClean="0">
                <a:solidFill>
                  <a:srgbClr val="002060"/>
                </a:solidFill>
              </a:rPr>
              <a:t>Studentima osigurati priznavanje ECTS bodova, čak i za kraće boravke </a:t>
            </a:r>
          </a:p>
          <a:p>
            <a:pPr marL="0" indent="0">
              <a:buNone/>
            </a:pPr>
            <a:endParaRPr lang="hr-HR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rgbClr val="C00000"/>
                </a:solidFill>
              </a:rPr>
              <a:t>Dolazne mobilnosti: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002060"/>
                </a:solidFill>
              </a:rPr>
              <a:t>Nastavno osoblje: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002060"/>
                </a:solidFill>
              </a:rPr>
              <a:t>1) u kontaktu sa gostujućim profesorom organizirati uključivanje u nastavu tj. mentorstvo ovisno o temama predavanja navedenima u prijavi 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002060"/>
                </a:solidFill>
              </a:rPr>
              <a:t>2) u suradnji sa Odjelom za međunarodnu suradnju pomoći u riješavanju administrativnih obaveza stipendista: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002060"/>
                </a:solidFill>
              </a:rPr>
              <a:t>-dobivanje OIB-a, pozivno pismo za vizu (Kosovo i Moldavija)</a:t>
            </a:r>
          </a:p>
          <a:p>
            <a:pPr marL="0" indent="0"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19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Studenti:</a:t>
            </a:r>
          </a:p>
          <a:p>
            <a:pPr marL="457200" indent="-457200">
              <a:buAutoNum type="arabicParenR"/>
            </a:pPr>
            <a:r>
              <a:rPr lang="vi-VN" sz="1900" b="1" dirty="0">
                <a:solidFill>
                  <a:srgbClr val="008000"/>
                </a:solidFill>
                <a:latin typeface="Calibri" panose="020F0502020204030204" pitchFamily="34" charset="0"/>
              </a:rPr>
              <a:t>Organizirati izvođenje nastave na engleskom jeziku (ako student nije iz regije)</a:t>
            </a:r>
          </a:p>
          <a:p>
            <a:pPr marL="457200" indent="-457200">
              <a:buAutoNum type="arabicParenR"/>
            </a:pPr>
            <a:r>
              <a:rPr lang="hr-HR" sz="19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Osigurati priznavanje razdoblja provedenog na mobilnosti (ECTS bodovi)</a:t>
            </a:r>
          </a:p>
        </p:txBody>
      </p:sp>
    </p:spTree>
    <p:extLst>
      <p:ext uri="{BB962C8B-B14F-4D97-AF65-F5344CB8AC3E}">
        <p14:creationId xmlns:p14="http://schemas.microsoft.com/office/powerpoint/2010/main" val="21765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</a:t>
            </a:r>
            <a:br>
              <a:rPr lang="hr-HR" sz="3200" b="1" dirty="0" smtClean="0">
                <a:solidFill>
                  <a:srgbClr val="4BACC6"/>
                </a:solidFill>
              </a:rPr>
            </a:br>
            <a:r>
              <a:rPr lang="hr-HR" sz="3200" b="1" dirty="0">
                <a:solidFill>
                  <a:srgbClr val="4BACC6"/>
                </a:solidFill>
              </a:rPr>
              <a:t> </a:t>
            </a:r>
            <a:r>
              <a:rPr lang="hr-HR" sz="3200" b="1" dirty="0" smtClean="0">
                <a:solidFill>
                  <a:srgbClr val="4BACC6"/>
                </a:solidFill>
              </a:rPr>
              <a:t>                 </a:t>
            </a:r>
            <a:r>
              <a:rPr lang="hr-HR" sz="3100" b="1" dirty="0" smtClean="0">
                <a:solidFill>
                  <a:srgbClr val="4BACC6"/>
                </a:solidFill>
              </a:rPr>
              <a:t>Obaveze koordinatora za vrijeme mobilnosti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C00000"/>
                </a:solidFill>
              </a:rPr>
              <a:t>Dolazne mobilnosti</a:t>
            </a:r>
            <a:r>
              <a:rPr lang="hr-HR" sz="2000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endParaRPr lang="hr-HR" sz="1900" b="1" dirty="0" smtClean="0">
              <a:solidFill>
                <a:srgbClr val="C00000"/>
              </a:solidFill>
            </a:endParaRPr>
          </a:p>
          <a:p>
            <a:pPr marL="457200" indent="-457200">
              <a:buAutoNum type="arabicParenR"/>
            </a:pPr>
            <a:r>
              <a:rPr lang="hr-HR" sz="1900" b="1" dirty="0" smtClean="0">
                <a:solidFill>
                  <a:srgbClr val="002060"/>
                </a:solidFill>
              </a:rPr>
              <a:t>Organizirati isplatu stipendije – predati nadležnoj financijskoj službi na Vašem visokom učilištu Odluku o isplati stipendije na temelju koje VU isplaćuje stipendiju stipendistu (ključan dobar protok informacija prema službi financija</a:t>
            </a:r>
            <a:r>
              <a:rPr lang="hr-HR" sz="1900" b="1" dirty="0" smtClean="0">
                <a:solidFill>
                  <a:srgbClr val="002060"/>
                </a:solidFill>
              </a:rPr>
              <a:t>!)</a:t>
            </a:r>
          </a:p>
          <a:p>
            <a:pPr marL="457200" indent="-457200">
              <a:buAutoNum type="arabicParenR"/>
            </a:pPr>
            <a:r>
              <a:rPr lang="hr-HR" sz="1900" b="1" dirty="0" smtClean="0">
                <a:solidFill>
                  <a:srgbClr val="002060"/>
                </a:solidFill>
              </a:rPr>
              <a:t>Obavijestiti studentsku referadu o dolasku stranih studeneta i doktoranata za koje će trebati pripremiti iksice (strani doktorandi IMAJU pravo na iksice, sustav to podržava)</a:t>
            </a:r>
            <a:endParaRPr lang="hr-HR" sz="19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r>
              <a:rPr lang="hr-HR" sz="1900" b="1" dirty="0" smtClean="0">
                <a:solidFill>
                  <a:srgbClr val="002060"/>
                </a:solidFill>
              </a:rPr>
              <a:t>Nastavnom osoblju pružiti podršku prilikom reguliranja obaveza – odlaska u banku zbog otvaranja računa, odlaska na PU (stipendisti iz NON-EU zemalja koji ostaju dulje od 90 dana, nastavno osoblje iz Slovenije i Austrije)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hr-HR" sz="1900" b="1" dirty="0">
                <a:solidFill>
                  <a:srgbClr val="002060"/>
                </a:solidFill>
              </a:rPr>
              <a:t>Podsjetiti stranog kolegu na obavezu prikupljanja potpisnih lista na predavanjima / Supervision report-a za mentorski </a:t>
            </a:r>
            <a:r>
              <a:rPr lang="hr-HR" sz="1900" b="1" dirty="0" smtClean="0">
                <a:solidFill>
                  <a:srgbClr val="002060"/>
                </a:solidFill>
              </a:rPr>
              <a:t>rad</a:t>
            </a:r>
          </a:p>
          <a:p>
            <a:pPr marL="457200" indent="-457200">
              <a:buAutoNum type="arabicParenR"/>
            </a:pPr>
            <a:r>
              <a:rPr lang="hr-HR" sz="1900" b="1" dirty="0" smtClean="0">
                <a:solidFill>
                  <a:srgbClr val="002060"/>
                </a:solidFill>
              </a:rPr>
              <a:t>ako stipendist želi produžiti boravak, LCK podnosi zahtjev za produženje mobilnosti  NCO-HR-u (ako je opravdano)</a:t>
            </a:r>
          </a:p>
          <a:p>
            <a:pPr marL="457200" indent="-457200">
              <a:buAutoNum type="arabicParenR"/>
            </a:pPr>
            <a:r>
              <a:rPr lang="hr-HR" sz="1900" b="1" dirty="0">
                <a:solidFill>
                  <a:srgbClr val="002060"/>
                </a:solidFill>
              </a:rPr>
              <a:t>Ispuniti Letter of Confirmation (mrežni – u sustavu, </a:t>
            </a:r>
            <a:r>
              <a:rPr lang="hr-HR" sz="1900" b="1" i="1" dirty="0" err="1">
                <a:solidFill>
                  <a:srgbClr val="002060"/>
                </a:solidFill>
              </a:rPr>
              <a:t>freemoveri</a:t>
            </a:r>
            <a:r>
              <a:rPr lang="hr-HR" sz="1900" b="1" i="1" dirty="0">
                <a:solidFill>
                  <a:srgbClr val="002060"/>
                </a:solidFill>
              </a:rPr>
              <a:t> </a:t>
            </a:r>
            <a:r>
              <a:rPr lang="hr-HR" sz="1900" b="1" dirty="0">
                <a:solidFill>
                  <a:srgbClr val="002060"/>
                </a:solidFill>
              </a:rPr>
              <a:t> </a:t>
            </a:r>
            <a:r>
              <a:rPr lang="hr-HR" sz="1900" b="1" dirty="0" smtClean="0">
                <a:solidFill>
                  <a:srgbClr val="002060"/>
                </a:solidFill>
              </a:rPr>
              <a:t>Vama donose </a:t>
            </a:r>
            <a:r>
              <a:rPr lang="hr-HR" sz="1900" b="1" dirty="0" err="1" smtClean="0">
                <a:solidFill>
                  <a:srgbClr val="002060"/>
                </a:solidFill>
              </a:rPr>
              <a:t>LoC</a:t>
            </a:r>
            <a:r>
              <a:rPr lang="hr-HR" sz="1900" b="1" dirty="0" smtClean="0">
                <a:solidFill>
                  <a:srgbClr val="002060"/>
                </a:solidFill>
              </a:rPr>
              <a:t> koji im je poslao NCO-HR)</a:t>
            </a:r>
            <a:endParaRPr lang="hr-HR" sz="1900" b="1" dirty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endParaRPr lang="hr-HR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endParaRPr lang="hr-HR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908721"/>
          </a:xfrm>
        </p:spPr>
        <p:txBody>
          <a:bodyPr anchor="t">
            <a:noAutofit/>
          </a:bodyPr>
          <a:lstStyle/>
          <a:p>
            <a:pPr algn="l">
              <a:spcBef>
                <a:spcPct val="20000"/>
              </a:spcBef>
            </a:pPr>
            <a:r>
              <a:rPr lang="hr-HR" sz="1800" dirty="0" smtClean="0">
                <a:solidFill>
                  <a:schemeClr val="accent5"/>
                </a:solidFill>
              </a:rPr>
              <a:t>		</a:t>
            </a:r>
            <a:br>
              <a:rPr lang="hr-HR" sz="1800" dirty="0" smtClean="0">
                <a:solidFill>
                  <a:schemeClr val="accent5"/>
                </a:solidFill>
              </a:rPr>
            </a:br>
            <a:r>
              <a:rPr lang="hr-HR" sz="1800" dirty="0">
                <a:solidFill>
                  <a:schemeClr val="accent5"/>
                </a:solidFill>
              </a:rPr>
              <a:t>	</a:t>
            </a:r>
            <a:r>
              <a:rPr lang="hr-HR" sz="1800" dirty="0" smtClean="0">
                <a:solidFill>
                  <a:schemeClr val="accent5"/>
                </a:solidFill>
              </a:rPr>
              <a:t>	</a:t>
            </a:r>
            <a:r>
              <a:rPr lang="hr-HR" sz="3600" b="1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                                </a:t>
            </a:r>
            <a:r>
              <a:rPr lang="hr-HR" sz="3200" b="1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CEEPUS općenito </a:t>
            </a:r>
            <a:r>
              <a:rPr lang="hr-HR" sz="24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/>
            </a:r>
            <a:br>
              <a:rPr lang="hr-HR" sz="24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</a:br>
            <a:endParaRPr lang="hr-HR" sz="2400" b="1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08" y="1268764"/>
            <a:ext cx="8677472" cy="4968551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 marL="457200" lvl="1" indent="0" algn="just">
              <a:buNone/>
            </a:pPr>
            <a:r>
              <a:rPr lang="hr-HR" sz="2000" b="1" dirty="0" smtClean="0">
                <a:solidFill>
                  <a:srgbClr val="C00000"/>
                </a:solidFill>
              </a:rPr>
              <a:t>SREDNJOEUROPSKI</a:t>
            </a:r>
            <a:r>
              <a:rPr lang="hr-HR" sz="2000" b="1" dirty="0" smtClean="0">
                <a:solidFill>
                  <a:srgbClr val="002060"/>
                </a:solidFill>
              </a:rPr>
              <a:t> </a:t>
            </a:r>
            <a:r>
              <a:rPr lang="hr-HR" sz="2000" b="1" dirty="0">
                <a:solidFill>
                  <a:srgbClr val="002060"/>
                </a:solidFill>
              </a:rPr>
              <a:t>PROGRAM </a:t>
            </a:r>
            <a:r>
              <a:rPr lang="hr-HR" sz="2000" b="1" dirty="0">
                <a:solidFill>
                  <a:srgbClr val="C00000"/>
                </a:solidFill>
              </a:rPr>
              <a:t>MEĐUSVEUČILIŠNE</a:t>
            </a:r>
            <a:r>
              <a:rPr lang="hr-HR" sz="2000" b="1" dirty="0">
                <a:solidFill>
                  <a:srgbClr val="002060"/>
                </a:solidFill>
              </a:rPr>
              <a:t> RAZMJENE ZA STUDENTE, DOKTORANDE I NASTAVNO OSOBLJE.</a:t>
            </a:r>
          </a:p>
          <a:p>
            <a:pPr marL="457200" lvl="1" indent="0" algn="just"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 marL="457200" lvl="1" indent="0" algn="just">
              <a:buNone/>
            </a:pPr>
            <a:r>
              <a:rPr lang="hr-HR" sz="2000" b="1" i="1" dirty="0" smtClean="0">
                <a:solidFill>
                  <a:srgbClr val="002060"/>
                </a:solidFill>
              </a:rPr>
              <a:t>User friendly: </a:t>
            </a:r>
            <a:r>
              <a:rPr lang="hr-HR" sz="2000" b="1" dirty="0" smtClean="0">
                <a:solidFill>
                  <a:srgbClr val="002060"/>
                </a:solidFill>
              </a:rPr>
              <a:t>prijava mobilnosti, prijava mreža </a:t>
            </a:r>
            <a:r>
              <a:rPr lang="hr-HR" sz="2000" b="1" i="1" dirty="0" smtClean="0">
                <a:solidFill>
                  <a:srgbClr val="002060"/>
                </a:solidFill>
              </a:rPr>
              <a:t>online</a:t>
            </a:r>
            <a:endParaRPr lang="hr-HR" sz="2000" b="1" i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hr-HR" b="1" dirty="0">
              <a:solidFill>
                <a:srgbClr val="F79646"/>
              </a:solidFill>
            </a:endParaRPr>
          </a:p>
          <a:p>
            <a:pPr marL="457200" lvl="1" indent="0">
              <a:buNone/>
            </a:pPr>
            <a:r>
              <a:rPr lang="hr-HR" sz="2000" b="1" dirty="0">
                <a:solidFill>
                  <a:srgbClr val="002060"/>
                </a:solidFill>
              </a:rPr>
              <a:t>Multilateralni ugovor u kojem </a:t>
            </a:r>
            <a:r>
              <a:rPr lang="hr-HR" sz="2000" b="1" dirty="0" smtClean="0">
                <a:solidFill>
                  <a:srgbClr val="002060"/>
                </a:solidFill>
              </a:rPr>
              <a:t>16 zemalja potpisnica </a:t>
            </a:r>
            <a:endParaRPr lang="hr-HR" sz="20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hr-HR" sz="2000" b="1" dirty="0" smtClean="0">
                <a:solidFill>
                  <a:srgbClr val="002060"/>
                </a:solidFill>
              </a:rPr>
              <a:t>osigurava </a:t>
            </a:r>
            <a:r>
              <a:rPr lang="hr-HR" sz="2000" b="1" dirty="0">
                <a:solidFill>
                  <a:srgbClr val="002060"/>
                </a:solidFill>
              </a:rPr>
              <a:t>stipendije za dolaznu mobilnost.</a:t>
            </a:r>
          </a:p>
          <a:p>
            <a:pPr marL="457200" lvl="1" indent="0">
              <a:buNone/>
            </a:pPr>
            <a:endParaRPr lang="hr-HR" b="1" dirty="0" smtClean="0">
              <a:solidFill>
                <a:srgbClr val="F79646"/>
              </a:solidFill>
            </a:endParaRPr>
          </a:p>
          <a:p>
            <a:pPr marL="457200" lvl="1" indent="0">
              <a:buNone/>
            </a:pPr>
            <a:endParaRPr lang="hr-HR" b="1" dirty="0" smtClean="0">
              <a:solidFill>
                <a:srgbClr val="F79646"/>
              </a:solidFill>
            </a:endParaRPr>
          </a:p>
          <a:p>
            <a:pPr marL="457200" lvl="1" indent="0">
              <a:buNone/>
            </a:pPr>
            <a:endParaRPr lang="hr-HR" b="1" dirty="0">
              <a:solidFill>
                <a:srgbClr val="F79646"/>
              </a:solidFill>
            </a:endParaRPr>
          </a:p>
          <a:p>
            <a:pPr marL="457200" lvl="1" indent="0">
              <a:buNone/>
            </a:pPr>
            <a:endParaRPr lang="hr-HR" b="1" dirty="0" smtClean="0">
              <a:solidFill>
                <a:srgbClr val="F79646"/>
              </a:solidFill>
            </a:endParaRPr>
          </a:p>
          <a:p>
            <a:pPr marL="457200" lvl="1" indent="0">
              <a:buNone/>
            </a:pPr>
            <a:endParaRPr lang="hr-HR" b="1" dirty="0">
              <a:solidFill>
                <a:srgbClr val="F79646"/>
              </a:solidFill>
            </a:endParaRPr>
          </a:p>
          <a:p>
            <a:pPr marL="457200" lvl="1" indent="0">
              <a:buNone/>
            </a:pPr>
            <a:endParaRPr lang="hr-HR" b="1" dirty="0">
              <a:solidFill>
                <a:srgbClr val="F7964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5" y="3501008"/>
            <a:ext cx="2454027" cy="21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</a:t>
            </a:r>
            <a:br>
              <a:rPr lang="hr-HR" sz="3200" b="1" dirty="0" smtClean="0">
                <a:solidFill>
                  <a:srgbClr val="4BACC6"/>
                </a:solidFill>
              </a:rPr>
            </a:br>
            <a:r>
              <a:rPr lang="hr-HR" sz="3200" b="1" dirty="0">
                <a:solidFill>
                  <a:srgbClr val="4BACC6"/>
                </a:solidFill>
              </a:rPr>
              <a:t> </a:t>
            </a:r>
            <a:r>
              <a:rPr lang="hr-HR" sz="3200" b="1" dirty="0" smtClean="0">
                <a:solidFill>
                  <a:srgbClr val="4BACC6"/>
                </a:solidFill>
              </a:rPr>
              <a:t>                 </a:t>
            </a:r>
            <a:r>
              <a:rPr lang="hr-HR" sz="3100" b="1" dirty="0" smtClean="0">
                <a:solidFill>
                  <a:srgbClr val="4BACC6"/>
                </a:solidFill>
              </a:rPr>
              <a:t>Obaveze koordinatora nakon mobilnosti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rgbClr val="C00000"/>
                </a:solidFill>
              </a:rPr>
              <a:t>Odlazne </a:t>
            </a:r>
            <a:r>
              <a:rPr lang="hr-HR" sz="2000" b="1" dirty="0">
                <a:solidFill>
                  <a:srgbClr val="C00000"/>
                </a:solidFill>
              </a:rPr>
              <a:t>mobilnosti</a:t>
            </a:r>
            <a:r>
              <a:rPr lang="hr-HR" sz="2000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r>
              <a:rPr lang="hr-HR" sz="2000" b="1" dirty="0" smtClean="0">
                <a:solidFill>
                  <a:srgbClr val="002060"/>
                </a:solidFill>
              </a:rPr>
              <a:t>Osigurati priznavanje razdoblja provedenog na mobilnosti domaćim studentima</a:t>
            </a:r>
          </a:p>
          <a:p>
            <a:pPr marL="457200" indent="-457200">
              <a:buAutoNum type="arabicParenR"/>
            </a:pPr>
            <a:r>
              <a:rPr lang="hr-HR" sz="2000" b="1" dirty="0" smtClean="0">
                <a:solidFill>
                  <a:srgbClr val="002060"/>
                </a:solidFill>
              </a:rPr>
              <a:t>Podnijeti zahtjev za povrat putnih troškova, na memorandumu fakulteta, u roku od 45 dana po završetku mobilnosti, sa svom pripadajućom dokumentacijom</a:t>
            </a:r>
          </a:p>
          <a:p>
            <a:pPr marL="0" indent="0">
              <a:buNone/>
            </a:pPr>
            <a:endParaRPr lang="hr-H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Procedura za povrat putnih troškova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1800" b="1" dirty="0">
                <a:solidFill>
                  <a:srgbClr val="002060"/>
                </a:solidFill>
              </a:rPr>
              <a:t>D</a:t>
            </a:r>
            <a:r>
              <a:rPr lang="hr-HR" sz="1800" b="1" dirty="0" smtClean="0">
                <a:solidFill>
                  <a:srgbClr val="002060"/>
                </a:solidFill>
              </a:rPr>
              <a:t>etaljno opisana na stranici AMPEU</a:t>
            </a:r>
          </a:p>
          <a:p>
            <a:pPr marL="0" indent="0">
              <a:buNone/>
            </a:pPr>
            <a:r>
              <a:rPr lang="hr-HR" sz="1800" b="1" dirty="0" smtClean="0">
                <a:solidFill>
                  <a:srgbClr val="002060"/>
                </a:solidFill>
              </a:rPr>
              <a:t>(</a:t>
            </a:r>
            <a:r>
              <a:rPr lang="hr-HR" sz="1800" b="1" dirty="0" smtClean="0">
                <a:solidFill>
                  <a:srgbClr val="002060"/>
                </a:solidFill>
                <a:hlinkClick r:id="rId2"/>
              </a:rPr>
              <a:t>www.mobilnost.hr</a:t>
            </a:r>
            <a:r>
              <a:rPr lang="hr-HR" sz="1800" b="1" dirty="0" smtClean="0">
                <a:solidFill>
                  <a:srgbClr val="002060"/>
                </a:solidFill>
              </a:rPr>
              <a:t> – ostali programi – CEEPUS – procedura za povrat putnih troškova)</a:t>
            </a:r>
          </a:p>
          <a:p>
            <a:pPr marL="0" indent="0">
              <a:buNone/>
            </a:pPr>
            <a:endParaRPr lang="hr-HR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1800" b="1" dirty="0" smtClean="0">
                <a:solidFill>
                  <a:srgbClr val="002060"/>
                </a:solidFill>
              </a:rPr>
              <a:t>Rezimirano: </a:t>
            </a:r>
          </a:p>
          <a:p>
            <a:pPr marL="0" indent="0">
              <a:buNone/>
            </a:pPr>
            <a:r>
              <a:rPr lang="hr-HR" sz="1800" b="1" dirty="0">
                <a:solidFill>
                  <a:srgbClr val="002060"/>
                </a:solidFill>
              </a:rPr>
              <a:t>-</a:t>
            </a:r>
            <a:r>
              <a:rPr lang="hr-HR" sz="1800" b="1" dirty="0" smtClean="0">
                <a:solidFill>
                  <a:srgbClr val="002060"/>
                </a:solidFill>
              </a:rPr>
              <a:t>svi imaju pravo na povrat u protuvrijednosti iznosa povratne karte vlaka tj. autobusa, i u slučaju da koriste neko drugo prijevozno sredstvo te imaju račune koji dokazuju putovanje</a:t>
            </a:r>
          </a:p>
          <a:p>
            <a:pPr marL="0" indent="0">
              <a:buNone/>
            </a:pPr>
            <a:r>
              <a:rPr lang="hr-HR" sz="1800" b="1" dirty="0" smtClean="0">
                <a:solidFill>
                  <a:srgbClr val="002060"/>
                </a:solidFill>
              </a:rPr>
              <a:t>-avion: samo u slučaju da je putovanje vlakom /autobusom izuzetno dugo (Poljska, Bugarska, Rumunjska, Moldavija), povrat se vrši do maksimalnog iznosa od 2.000,00 HRK</a:t>
            </a:r>
          </a:p>
          <a:p>
            <a:pPr marL="0" indent="0">
              <a:buNone/>
            </a:pPr>
            <a:r>
              <a:rPr lang="hr-HR" sz="1800" b="1" dirty="0" smtClean="0">
                <a:solidFill>
                  <a:srgbClr val="002060"/>
                </a:solidFill>
              </a:rPr>
              <a:t>-auto: samo u slučaju da predstavlja uštedu u odnosu na vlak ili autobus (2,00 HRK po kilometru), npr. kada nekoliko stipendista putuje istovremeno na mobilnost na istu inozemnu </a:t>
            </a:r>
            <a:r>
              <a:rPr lang="hr-HR" sz="1800" b="1" dirty="0" smtClean="0">
                <a:solidFill>
                  <a:srgbClr val="002060"/>
                </a:solidFill>
              </a:rPr>
              <a:t>ustanovu</a:t>
            </a:r>
          </a:p>
          <a:p>
            <a:pPr marL="0" indent="0">
              <a:buNone/>
            </a:pPr>
            <a:r>
              <a:rPr lang="hr-HR" sz="1800" b="1" dirty="0" smtClean="0">
                <a:solidFill>
                  <a:srgbClr val="C00000"/>
                </a:solidFill>
              </a:rPr>
              <a:t>Važno je u roku poslati svu dokumentaciju navedenu na našoj stranici!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hr-H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b="1" dirty="0" smtClean="0">
                <a:solidFill>
                  <a:srgbClr val="002060"/>
                </a:solidFill>
              </a:rPr>
              <a:t>3. </a:t>
            </a:r>
            <a:r>
              <a:rPr lang="hr-HR" b="1" dirty="0">
                <a:solidFill>
                  <a:srgbClr val="002060"/>
                </a:solidFill>
              </a:rPr>
              <a:t>d</a:t>
            </a:r>
            <a:r>
              <a:rPr lang="hr-HR" b="1" dirty="0" smtClean="0">
                <a:solidFill>
                  <a:srgbClr val="002060"/>
                </a:solidFill>
              </a:rPr>
              <a:t>io – trening</a:t>
            </a:r>
          </a:p>
          <a:p>
            <a:pPr marL="0" indent="0" algn="ctr">
              <a:buNone/>
            </a:pPr>
            <a:endParaRPr lang="hr-HR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b="1" dirty="0" smtClean="0">
                <a:solidFill>
                  <a:srgbClr val="002060"/>
                </a:solidFill>
              </a:rPr>
              <a:t>Prijava za ulogu lokalnog CEEPUS koordinatora (uloga </a:t>
            </a:r>
            <a:r>
              <a:rPr lang="hr-HR" b="1" i="1" dirty="0" smtClean="0">
                <a:solidFill>
                  <a:srgbClr val="002060"/>
                </a:solidFill>
              </a:rPr>
              <a:t>Network</a:t>
            </a:r>
            <a:r>
              <a:rPr lang="hr-HR" b="1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</a:t>
            </a:r>
            <a:br>
              <a:rPr lang="hr-HR" sz="3200" b="1" dirty="0" smtClean="0">
                <a:solidFill>
                  <a:srgbClr val="4BACC6"/>
                </a:solidFill>
              </a:rPr>
            </a:br>
            <a:r>
              <a:rPr lang="hr-HR" sz="3200" b="1" dirty="0" smtClean="0">
                <a:solidFill>
                  <a:srgbClr val="4BACC6"/>
                </a:solidFill>
              </a:rPr>
              <a:t>                   Online platforma CEEPUS-a: registracija                 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2416" y="-1673424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060848"/>
            <a:ext cx="1440160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06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Online </a:t>
            </a:r>
            <a:r>
              <a:rPr lang="hr-HR" sz="3200" b="1" dirty="0">
                <a:solidFill>
                  <a:srgbClr val="4BACC6"/>
                </a:solidFill>
              </a:rPr>
              <a:t>platforma CEEPUS-a: registracija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8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7072" y="-89148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8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Hrvatski nacionalni ured za CEEPUS – NCO-HR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Agencija za mobilnost i programe EU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Frankopanska 26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10000 Zagreb</a:t>
            </a:r>
          </a:p>
          <a:p>
            <a:pPr marL="0" indent="0">
              <a:buNone/>
            </a:pP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T: +385 (0)1 555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7855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   + 385 (0) 1 500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5665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F: + 385 (0) 1 5005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699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-mail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: ceepus@mobilnost.hr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1008" y="-161156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0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Hrvatski nacionalni ured za CEEPUS – NCO-HR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Agencija za mobilnost i programe EU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Frankopanska 26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10000 Zagreb</a:t>
            </a:r>
          </a:p>
          <a:p>
            <a:pPr marL="0" indent="0">
              <a:buNone/>
            </a:pP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T: +385 (0)1 555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7855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   + 385 (0) 1 500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5665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F: + 385 (0) 1 5005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699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-mail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: ceepus@mobilnost.hr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5184" y="-2312576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419872" y="4991808"/>
            <a:ext cx="1368152" cy="6694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62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Hrvatski nacionalni ured za CEEPUS – NCO-HR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Agencija za mobilnost i programe EU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Frankopanska 26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10000 Zagreb</a:t>
            </a:r>
          </a:p>
          <a:p>
            <a:pPr marL="0" indent="0">
              <a:buNone/>
            </a:pP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T: +385 (0)1 555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7855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   + 385 (0) 1 500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5665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F: + 385 (0) 1 5005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699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-mail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: ceepus@mobilnost.hr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000" y="-1395536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7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Hrvatski nacionalni ured za CEEPUS – NCO-HR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Agencija za mobilnost i programe EU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Frankopanska 26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10000 Zagreb</a:t>
            </a:r>
          </a:p>
          <a:p>
            <a:pPr marL="0" indent="0">
              <a:buNone/>
            </a:pP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T: +385 (0)1 555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7855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   + 385 (0) 1 500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5665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F: + 385 (0) 1 5005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699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-mail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: ceepus@mobilnost.hr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4944" y="-1035496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020273" y="6165304"/>
            <a:ext cx="105841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81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b="1" dirty="0" smtClean="0">
                <a:solidFill>
                  <a:srgbClr val="002060"/>
                </a:solidFill>
              </a:rPr>
              <a:t>Nominiranje odlaznih i dolaznih mobilnosti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sz="3200" b="1" dirty="0">
                <a:solidFill>
                  <a:srgbClr val="4BACC6"/>
                </a:solidFill>
              </a:rPr>
              <a:t> </a:t>
            </a:r>
            <a:r>
              <a:rPr lang="hr-HR" sz="3200" b="1" dirty="0" smtClean="0">
                <a:solidFill>
                  <a:srgbClr val="4BACC6"/>
                </a:solidFill>
              </a:rPr>
              <a:t/>
            </a:r>
            <a:br>
              <a:rPr lang="hr-HR" sz="3200" b="1" dirty="0" smtClean="0">
                <a:solidFill>
                  <a:srgbClr val="4BACC6"/>
                </a:solidFill>
              </a:rPr>
            </a:br>
            <a:r>
              <a:rPr lang="hr-HR" sz="3200" b="1" dirty="0">
                <a:solidFill>
                  <a:srgbClr val="4BACC6"/>
                </a:solidFill>
              </a:rPr>
              <a:t/>
            </a:r>
            <a:br>
              <a:rPr lang="hr-HR" sz="3200" b="1" dirty="0">
                <a:solidFill>
                  <a:srgbClr val="4BACC6"/>
                </a:solidFill>
              </a:rPr>
            </a:br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            Struktura</a:t>
            </a:r>
            <a:r>
              <a:rPr lang="hr-HR" sz="2400" b="1" dirty="0">
                <a:solidFill>
                  <a:srgbClr val="4BACC6"/>
                </a:solidFill>
              </a:rPr>
              <a:t/>
            </a:r>
            <a:br>
              <a:rPr lang="hr-HR" sz="2400" b="1" dirty="0">
                <a:solidFill>
                  <a:srgbClr val="4BACC6"/>
                </a:solidFill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4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Svaka zemlja financira mjesece stipendija za dolazne stipendiste</a:t>
            </a:r>
            <a:r>
              <a:rPr lang="hr-HR" sz="1600" b="1" dirty="0">
                <a:solidFill>
                  <a:srgbClr val="002060"/>
                </a:solidFill>
              </a:rPr>
              <a:t> </a:t>
            </a:r>
            <a:r>
              <a:rPr lang="hr-HR" sz="1600" b="1" dirty="0" smtClean="0">
                <a:solidFill>
                  <a:srgbClr val="002060"/>
                </a:solidFill>
              </a:rPr>
              <a:t>iz državnog proračuna, te određuje broj mjeseci dolazne mobilnosti koje će financirati.</a:t>
            </a:r>
          </a:p>
          <a:p>
            <a:pPr marL="0" indent="0">
              <a:buNone/>
            </a:pPr>
            <a:endParaRPr lang="hr-HR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Akademska godina 2015./2016.</a:t>
            </a:r>
          </a:p>
          <a:p>
            <a:pPr marL="0" indent="0">
              <a:buNone/>
            </a:pPr>
            <a:endParaRPr lang="hr-HR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Albanija		130			Moldavija</a:t>
            </a:r>
            <a:r>
              <a:rPr lang="hr-HR" sz="1600" b="1" dirty="0" smtClean="0">
                <a:solidFill>
                  <a:srgbClr val="008000"/>
                </a:solidFill>
              </a:rPr>
              <a:t>* </a:t>
            </a:r>
            <a:r>
              <a:rPr lang="hr-HR" sz="1600" b="1" dirty="0" smtClean="0">
                <a:solidFill>
                  <a:srgbClr val="002060"/>
                </a:solidFill>
              </a:rPr>
              <a:t>	100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Austrija		1100			Crna Gora		165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BIH</a:t>
            </a:r>
            <a:r>
              <a:rPr lang="hr-HR" sz="1600" b="1" dirty="0" smtClean="0">
                <a:solidFill>
                  <a:srgbClr val="008000"/>
                </a:solidFill>
              </a:rPr>
              <a:t>*</a:t>
            </a:r>
            <a:r>
              <a:rPr lang="hr-HR" sz="1600" b="1" dirty="0">
                <a:solidFill>
                  <a:srgbClr val="C00000"/>
                </a:solidFill>
              </a:rPr>
              <a:t>*</a:t>
            </a:r>
            <a:r>
              <a:rPr lang="hr-HR" sz="1600" b="1" dirty="0" smtClean="0">
                <a:solidFill>
                  <a:srgbClr val="002060"/>
                </a:solidFill>
              </a:rPr>
              <a:t>		152	  		Poljska		714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Bugarska</a:t>
            </a:r>
            <a:r>
              <a:rPr lang="hr-HR" sz="1600" b="1" dirty="0">
                <a:solidFill>
                  <a:srgbClr val="008000"/>
                </a:solidFill>
              </a:rPr>
              <a:t>*</a:t>
            </a:r>
            <a:r>
              <a:rPr lang="hr-HR" sz="1600" b="1" dirty="0" smtClean="0">
                <a:solidFill>
                  <a:srgbClr val="002060"/>
                </a:solidFill>
              </a:rPr>
              <a:t>		350			Rumunjska	500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Hrvatska</a:t>
            </a:r>
            <a:r>
              <a:rPr lang="hr-HR" sz="1600" b="1" dirty="0" smtClean="0">
                <a:solidFill>
                  <a:srgbClr val="008000"/>
                </a:solidFill>
              </a:rPr>
              <a:t>*</a:t>
            </a:r>
            <a:r>
              <a:rPr lang="hr-HR" sz="1600" b="1" dirty="0" smtClean="0">
                <a:solidFill>
                  <a:srgbClr val="002060"/>
                </a:solidFill>
              </a:rPr>
              <a:t>		450			Srbija</a:t>
            </a:r>
            <a:r>
              <a:rPr lang="hr-HR" sz="1600" b="1" dirty="0" smtClean="0">
                <a:solidFill>
                  <a:srgbClr val="008000"/>
                </a:solidFill>
              </a:rPr>
              <a:t>*</a:t>
            </a:r>
            <a:r>
              <a:rPr lang="hr-HR" sz="1600" b="1" dirty="0" smtClean="0">
                <a:solidFill>
                  <a:srgbClr val="002060"/>
                </a:solidFill>
              </a:rPr>
              <a:t>		150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Češka		645		 	Slovačka</a:t>
            </a:r>
            <a:r>
              <a:rPr lang="hr-HR" sz="1600" b="1" dirty="0" smtClean="0">
                <a:solidFill>
                  <a:srgbClr val="008000"/>
                </a:solidFill>
              </a:rPr>
              <a:t>*</a:t>
            </a:r>
            <a:r>
              <a:rPr lang="hr-HR" sz="1600" b="1" dirty="0" smtClean="0">
                <a:solidFill>
                  <a:srgbClr val="002060"/>
                </a:solidFill>
              </a:rPr>
              <a:t>		600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Mađarska</a:t>
            </a:r>
            <a:r>
              <a:rPr lang="hr-HR" sz="1600" b="1" dirty="0" smtClean="0">
                <a:solidFill>
                  <a:srgbClr val="008000"/>
                </a:solidFill>
              </a:rPr>
              <a:t>* </a:t>
            </a:r>
            <a:r>
              <a:rPr lang="hr-HR" sz="1600" b="1" dirty="0" smtClean="0">
                <a:solidFill>
                  <a:srgbClr val="002060"/>
                </a:solidFill>
              </a:rPr>
              <a:t>	600			Slovenija		560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Makedonija</a:t>
            </a:r>
            <a:r>
              <a:rPr lang="hr-HR" sz="1600" b="1" dirty="0" smtClean="0">
                <a:solidFill>
                  <a:srgbClr val="C00000"/>
                </a:solidFill>
              </a:rPr>
              <a:t>*</a:t>
            </a:r>
            <a:r>
              <a:rPr lang="hr-HR" sz="1600" b="1" dirty="0" smtClean="0">
                <a:solidFill>
                  <a:srgbClr val="002060"/>
                </a:solidFill>
              </a:rPr>
              <a:t>	120			Kosovo</a:t>
            </a:r>
            <a:r>
              <a:rPr lang="hr-HR" sz="1600" b="1" dirty="0" smtClean="0">
                <a:solidFill>
                  <a:srgbClr val="008000"/>
                </a:solidFill>
              </a:rPr>
              <a:t>* </a:t>
            </a:r>
            <a:r>
              <a:rPr lang="hr-HR" sz="1600" b="1" dirty="0" smtClean="0">
                <a:solidFill>
                  <a:srgbClr val="002060"/>
                </a:solidFill>
              </a:rPr>
              <a:t>		150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8000"/>
                </a:solidFill>
              </a:rPr>
              <a:t>*zemlja prima freemover mobilnosti u zimskom semestru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rgbClr val="C00000"/>
                </a:solidFill>
              </a:rPr>
              <a:t>*poteškoće sa isplatama </a:t>
            </a:r>
            <a:r>
              <a:rPr lang="hr-HR" sz="1600" b="1" dirty="0" smtClean="0">
                <a:solidFill>
                  <a:srgbClr val="C00000"/>
                </a:solidFill>
              </a:rPr>
              <a:t>stipendija</a:t>
            </a:r>
          </a:p>
          <a:p>
            <a:pPr marL="0" lvl="0" indent="0">
              <a:spcBef>
                <a:spcPts val="0"/>
              </a:spcBef>
              <a:buNone/>
            </a:pPr>
            <a:endParaRPr lang="hr-HR" sz="1200" dirty="0" smtClean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r-HR" sz="1200" dirty="0" smtClean="0">
                <a:solidFill>
                  <a:srgbClr val="002060"/>
                </a:solidFill>
              </a:rPr>
              <a:t>Na početku ciklusa mreža svaka </a:t>
            </a:r>
            <a:r>
              <a:rPr lang="hr-HR" sz="1200" dirty="0">
                <a:solidFill>
                  <a:srgbClr val="002060"/>
                </a:solidFill>
              </a:rPr>
              <a:t>zemlja dodijeli mjesece kojima raspolaže svim mrežama u koje su uključena njena </a:t>
            </a:r>
            <a:r>
              <a:rPr lang="hr-HR" sz="1200" dirty="0" smtClean="0">
                <a:solidFill>
                  <a:srgbClr val="002060"/>
                </a:solidFill>
              </a:rPr>
              <a:t>VU, </a:t>
            </a:r>
            <a:r>
              <a:rPr lang="hr-HR" sz="1200" dirty="0">
                <a:solidFill>
                  <a:srgbClr val="002060"/>
                </a:solidFill>
              </a:rPr>
              <a:t>za dolazne stipendije. </a:t>
            </a:r>
            <a:r>
              <a:rPr lang="hr-HR" sz="1200" dirty="0" smtClean="0">
                <a:solidFill>
                  <a:srgbClr val="002060"/>
                </a:solidFill>
              </a:rPr>
              <a:t>Mjesece </a:t>
            </a:r>
            <a:r>
              <a:rPr lang="hr-HR" sz="1200" dirty="0">
                <a:solidFill>
                  <a:srgbClr val="002060"/>
                </a:solidFill>
              </a:rPr>
              <a:t>koje mreže ne potroše na prva dva roka mrežne mobilnosti (u lipnju i listopadu), dodijeljuju se na roku za </a:t>
            </a:r>
            <a:r>
              <a:rPr lang="hr-HR" sz="1200" i="1" dirty="0">
                <a:solidFill>
                  <a:srgbClr val="002060"/>
                </a:solidFill>
              </a:rPr>
              <a:t>freemovere</a:t>
            </a:r>
            <a:r>
              <a:rPr lang="hr-HR" sz="1200" dirty="0">
                <a:solidFill>
                  <a:srgbClr val="002060"/>
                </a:solidFill>
              </a:rPr>
              <a:t> (u studenom). Zato je važno pridržavati se rokova, jer u suprotnom, ako dodijeljene mjesece ne potrošite na prva dva roka, do 31.10., oni će biti podijeljeni freemoverima.</a:t>
            </a:r>
          </a:p>
          <a:p>
            <a:pPr marL="0" indent="0">
              <a:buNone/>
            </a:pPr>
            <a:endParaRPr lang="hr-HR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Kako naći traffic sheet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32373" r="800" b="2879"/>
          <a:stretch/>
        </p:blipFill>
        <p:spPr bwMode="auto">
          <a:xfrm>
            <a:off x="-3060848" y="1109472"/>
            <a:ext cx="15240000" cy="55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9512" y="3884722"/>
            <a:ext cx="2232248" cy="4803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4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Kako naći traffic sheet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-819472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27584" y="1988840"/>
            <a:ext cx="194421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5667712" y="4509120"/>
            <a:ext cx="914400" cy="31318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8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Kako naći traffic sheet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85725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530624" y="1916832"/>
            <a:ext cx="914400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21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Kako naći traffic sheet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987824" y="3068960"/>
            <a:ext cx="648072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2987824" y="3356992"/>
            <a:ext cx="648072" cy="18002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26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Kako naći traffic sheet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ounded Rectangle 3"/>
          <p:cNvSpPr/>
          <p:nvPr/>
        </p:nvSpPr>
        <p:spPr>
          <a:xfrm>
            <a:off x="3445400" y="4725144"/>
            <a:ext cx="5519088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8486272" y="6093296"/>
            <a:ext cx="65772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7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Kako naći traffic sheet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7680" y="-1179512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Kako naći traffic sheet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-747464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283968" y="694892"/>
            <a:ext cx="1152128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93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Trening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rgbClr val="002060"/>
                </a:solidFill>
              </a:rPr>
              <a:t>                 </a:t>
            </a:r>
          </a:p>
          <a:p>
            <a:pPr marL="0" indent="0">
              <a:buNone/>
            </a:pPr>
            <a:endParaRPr lang="hr-HR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3600" b="1" dirty="0" smtClean="0">
                <a:solidFill>
                  <a:srgbClr val="002060"/>
                </a:solidFill>
              </a:rPr>
              <a:t>Kako pronaći Letter of Confirmation?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Kako naći traffic sheet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32373" r="800" b="2879"/>
          <a:stretch/>
        </p:blipFill>
        <p:spPr bwMode="auto">
          <a:xfrm>
            <a:off x="-3060848" y="1556792"/>
            <a:ext cx="14011794" cy="510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9512" y="3884722"/>
            <a:ext cx="2232248" cy="4803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33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Kako naći traffic sheet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-819472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27584" y="1988840"/>
            <a:ext cx="194421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5667712" y="4509120"/>
            <a:ext cx="914400" cy="31318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1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4"/>
            <a:ext cx="8229600" cy="792089"/>
          </a:xfrm>
        </p:spPr>
        <p:txBody>
          <a:bodyPr anchor="t">
            <a:noAutofit/>
          </a:bodyPr>
          <a:lstStyle/>
          <a:p>
            <a:pPr algn="l">
              <a:spcBef>
                <a:spcPct val="20000"/>
              </a:spcBef>
            </a:pPr>
            <a:r>
              <a:rPr lang="hr-HR" sz="1800" dirty="0" smtClean="0">
                <a:solidFill>
                  <a:schemeClr val="accent5"/>
                </a:solidFill>
              </a:rPr>
              <a:t>		</a:t>
            </a:r>
            <a:br>
              <a:rPr lang="hr-HR" sz="1800" dirty="0" smtClean="0">
                <a:solidFill>
                  <a:schemeClr val="accent5"/>
                </a:solidFill>
              </a:rPr>
            </a:br>
            <a:r>
              <a:rPr lang="hr-HR" sz="1800" dirty="0">
                <a:solidFill>
                  <a:schemeClr val="accent5"/>
                </a:solidFill>
              </a:rPr>
              <a:t> </a:t>
            </a:r>
            <a:r>
              <a:rPr lang="hr-HR" sz="1800" dirty="0" smtClean="0">
                <a:solidFill>
                  <a:schemeClr val="accent5"/>
                </a:solidFill>
              </a:rPr>
              <a:t>                                                                   </a:t>
            </a:r>
            <a:r>
              <a:rPr lang="hr-HR" sz="3200" b="1" dirty="0" smtClean="0">
                <a:solidFill>
                  <a:srgbClr val="4BACC6"/>
                </a:solidFill>
              </a:rPr>
              <a:t>Što stipendije uključuju?</a:t>
            </a:r>
            <a:r>
              <a:rPr lang="hr-HR" sz="3200" dirty="0" smtClean="0">
                <a:solidFill>
                  <a:schemeClr val="accent5"/>
                </a:solidFill>
              </a:rPr>
              <a:t>            </a:t>
            </a:r>
            <a:endParaRPr lang="hr-HR" sz="3200" b="1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08" y="1268764"/>
            <a:ext cx="8677472" cy="4968551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hr-HR" sz="2000" b="1" dirty="0" smtClean="0">
                <a:solidFill>
                  <a:srgbClr val="002060"/>
                </a:solidFill>
              </a:rPr>
              <a:t>Svaka </a:t>
            </a:r>
            <a:r>
              <a:rPr lang="hr-HR" sz="2000" b="1" dirty="0">
                <a:solidFill>
                  <a:srgbClr val="002060"/>
                </a:solidFill>
              </a:rPr>
              <a:t>zemlja potpisnica ugovora CEEPUS III financira DOLAZNU mobilnost tj. isplaćuje stipendije iz vlastitog proračuna – </a:t>
            </a:r>
            <a:r>
              <a:rPr lang="hr-HR" sz="2000" b="1" dirty="0" smtClean="0">
                <a:solidFill>
                  <a:srgbClr val="002060"/>
                </a:solidFill>
                <a:hlinkClick r:id="rId3"/>
              </a:rPr>
              <a:t>www.ceepus.info</a:t>
            </a:r>
            <a:r>
              <a:rPr lang="hr-HR" sz="2000" b="1" dirty="0" smtClean="0">
                <a:solidFill>
                  <a:srgbClr val="002060"/>
                </a:solidFill>
              </a:rPr>
              <a:t> (klik na zastave)</a:t>
            </a:r>
            <a:endParaRPr lang="hr-HR" sz="20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hr-HR" sz="2000" b="1" dirty="0" smtClean="0">
                <a:solidFill>
                  <a:srgbClr val="C00000"/>
                </a:solidFill>
              </a:rPr>
              <a:t>1. Mjesečni </a:t>
            </a:r>
            <a:r>
              <a:rPr lang="hr-HR" sz="2000" b="1" dirty="0">
                <a:solidFill>
                  <a:srgbClr val="C00000"/>
                </a:solidFill>
              </a:rPr>
              <a:t>iznosi stipendija : </a:t>
            </a:r>
            <a:r>
              <a:rPr lang="hr-HR" sz="2000" b="1" dirty="0">
                <a:solidFill>
                  <a:srgbClr val="002060"/>
                </a:solidFill>
              </a:rPr>
              <a:t>razlikuju se od zemlje do zemlje (od 100 € u Makedoniji do 1.040 € u Austriji)</a:t>
            </a:r>
          </a:p>
          <a:p>
            <a:pPr marL="457200" lvl="1" indent="0"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hr-HR" sz="2000" b="1" dirty="0" smtClean="0">
                <a:solidFill>
                  <a:srgbClr val="008000"/>
                </a:solidFill>
              </a:rPr>
              <a:t>2. Smještaj</a:t>
            </a:r>
            <a:r>
              <a:rPr lang="hr-HR" sz="2000" b="1" dirty="0">
                <a:solidFill>
                  <a:srgbClr val="008000"/>
                </a:solidFill>
              </a:rPr>
              <a:t>: </a:t>
            </a:r>
            <a:r>
              <a:rPr lang="hr-HR" sz="2000" b="1" dirty="0">
                <a:solidFill>
                  <a:srgbClr val="002060"/>
                </a:solidFill>
              </a:rPr>
              <a:t>besplatan samo u nekim zemljama AL, MK, CG, RS, SI, KOS, MD, HR</a:t>
            </a:r>
          </a:p>
          <a:p>
            <a:pPr marL="457200" lvl="1" indent="0"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</a:rPr>
              <a:t>3. Prehrana</a:t>
            </a:r>
            <a:r>
              <a:rPr lang="hr-HR" sz="2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hr-HR" sz="2000" b="1" dirty="0" smtClean="0">
                <a:solidFill>
                  <a:srgbClr val="002060"/>
                </a:solidFill>
              </a:rPr>
              <a:t>subvencionirana samo </a:t>
            </a:r>
            <a:r>
              <a:rPr lang="hr-HR" sz="2000" b="1" dirty="0">
                <a:solidFill>
                  <a:srgbClr val="002060"/>
                </a:solidFill>
              </a:rPr>
              <a:t>u nekim zemljama AL, MK, CG, RS, SI, KOS, HR</a:t>
            </a:r>
          </a:p>
          <a:p>
            <a:pPr marL="457200" lvl="1" indent="0"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hr-HR" sz="2000" b="1" dirty="0" smtClean="0">
                <a:solidFill>
                  <a:schemeClr val="accent5">
                    <a:lumMod val="75000"/>
                  </a:schemeClr>
                </a:solidFill>
              </a:rPr>
              <a:t>4. Zdravstveno </a:t>
            </a:r>
            <a:r>
              <a:rPr lang="hr-HR" sz="2000" b="1" dirty="0">
                <a:solidFill>
                  <a:schemeClr val="accent5">
                    <a:lumMod val="75000"/>
                  </a:schemeClr>
                </a:solidFill>
              </a:rPr>
              <a:t>osiguranje: </a:t>
            </a:r>
            <a:r>
              <a:rPr lang="hr-HR" sz="2000" b="1" dirty="0">
                <a:solidFill>
                  <a:srgbClr val="002060"/>
                </a:solidFill>
              </a:rPr>
              <a:t>osnovno pokriveno stipendijom u AL, CZ, MK, CG, PL, RO, SI</a:t>
            </a:r>
          </a:p>
          <a:p>
            <a:pPr marL="457200" lvl="1" indent="0"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hr-HR" sz="2000" b="1" dirty="0" smtClean="0">
                <a:solidFill>
                  <a:srgbClr val="00B050"/>
                </a:solidFill>
              </a:rPr>
              <a:t>5. Javni </a:t>
            </a:r>
            <a:r>
              <a:rPr lang="hr-HR" sz="2000" b="1" dirty="0">
                <a:solidFill>
                  <a:srgbClr val="00B050"/>
                </a:solidFill>
              </a:rPr>
              <a:t>prijevoz: </a:t>
            </a:r>
            <a:r>
              <a:rPr lang="hr-HR" sz="2000" b="1" dirty="0">
                <a:solidFill>
                  <a:srgbClr val="002060"/>
                </a:solidFill>
              </a:rPr>
              <a:t>besplatan samo u BG i MD</a:t>
            </a:r>
          </a:p>
          <a:p>
            <a:pPr marL="457200" lvl="1" indent="0"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</a:rPr>
              <a:t>6. Putni 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</a:rPr>
              <a:t>troškovi </a:t>
            </a:r>
            <a:r>
              <a:rPr lang="hr-HR" sz="2000" b="1" dirty="0">
                <a:solidFill>
                  <a:srgbClr val="002060"/>
                </a:solidFill>
              </a:rPr>
              <a:t>- zemlje mogu su/financirati i putne troškove za odlazne stipendiste.</a:t>
            </a:r>
            <a:endParaRPr lang="hr-HR" sz="20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hr-H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754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Kako naći traffic sheet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-459432"/>
            <a:ext cx="15240000" cy="8572500"/>
          </a:xfrm>
          <a:prstGeom prst="rect">
            <a:avLst/>
          </a:prstGeom>
          <a:solidFill>
            <a:srgbClr val="C00000"/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Oval 3"/>
          <p:cNvSpPr/>
          <p:nvPr/>
        </p:nvSpPr>
        <p:spPr>
          <a:xfrm>
            <a:off x="3610744" y="2348880"/>
            <a:ext cx="914400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1594520" y="2780928"/>
            <a:ext cx="914400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/>
          <p:cNvSpPr/>
          <p:nvPr/>
        </p:nvSpPr>
        <p:spPr>
          <a:xfrm>
            <a:off x="1763688" y="4077072"/>
            <a:ext cx="151216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6660232" y="4617132"/>
            <a:ext cx="432048" cy="18002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62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Kako naći traffic sheet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819472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403649" y="2276872"/>
            <a:ext cx="576064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15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Kako naći traffic sheet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243408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547665" y="5943600"/>
            <a:ext cx="1368152" cy="6537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6556944" y="6093296"/>
            <a:ext cx="82336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69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Kako naći traffic sheet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60232" y="6525344"/>
            <a:ext cx="1080120" cy="3326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4474840" y="6525344"/>
            <a:ext cx="914400" cy="3326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23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Trening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</a:p>
          <a:p>
            <a:pPr marL="0" indent="0">
              <a:buNone/>
            </a:pPr>
            <a:endParaRPr lang="hr-HR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3600" b="1" dirty="0" smtClean="0">
                <a:solidFill>
                  <a:srgbClr val="002060"/>
                </a:solidFill>
              </a:rPr>
              <a:t>Kako naći </a:t>
            </a:r>
            <a:r>
              <a:rPr lang="hr-HR" sz="3600" b="1" smtClean="0">
                <a:solidFill>
                  <a:srgbClr val="002060"/>
                </a:solidFill>
              </a:rPr>
              <a:t>traffic sheet / kontakte lokalnih CEEPUS koordinatora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Kako naći traffic sheet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3"/>
          <a:stretch/>
        </p:blipFill>
        <p:spPr bwMode="auto">
          <a:xfrm>
            <a:off x="-3065752" y="950976"/>
            <a:ext cx="15240000" cy="570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79512" y="3501008"/>
            <a:ext cx="194421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44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Kako naći traffic sheet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-819472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27584" y="1988840"/>
            <a:ext cx="194421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5667712" y="4509120"/>
            <a:ext cx="914400" cy="31318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3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Kako naći kontakte LKC-a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17140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555776" y="2996952"/>
            <a:ext cx="648072" cy="5760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65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Kako naći kontakte LKC-a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-1089192"/>
            <a:ext cx="15240000" cy="85725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Oval 3"/>
          <p:cNvSpPr/>
          <p:nvPr/>
        </p:nvSpPr>
        <p:spPr>
          <a:xfrm>
            <a:off x="0" y="764704"/>
            <a:ext cx="4067944" cy="12744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251520" y="2739858"/>
            <a:ext cx="3384376" cy="61713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7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Trening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</a:p>
          <a:p>
            <a:pPr marL="0" indent="0">
              <a:buNone/>
            </a:pP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3000" b="1" dirty="0" smtClean="0">
                <a:solidFill>
                  <a:srgbClr val="002060"/>
                </a:solidFill>
              </a:rPr>
              <a:t>Često postavljana pitanja: kriva uloga na sučelju</a:t>
            </a:r>
            <a:endParaRPr lang="en-US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4"/>
            <a:ext cx="8229600" cy="792089"/>
          </a:xfrm>
        </p:spPr>
        <p:txBody>
          <a:bodyPr anchor="t">
            <a:noAutofit/>
          </a:bodyPr>
          <a:lstStyle/>
          <a:p>
            <a:pPr algn="l">
              <a:spcBef>
                <a:spcPct val="20000"/>
              </a:spcBef>
            </a:pPr>
            <a:r>
              <a:rPr lang="hr-HR" sz="1800" dirty="0" smtClean="0">
                <a:solidFill>
                  <a:schemeClr val="accent5"/>
                </a:solidFill>
              </a:rPr>
              <a:t>		</a:t>
            </a:r>
            <a:br>
              <a:rPr lang="hr-HR" sz="1800" dirty="0" smtClean="0">
                <a:solidFill>
                  <a:schemeClr val="accent5"/>
                </a:solidFill>
              </a:rPr>
            </a:br>
            <a:r>
              <a:rPr lang="hr-HR" sz="1800" b="1" dirty="0">
                <a:solidFill>
                  <a:schemeClr val="accent5"/>
                </a:solidFill>
              </a:rPr>
              <a:t> </a:t>
            </a:r>
            <a:r>
              <a:rPr lang="hr-HR" sz="1800" b="1" dirty="0" smtClean="0">
                <a:solidFill>
                  <a:schemeClr val="accent5"/>
                </a:solidFill>
              </a:rPr>
              <a:t>                                                        </a:t>
            </a:r>
            <a:r>
              <a:rPr lang="hr-HR" sz="3200" b="1" dirty="0" smtClean="0">
                <a:solidFill>
                  <a:srgbClr val="4BACC6"/>
                </a:solidFill>
              </a:rPr>
              <a:t>Stipendije u RH</a:t>
            </a:r>
            <a:r>
              <a:rPr lang="hr-HR" sz="3200" b="1" dirty="0" smtClean="0">
                <a:solidFill>
                  <a:schemeClr val="accent5"/>
                </a:solidFill>
              </a:rPr>
              <a:t> u 2015./2016.          </a:t>
            </a:r>
            <a:endParaRPr lang="hr-HR" sz="3200" b="1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08" y="1268764"/>
            <a:ext cx="8677472" cy="4968551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hr-HR" sz="1700" b="1" dirty="0" smtClean="0">
                <a:solidFill>
                  <a:srgbClr val="002060"/>
                </a:solidFill>
              </a:rPr>
              <a:t>Studenti: 1.300 HRK, osiguran smještaj u domu i subvencionirana prehrana (x-ica)</a:t>
            </a:r>
          </a:p>
          <a:p>
            <a:pPr marL="457200" lvl="1" indent="0">
              <a:buNone/>
            </a:pPr>
            <a:endParaRPr lang="hr-HR" sz="17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hr-HR" sz="1700" b="1" dirty="0" smtClean="0">
                <a:solidFill>
                  <a:srgbClr val="002060"/>
                </a:solidFill>
              </a:rPr>
              <a:t>Doktorandi: 1.500 HRK, osiguran smještaj u domu, subvencionirana prehrana (x-ica)</a:t>
            </a:r>
          </a:p>
          <a:p>
            <a:pPr marL="457200" lvl="1" indent="0">
              <a:buNone/>
            </a:pPr>
            <a:endParaRPr lang="hr-HR" sz="17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hr-HR" sz="1700" b="1" dirty="0" smtClean="0">
                <a:solidFill>
                  <a:srgbClr val="002060"/>
                </a:solidFill>
              </a:rPr>
              <a:t>Nastavno osoblje 5 – 15 dana: 2.400 HRK, osiguran smještaj u domu</a:t>
            </a:r>
          </a:p>
          <a:p>
            <a:pPr marL="457200" lvl="1" indent="0">
              <a:buNone/>
            </a:pPr>
            <a:endParaRPr lang="hr-HR" sz="17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hr-HR" sz="1700" b="1" dirty="0" smtClean="0">
                <a:solidFill>
                  <a:srgbClr val="002060"/>
                </a:solidFill>
              </a:rPr>
              <a:t>Nastavno osoblje 16(21) – 30 dana: 3.600 HRK, osiguran smještaj u domu </a:t>
            </a:r>
          </a:p>
          <a:p>
            <a:pPr marL="457200" lvl="1" indent="0">
              <a:buNone/>
            </a:pPr>
            <a:endParaRPr lang="hr-HR" sz="17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hr-HR" sz="1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hr-H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Ljetne škole (grupne mobilnosti):</a:t>
            </a:r>
          </a:p>
          <a:p>
            <a:pPr marL="457200" lvl="1" indent="0">
              <a:buNone/>
            </a:pPr>
            <a:endParaRPr lang="hr-HR" sz="1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hr-H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Studenti: </a:t>
            </a:r>
            <a:r>
              <a:rPr lang="hr-H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150 HRK dnevno, osiguran </a:t>
            </a:r>
            <a:r>
              <a:rPr lang="hr-H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smještaj u domu </a:t>
            </a:r>
            <a:r>
              <a:rPr lang="hr-H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 bez subvencionirane prehrane </a:t>
            </a:r>
            <a:r>
              <a:rPr lang="hr-H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(x-ica)</a:t>
            </a:r>
          </a:p>
          <a:p>
            <a:pPr marL="457200" lvl="1" indent="0">
              <a:buNone/>
            </a:pPr>
            <a:endParaRPr lang="hr-HR" sz="1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hr-H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Doktorandi: </a:t>
            </a:r>
            <a:r>
              <a:rPr lang="hr-H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170 HRK dnevno, </a:t>
            </a:r>
            <a:r>
              <a:rPr lang="hr-H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osiguran smještaj u </a:t>
            </a:r>
            <a:r>
              <a:rPr lang="hr-H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domu / bez subvencionirane prehrane </a:t>
            </a:r>
            <a:r>
              <a:rPr lang="hr-H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(x-ica)</a:t>
            </a:r>
          </a:p>
          <a:p>
            <a:pPr marL="457200" lvl="1" indent="0">
              <a:buNone/>
            </a:pPr>
            <a:endParaRPr lang="hr-HR" sz="1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hr-H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Nastavno </a:t>
            </a:r>
            <a:r>
              <a:rPr lang="hr-H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osoblje: 200 HRK dnevno, </a:t>
            </a:r>
            <a:r>
              <a:rPr lang="hr-H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osiguran smještaj u </a:t>
            </a:r>
            <a:r>
              <a:rPr lang="hr-H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domu /bez subvencionirane prehrane</a:t>
            </a:r>
            <a:endParaRPr lang="hr-HR" sz="1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hr-HR" sz="1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hr-HR" sz="17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hr-HR" sz="1700" b="1" dirty="0">
                <a:solidFill>
                  <a:srgbClr val="C00000"/>
                </a:solidFill>
              </a:rPr>
              <a:t>ZAGREB, zimski </a:t>
            </a:r>
            <a:r>
              <a:rPr lang="hr-HR" sz="1700" b="1" dirty="0" smtClean="0">
                <a:solidFill>
                  <a:srgbClr val="C00000"/>
                </a:solidFill>
              </a:rPr>
              <a:t>semestar – neće biti osiguran smještaj u domu, uvećane stipendije </a:t>
            </a:r>
            <a:endParaRPr lang="hr-HR" sz="17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hr-HR" sz="1700" b="1" dirty="0" smtClean="0">
                <a:solidFill>
                  <a:srgbClr val="002060"/>
                </a:solidFill>
              </a:rPr>
              <a:t>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111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Često postavljana pitanja – kriva uloga u sučelju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16" y="-387424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23528" y="1988840"/>
            <a:ext cx="3888432" cy="5760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7668344" y="1988840"/>
            <a:ext cx="1728192" cy="5760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/>
          <p:cNvSpPr/>
          <p:nvPr/>
        </p:nvSpPr>
        <p:spPr>
          <a:xfrm>
            <a:off x="7308305" y="260648"/>
            <a:ext cx="2088232" cy="914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4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Dokumentacija NCO-HR-a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Dokumentacija koju NCO-HR šalje stipendistima, 45 dana prije mjeseca u kojem počinje mobilnost (npr. za mobilnosti u listopadu sredinom kolovoza</a:t>
            </a:r>
            <a:r>
              <a:rPr lang="hr-HR" sz="1600" b="1" dirty="0" smtClean="0">
                <a:solidFill>
                  <a:srgbClr val="002060"/>
                </a:solidFill>
              </a:rPr>
              <a:t>):</a:t>
            </a:r>
          </a:p>
          <a:p>
            <a:pPr marL="0" indent="0">
              <a:buNone/>
            </a:pPr>
            <a:endParaRPr lang="hr-HR" sz="1600" b="1" dirty="0">
              <a:solidFill>
                <a:srgbClr val="002060"/>
              </a:solidFill>
            </a:endParaRPr>
          </a:p>
          <a:p>
            <a:r>
              <a:rPr lang="hr-HR" sz="1600" b="1" dirty="0" smtClean="0">
                <a:solidFill>
                  <a:srgbClr val="002060"/>
                </a:solidFill>
              </a:rPr>
              <a:t>General Info Package </a:t>
            </a:r>
            <a:r>
              <a:rPr lang="hr-HR" sz="1600" b="1" dirty="0" smtClean="0">
                <a:solidFill>
                  <a:srgbClr val="002060"/>
                </a:solidFill>
              </a:rPr>
              <a:t>i Provisional Letter of Award</a:t>
            </a:r>
            <a:endParaRPr lang="hr-HR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Stipendisti </a:t>
            </a:r>
            <a:r>
              <a:rPr lang="hr-HR" sz="1600" b="1" dirty="0" smtClean="0">
                <a:solidFill>
                  <a:srgbClr val="002060"/>
                </a:solidFill>
              </a:rPr>
              <a:t>moraju potpisati Letter of Acceptance (dio GIP-a) te poslati poštom na adresu Agencije</a:t>
            </a:r>
          </a:p>
          <a:p>
            <a:endParaRPr lang="hr-HR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Po zaprimanju potpisanog LoAcc, NCO-HR šaljem putem e-maila Letter of Award te isplaćuje stipendiju visokom </a:t>
            </a:r>
            <a:r>
              <a:rPr lang="hr-HR" sz="1600" b="1" dirty="0" smtClean="0">
                <a:solidFill>
                  <a:srgbClr val="002060"/>
                </a:solidFill>
              </a:rPr>
              <a:t>učilištu</a:t>
            </a:r>
          </a:p>
          <a:p>
            <a:pPr marL="0" indent="0">
              <a:buNone/>
            </a:pPr>
            <a:endParaRPr lang="hr-HR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Stipendisti iz NON-EU zemalja koji ostaju u RH dulje od 90 dana moraju prijaviti prebivalište (NCO-HR izrađuje Zahtjev, ZG stipendisti ga preuzimaju u NCO-HR-u, a za ostale stipendiste Zahtjev šaljemo poštom koordinatorima)</a:t>
            </a:r>
          </a:p>
          <a:p>
            <a:pPr marL="0" indent="0">
              <a:buNone/>
            </a:pPr>
            <a:endParaRPr lang="hr-HR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002060"/>
                </a:solidFill>
              </a:rPr>
              <a:t>Profesori iz Austrije i Slovenije, bez obzira na kratkoću boravka moraju zatražiti tadnu dozvolu </a:t>
            </a:r>
            <a:r>
              <a:rPr lang="vi-VN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(NCO-HR izrađuje Zahtjev, ZG stipendisti ga preuzimaju u NCO-HR-u, a za ostale stipendiste Zahtjev šaljemo poštom koordinatorima</a:t>
            </a:r>
            <a:r>
              <a:rPr lang="vi-VN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  <a:r>
              <a:rPr lang="hr-H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vi-VN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hr-HR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Kontakti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hr-HR" sz="2800" b="1" dirty="0" smtClean="0">
                <a:solidFill>
                  <a:srgbClr val="002060"/>
                </a:solidFill>
              </a:rPr>
              <a:t>Hrvatski nacionalni ured za CEEPUS – NCO-HR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002060"/>
                </a:solidFill>
              </a:rPr>
              <a:t>                              Agencija za mobilnost i programe EU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002060"/>
                </a:solidFill>
              </a:rPr>
              <a:t>                                                   Frankopanska 26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002060"/>
                </a:solidFill>
              </a:rPr>
              <a:t>                                                     10000 Zagreb</a:t>
            </a:r>
          </a:p>
          <a:p>
            <a:pPr marL="0" indent="0">
              <a:buNone/>
            </a:pPr>
            <a:endParaRPr lang="hr-H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rgbClr val="002060"/>
                </a:solidFill>
              </a:rPr>
              <a:t>T: +385 (0)1 555 </a:t>
            </a:r>
            <a:r>
              <a:rPr lang="fr-FR" sz="2000" b="1" dirty="0" smtClean="0">
                <a:solidFill>
                  <a:srgbClr val="002060"/>
                </a:solidFill>
              </a:rPr>
              <a:t>7855</a:t>
            </a:r>
            <a:endParaRPr lang="fr-F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rgbClr val="002060"/>
                </a:solidFill>
              </a:rPr>
              <a:t>   + 385 (0) 1 500 </a:t>
            </a:r>
            <a:r>
              <a:rPr lang="fr-FR" sz="2000" b="1" dirty="0" smtClean="0">
                <a:solidFill>
                  <a:srgbClr val="002060"/>
                </a:solidFill>
              </a:rPr>
              <a:t>5665</a:t>
            </a:r>
            <a:endParaRPr lang="fr-F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rgbClr val="002060"/>
                </a:solidFill>
              </a:rPr>
              <a:t>F: + 385 (0) 1 5005 </a:t>
            </a:r>
            <a:r>
              <a:rPr lang="fr-FR" sz="2000" b="1" dirty="0" smtClean="0">
                <a:solidFill>
                  <a:srgbClr val="002060"/>
                </a:solidFill>
              </a:rPr>
              <a:t>699</a:t>
            </a:r>
            <a:endParaRPr lang="fr-F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hr-H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2000" b="1" dirty="0" smtClean="0">
                <a:solidFill>
                  <a:srgbClr val="002060"/>
                </a:solidFill>
              </a:rPr>
              <a:t>E</a:t>
            </a:r>
            <a:r>
              <a:rPr lang="fr-FR" sz="2000" b="1" dirty="0" smtClean="0">
                <a:solidFill>
                  <a:srgbClr val="002060"/>
                </a:solidFill>
              </a:rPr>
              <a:t>-mail</a:t>
            </a:r>
            <a:r>
              <a:rPr lang="fr-FR" sz="2000" b="1" dirty="0">
                <a:solidFill>
                  <a:srgbClr val="002060"/>
                </a:solidFill>
              </a:rPr>
              <a:t>: ceepus@mobilnost.hr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98884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400" b="1" dirty="0">
              <a:solidFill>
                <a:schemeClr val="accent5"/>
              </a:solidFill>
            </a:endParaRPr>
          </a:p>
          <a:p>
            <a:pPr algn="ctr"/>
            <a:endParaRPr lang="hr-HR" sz="2400" dirty="0">
              <a:solidFill>
                <a:prstClr val="black">
                  <a:lumMod val="50000"/>
                  <a:lumOff val="50000"/>
                </a:prstClr>
              </a:solidFill>
              <a:ea typeface="Times New Roman"/>
            </a:endParaRPr>
          </a:p>
        </p:txBody>
      </p:sp>
      <p:pic>
        <p:nvPicPr>
          <p:cNvPr id="4" name="Picture 4" descr="plavi bal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7704" y="1338370"/>
            <a:ext cx="4824536" cy="418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4"/>
          <p:cNvSpPr>
            <a:spLocks noChangeArrowheads="1"/>
          </p:cNvSpPr>
          <p:nvPr/>
        </p:nvSpPr>
        <p:spPr bwMode="auto">
          <a:xfrm>
            <a:off x="2555776" y="2404338"/>
            <a:ext cx="36724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Hvala na pozornosti!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r-HR" sz="1800" dirty="0">
                <a:solidFill>
                  <a:srgbClr val="4BACC6"/>
                </a:solidFill>
              </a:rPr>
              <a:t> </a:t>
            </a:r>
            <a:r>
              <a:rPr lang="hr-HR" sz="1800" dirty="0" smtClean="0">
                <a:solidFill>
                  <a:srgbClr val="4BACC6"/>
                </a:solidFill>
              </a:rPr>
              <a:t>                                                                                              </a:t>
            </a:r>
            <a:br>
              <a:rPr lang="hr-HR" sz="1800" dirty="0" smtClean="0">
                <a:solidFill>
                  <a:srgbClr val="4BACC6"/>
                </a:solidFill>
              </a:rPr>
            </a:br>
            <a:r>
              <a:rPr lang="hr-HR" sz="1800" dirty="0">
                <a:solidFill>
                  <a:srgbClr val="4BACC6"/>
                </a:solidFill>
              </a:rPr>
              <a:t/>
            </a:r>
            <a:br>
              <a:rPr lang="hr-HR" sz="1800" dirty="0">
                <a:solidFill>
                  <a:srgbClr val="4BACC6"/>
                </a:solidFill>
              </a:rPr>
            </a:br>
            <a:r>
              <a:rPr lang="hr-HR" sz="1800" dirty="0" smtClean="0">
                <a:solidFill>
                  <a:srgbClr val="4BACC6"/>
                </a:solidFill>
              </a:rPr>
              <a:t/>
            </a:r>
            <a:br>
              <a:rPr lang="hr-HR" sz="1800" dirty="0" smtClean="0">
                <a:solidFill>
                  <a:srgbClr val="4BACC6"/>
                </a:solidFill>
              </a:rPr>
            </a:br>
            <a:r>
              <a:rPr lang="hr-HR" sz="1800" dirty="0">
                <a:solidFill>
                  <a:srgbClr val="4BACC6"/>
                </a:solidFill>
              </a:rPr>
              <a:t> </a:t>
            </a:r>
            <a:r>
              <a:rPr lang="hr-HR" sz="1800" dirty="0" smtClean="0">
                <a:solidFill>
                  <a:srgbClr val="4BACC6"/>
                </a:solidFill>
              </a:rPr>
              <a:t>                                                                                                         </a:t>
            </a:r>
            <a:r>
              <a:rPr lang="hr-HR" sz="3200" b="1" dirty="0" smtClean="0">
                <a:solidFill>
                  <a:srgbClr val="4BACC6"/>
                </a:solidFill>
              </a:rPr>
              <a:t>Mreže </a:t>
            </a:r>
            <a:r>
              <a:rPr lang="hr-HR" sz="3200" b="1" dirty="0">
                <a:solidFill>
                  <a:srgbClr val="4BACC6"/>
                </a:solidFill>
              </a:rPr>
              <a:t>u CEEPUS-u</a:t>
            </a:r>
            <a:r>
              <a:rPr lang="hr-HR" sz="2400" b="1" dirty="0">
                <a:solidFill>
                  <a:srgbClr val="4BACC6"/>
                </a:solidFill>
              </a:rPr>
              <a:t/>
            </a:r>
            <a:br>
              <a:rPr lang="hr-HR" sz="2400" b="1" dirty="0">
                <a:solidFill>
                  <a:srgbClr val="4BACC6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4"/>
            <a:ext cx="8229600" cy="492941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hr-HR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Visoka učilišta iz Hrvatske u ak.godini 2015./2016. partneri u </a:t>
            </a:r>
            <a:r>
              <a:rPr lang="hr-HR" sz="1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55 </a:t>
            </a:r>
            <a:r>
              <a:rPr lang="hr-HR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od </a:t>
            </a:r>
            <a:r>
              <a:rPr lang="hr-HR" sz="1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72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mreža odobrenih na nivou cijelog CEEPUS-a.</a:t>
            </a:r>
          </a:p>
          <a:p>
            <a:pPr marL="0" lvl="0" indent="0">
              <a:buNone/>
            </a:pPr>
            <a:endParaRPr lang="hr-HR" sz="1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r>
              <a:rPr lang="hr-HR" sz="1800" b="1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hr-HR" sz="1800" b="1" dirty="0" smtClean="0">
                <a:solidFill>
                  <a:srgbClr val="002060"/>
                </a:solidFill>
              </a:rPr>
              <a:t>Hrvatska </a:t>
            </a:r>
            <a:r>
              <a:rPr lang="hr-HR" sz="1800" b="1" dirty="0">
                <a:solidFill>
                  <a:srgbClr val="002060"/>
                </a:solidFill>
              </a:rPr>
              <a:t>u ak. godini </a:t>
            </a:r>
            <a:r>
              <a:rPr lang="hr-HR" sz="1800" b="1" dirty="0" smtClean="0">
                <a:solidFill>
                  <a:srgbClr val="002060"/>
                </a:solidFill>
              </a:rPr>
              <a:t>2015./2016. </a:t>
            </a:r>
            <a:r>
              <a:rPr lang="hr-HR" sz="1800" b="1" u="sng" dirty="0">
                <a:solidFill>
                  <a:srgbClr val="002060"/>
                </a:solidFill>
              </a:rPr>
              <a:t>koordinira</a:t>
            </a:r>
            <a:r>
              <a:rPr lang="hr-HR" sz="1800" b="1" dirty="0">
                <a:solidFill>
                  <a:srgbClr val="002060"/>
                </a:solidFill>
              </a:rPr>
              <a:t> radom </a:t>
            </a:r>
            <a:r>
              <a:rPr lang="hr-HR" sz="1800" b="1" dirty="0" smtClean="0">
                <a:solidFill>
                  <a:srgbClr val="002060"/>
                </a:solidFill>
              </a:rPr>
              <a:t>3 mreže</a:t>
            </a:r>
            <a:r>
              <a:rPr lang="hr-HR" sz="1800" b="1" dirty="0">
                <a:solidFill>
                  <a:srgbClr val="002060"/>
                </a:solidFill>
              </a:rPr>
              <a:t> </a:t>
            </a:r>
            <a:r>
              <a:rPr lang="hr-HR" sz="1800" b="1" dirty="0" smtClean="0">
                <a:solidFill>
                  <a:srgbClr val="002060"/>
                </a:solidFill>
              </a:rPr>
              <a:t>te 1 </a:t>
            </a:r>
            <a:r>
              <a:rPr lang="hr-HR" sz="1800" b="1" i="1" dirty="0" smtClean="0">
                <a:solidFill>
                  <a:srgbClr val="002060"/>
                </a:solidFill>
              </a:rPr>
              <a:t>umbrella </a:t>
            </a:r>
            <a:r>
              <a:rPr lang="hr-HR" sz="1800" b="1" dirty="0" smtClean="0">
                <a:solidFill>
                  <a:srgbClr val="002060"/>
                </a:solidFill>
              </a:rPr>
              <a:t>mreže</a:t>
            </a:r>
            <a:endParaRPr lang="hr-HR" sz="1800" b="1" dirty="0">
              <a:solidFill>
                <a:srgbClr val="002060"/>
              </a:solidFill>
            </a:endParaRPr>
          </a:p>
          <a:p>
            <a:pPr lvl="0"/>
            <a:endParaRPr lang="hr-HR" sz="1400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r>
              <a:rPr lang="en-US" sz="1800" b="1" dirty="0" err="1">
                <a:solidFill>
                  <a:srgbClr val="1F497D">
                    <a:lumMod val="75000"/>
                  </a:srgbClr>
                </a:solidFill>
              </a:rPr>
              <a:t>VetNEST</a:t>
            </a:r>
            <a:r>
              <a:rPr lang="en-US" sz="1800" b="1" dirty="0">
                <a:solidFill>
                  <a:srgbClr val="1F497D">
                    <a:lumMod val="75000"/>
                  </a:srgbClr>
                </a:solidFill>
              </a:rPr>
              <a:t> (Veterinary Network for Student and Staff </a:t>
            </a:r>
            <a:r>
              <a:rPr lang="en-US" sz="1800" b="1" dirty="0" smtClean="0">
                <a:solidFill>
                  <a:srgbClr val="1F497D">
                    <a:lumMod val="75000"/>
                  </a:srgbClr>
                </a:solidFill>
              </a:rPr>
              <a:t>Transfer)</a:t>
            </a:r>
            <a:r>
              <a:rPr lang="hr-HR" sz="1800" b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hr-HR" sz="1800" b="1" dirty="0" smtClean="0">
                <a:solidFill>
                  <a:srgbClr val="1F497D">
                    <a:lumMod val="75000"/>
                  </a:srgbClr>
                </a:solidFill>
              </a:rPr>
              <a:t>- </a:t>
            </a:r>
            <a:r>
              <a:rPr lang="hr-HR" sz="1800" b="1" dirty="0" smtClean="0">
                <a:solidFill>
                  <a:srgbClr val="FF0000"/>
                </a:solidFill>
              </a:rPr>
              <a:t>Veterinarski fakultet Sveučilišta u Zagrebu</a:t>
            </a:r>
            <a:endParaRPr lang="hr-HR" sz="1800" b="1" dirty="0">
              <a:solidFill>
                <a:srgbClr val="FF0000"/>
              </a:solidFill>
            </a:endParaRPr>
          </a:p>
          <a:p>
            <a:pPr lvl="0"/>
            <a:endParaRPr lang="hr-HR" sz="1400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r>
              <a:rPr lang="en-US" sz="1800" b="1" dirty="0">
                <a:solidFill>
                  <a:srgbClr val="C0504D">
                    <a:lumMod val="50000"/>
                  </a:srgbClr>
                </a:solidFill>
              </a:rPr>
              <a:t>Concurrent Product and Technology Development - Teaching, Research and Implementation of Joint Programs Oriented in Production and Industrial </a:t>
            </a:r>
            <a:r>
              <a:rPr lang="en-US" sz="1800" b="1" dirty="0" smtClean="0">
                <a:solidFill>
                  <a:srgbClr val="C0504D">
                    <a:lumMod val="50000"/>
                  </a:srgbClr>
                </a:solidFill>
              </a:rPr>
              <a:t>Engineering</a:t>
            </a:r>
            <a:r>
              <a:rPr lang="hr-HR" sz="1800" b="1" dirty="0" smtClean="0">
                <a:solidFill>
                  <a:srgbClr val="C0504D">
                    <a:lumMod val="50000"/>
                  </a:srgbClr>
                </a:solidFill>
              </a:rPr>
              <a:t> – </a:t>
            </a:r>
            <a:r>
              <a:rPr lang="hr-HR" sz="1800" b="1" dirty="0" smtClean="0">
                <a:solidFill>
                  <a:srgbClr val="FF0000"/>
                </a:solidFill>
              </a:rPr>
              <a:t>Tehnički fakultet Sveučilišta u Rijeci</a:t>
            </a:r>
            <a:endParaRPr lang="hr-HR" sz="1800" b="1" dirty="0">
              <a:solidFill>
                <a:srgbClr val="FF0000"/>
              </a:solidFill>
            </a:endParaRPr>
          </a:p>
          <a:p>
            <a:pPr lvl="0"/>
            <a:endParaRPr lang="hr-HR" sz="1400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r>
              <a:rPr lang="en-US" sz="1800" b="1" dirty="0">
                <a:solidFill>
                  <a:srgbClr val="9BBB59">
                    <a:lumMod val="50000"/>
                  </a:srgbClr>
                </a:solidFill>
              </a:rPr>
              <a:t>For Safe and Healthy Food in </a:t>
            </a:r>
            <a:r>
              <a:rPr lang="en-US" sz="1800" b="1" dirty="0" smtClean="0">
                <a:solidFill>
                  <a:srgbClr val="9BBB59">
                    <a:lumMod val="50000"/>
                  </a:srgbClr>
                </a:solidFill>
              </a:rPr>
              <a:t>Middle-Europe</a:t>
            </a:r>
            <a:r>
              <a:rPr lang="hr-HR" sz="1800" b="1" dirty="0" smtClean="0">
                <a:solidFill>
                  <a:srgbClr val="9BBB59">
                    <a:lumMod val="50000"/>
                  </a:srgbClr>
                </a:solidFill>
              </a:rPr>
              <a:t> – </a:t>
            </a:r>
            <a:r>
              <a:rPr lang="hr-HR" sz="1800" b="1" dirty="0" smtClean="0">
                <a:solidFill>
                  <a:srgbClr val="FF0000"/>
                </a:solidFill>
              </a:rPr>
              <a:t>Prehrambeno-Biotehnološki fakultet Sveučilišta u Zagrebu</a:t>
            </a:r>
          </a:p>
          <a:p>
            <a:pPr marL="0" lvl="0" indent="0">
              <a:buNone/>
            </a:pPr>
            <a:r>
              <a:rPr lang="hr-HR" sz="1800" b="1" dirty="0">
                <a:solidFill>
                  <a:srgbClr val="FF0000"/>
                </a:solidFill>
              </a:rPr>
              <a:t/>
            </a:r>
            <a:br>
              <a:rPr lang="hr-HR" sz="1800" b="1" dirty="0">
                <a:solidFill>
                  <a:srgbClr val="FF0000"/>
                </a:solidFill>
              </a:rPr>
            </a:br>
            <a:r>
              <a:rPr lang="hr-HR" sz="1800" b="1" i="1" u="sng" dirty="0" err="1">
                <a:solidFill>
                  <a:srgbClr val="002060"/>
                </a:solidFill>
                <a:latin typeface="Calibri" panose="020F0502020204030204" pitchFamily="34" charset="0"/>
              </a:rPr>
              <a:t>Umbrella</a:t>
            </a:r>
            <a:r>
              <a:rPr lang="hr-HR" sz="1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 mreža</a:t>
            </a:r>
          </a:p>
          <a:p>
            <a:pPr lvl="0"/>
            <a:r>
              <a:rPr lang="hr-HR" sz="1800" b="1" dirty="0" smtClean="0">
                <a:solidFill>
                  <a:prstClr val="white">
                    <a:lumMod val="50000"/>
                  </a:prstClr>
                </a:solidFill>
              </a:rPr>
              <a:t>Educational Systems in Central Europe – </a:t>
            </a:r>
            <a:r>
              <a:rPr lang="hr-HR" sz="1800" b="1" dirty="0" smtClean="0">
                <a:solidFill>
                  <a:srgbClr val="FF0000"/>
                </a:solidFill>
              </a:rPr>
              <a:t>Fakultet za odgojne i obrazovne znanosti Sveučilišta J.J. Strossmayer u Osijeku</a:t>
            </a:r>
            <a:endParaRPr lang="hr-HR" sz="18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hr-H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hr-HR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hr-H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4"/>
            <a:ext cx="8229600" cy="792089"/>
          </a:xfrm>
        </p:spPr>
        <p:txBody>
          <a:bodyPr anchor="t">
            <a:noAutofit/>
          </a:bodyPr>
          <a:lstStyle/>
          <a:p>
            <a:pPr algn="l">
              <a:spcBef>
                <a:spcPct val="20000"/>
              </a:spcBef>
            </a:pPr>
            <a:r>
              <a:rPr lang="hr-HR" sz="1800" dirty="0" smtClean="0">
                <a:solidFill>
                  <a:schemeClr val="accent5"/>
                </a:solidFill>
              </a:rPr>
              <a:t>		</a:t>
            </a:r>
            <a:br>
              <a:rPr lang="hr-HR" sz="1800" dirty="0" smtClean="0">
                <a:solidFill>
                  <a:schemeClr val="accent5"/>
                </a:solidFill>
              </a:rPr>
            </a:br>
            <a:r>
              <a:rPr lang="hr-HR" sz="1800" dirty="0">
                <a:solidFill>
                  <a:schemeClr val="accent5"/>
                </a:solidFill>
              </a:rPr>
              <a:t>	 </a:t>
            </a:r>
            <a:r>
              <a:rPr lang="hr-HR" sz="1800" dirty="0" smtClean="0">
                <a:solidFill>
                  <a:schemeClr val="accent5"/>
                </a:solidFill>
              </a:rPr>
              <a:t>                                               		            </a:t>
            </a:r>
            <a:r>
              <a:rPr lang="hr-HR" sz="3200" b="1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Vrste mobilnosti  </a:t>
            </a:r>
            <a:endParaRPr lang="hr-HR" sz="3200" b="1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83397834"/>
              </p:ext>
            </p:extLst>
          </p:nvPr>
        </p:nvGraphicFramePr>
        <p:xfrm>
          <a:off x="971601" y="1412776"/>
          <a:ext cx="698477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31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rgbClr val="4BACC6"/>
                </a:solidFill>
              </a:rPr>
              <a:t>                                                                  </a:t>
            </a:r>
            <a:br>
              <a:rPr lang="hr-HR" sz="3200" b="1" dirty="0" smtClean="0">
                <a:solidFill>
                  <a:srgbClr val="4BACC6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4"/>
            <a:ext cx="8229600" cy="492941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hr-HR" b="1" dirty="0" smtClean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endParaRPr lang="hr-HR" b="1" dirty="0" smtClean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hr-HR" b="1" dirty="0" smtClean="0">
                <a:solidFill>
                  <a:srgbClr val="002060"/>
                </a:solidFill>
              </a:rPr>
              <a:t>2. </a:t>
            </a:r>
            <a:r>
              <a:rPr lang="hr-HR" b="1" dirty="0">
                <a:solidFill>
                  <a:srgbClr val="002060"/>
                </a:solidFill>
              </a:rPr>
              <a:t>dio </a:t>
            </a:r>
          </a:p>
          <a:p>
            <a:pPr marL="0" lvl="0" indent="0" algn="ctr">
              <a:buNone/>
            </a:pPr>
            <a:endParaRPr lang="hr-HR" b="1" dirty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hr-HR" b="1" dirty="0" smtClean="0">
                <a:solidFill>
                  <a:srgbClr val="002060"/>
                </a:solidFill>
              </a:rPr>
              <a:t>Obaveze lokalnih </a:t>
            </a:r>
            <a:r>
              <a:rPr lang="hr-HR" b="1" dirty="0">
                <a:solidFill>
                  <a:srgbClr val="002060"/>
                </a:solidFill>
              </a:rPr>
              <a:t>CEEPUS koordinatora </a:t>
            </a:r>
            <a:r>
              <a:rPr lang="hr-HR" b="1" dirty="0" smtClean="0">
                <a:solidFill>
                  <a:srgbClr val="002060"/>
                </a:solidFill>
              </a:rPr>
              <a:t>kroz projektni ciklus</a:t>
            </a:r>
            <a:endParaRPr lang="hr-H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18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3755</TotalTime>
  <Words>4220</Words>
  <Application>Microsoft Office PowerPoint</Application>
  <PresentationFormat>On-screen Show (4:3)</PresentationFormat>
  <Paragraphs>2949</Paragraphs>
  <Slides>63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1_Office Theme</vt:lpstr>
      <vt:lpstr>   Trening za lokalne CEEPUS koordinatore   Zagreb, 17. lipnja 2015. g. MZOS   </vt:lpstr>
      <vt:lpstr>                                                                     Pregled izlaganja </vt:lpstr>
      <vt:lpstr>                                     CEEPUS općenito  </vt:lpstr>
      <vt:lpstr>                                                                                 Struktura </vt:lpstr>
      <vt:lpstr>                                                                       Što stipendije uključuju?            </vt:lpstr>
      <vt:lpstr>                                                            Stipendije u RH u 2015./2016.          </vt:lpstr>
      <vt:lpstr>                                                                                                                                                                                                            Mreže u CEEPUS-u </vt:lpstr>
      <vt:lpstr>                                                                  Vrste mobilnosti  </vt:lpstr>
      <vt:lpstr>                                                                   </vt:lpstr>
      <vt:lpstr>                                                                                                              Rokovi prijava u CEEPUS-u                     </vt:lpstr>
      <vt:lpstr>                                            Selekcija odlaznih i dolaznih mobilnosti</vt:lpstr>
      <vt:lpstr>                                                                           Ciklus mrežne mobilnosti</vt:lpstr>
      <vt:lpstr>                        Plan mobilnosti – „traffic sheet”</vt:lpstr>
      <vt:lpstr>                                     Plan mobilnosti – „traffic sheet”</vt:lpstr>
      <vt:lpstr>PowerPoint Presentation</vt:lpstr>
      <vt:lpstr>TABLICA MOBILNOSTI</vt:lpstr>
      <vt:lpstr>PowerPoint Presentation</vt:lpstr>
      <vt:lpstr>TABLICE MOBILNOSTI</vt:lpstr>
      <vt:lpstr>PRETHODNA TABLICA MOBILNOSTI</vt:lpstr>
      <vt:lpstr>PowerPoint Presentation</vt:lpstr>
      <vt:lpstr>PowerPoint Presentation</vt:lpstr>
      <vt:lpstr>PowerPoint Presentation</vt:lpstr>
      <vt:lpstr>ZAVRŠNA TABLICA MOBILNOSTI</vt:lpstr>
      <vt:lpstr>PowerPoint Presentation</vt:lpstr>
      <vt:lpstr>PowerPoint Presentation</vt:lpstr>
      <vt:lpstr>PowerPoint Presentation</vt:lpstr>
      <vt:lpstr>PowerPoint Presentation</vt:lpstr>
      <vt:lpstr>                           Obaveze koordinatora prije mobilnosti</vt:lpstr>
      <vt:lpstr>                                                                                    Obaveze koordinatora za vrijeme mobilnosti</vt:lpstr>
      <vt:lpstr>                                                                                    Obaveze koordinatora nakon mobilnosti</vt:lpstr>
      <vt:lpstr>                             Procedura za povrat putnih troškova    </vt:lpstr>
      <vt:lpstr>                             </vt:lpstr>
      <vt:lpstr>                                                                                      Online platforma CEEPUS-a: registracija                       </vt:lpstr>
      <vt:lpstr>                     Online platforma CEEPUS-a: registracija </vt:lpstr>
      <vt:lpstr>                                                                  Kontakti    </vt:lpstr>
      <vt:lpstr>                                                                  Kontakti    </vt:lpstr>
      <vt:lpstr>                                                                  Kontakti    </vt:lpstr>
      <vt:lpstr>                                                                  Kontakti    </vt:lpstr>
      <vt:lpstr>                                                                  Kontakti    </vt:lpstr>
      <vt:lpstr>PowerPoint Presentation</vt:lpstr>
      <vt:lpstr>                                                                  Kontakti    </vt:lpstr>
      <vt:lpstr>                                                                  Kontakti    </vt:lpstr>
      <vt:lpstr>                                                                  Kontakti    </vt:lpstr>
      <vt:lpstr>                                                                  Kontakti    </vt:lpstr>
      <vt:lpstr>                                                                  Kontakti    </vt:lpstr>
      <vt:lpstr>                                                                  Kontakti    </vt:lpstr>
      <vt:lpstr>                                                                  Trening   </vt:lpstr>
      <vt:lpstr>PowerPoint Presentation</vt:lpstr>
      <vt:lpstr>                                                                  Kontakti    </vt:lpstr>
      <vt:lpstr>                                                                  Kontakti    </vt:lpstr>
      <vt:lpstr>                                                                  Kontakti    </vt:lpstr>
      <vt:lpstr>                                                                  Kontakti    </vt:lpstr>
      <vt:lpstr>                                                                  Kontakti    </vt:lpstr>
      <vt:lpstr>                                                                  Trening  </vt:lpstr>
      <vt:lpstr>                                                                  Kontakti    </vt:lpstr>
      <vt:lpstr>                                                                  Kontakti    </vt:lpstr>
      <vt:lpstr>                                                                  Kontakti    </vt:lpstr>
      <vt:lpstr>                                                                  Kontakti    </vt:lpstr>
      <vt:lpstr>                                                                  Trening    </vt:lpstr>
      <vt:lpstr>                                                                  Kontakti    </vt:lpstr>
      <vt:lpstr>                                  Dokumentacija NCO-HR-a</vt:lpstr>
      <vt:lpstr>                                                                  Kontakti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Predstavljanje programa CEEPUS  Zagreb, 14. siječnja 2015. g. Nacionalni ured za CEEPUS, Agencija za mobilnost i programe EU</dc:title>
  <dc:creator>Baba</dc:creator>
  <cp:lastModifiedBy>Tanja Veljak</cp:lastModifiedBy>
  <cp:revision>286</cp:revision>
  <dcterms:created xsi:type="dcterms:W3CDTF">2015-01-13T23:05:05Z</dcterms:created>
  <dcterms:modified xsi:type="dcterms:W3CDTF">2015-06-18T07:36:42Z</dcterms:modified>
</cp:coreProperties>
</file>