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2874749" y="-1217398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 rot="5400000">
            <a:off x="5463749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1272750" y="-609569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04789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076326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ype="http://schemas.openxmlformats.org/officeDocument/2006/relationships/theme" Target="../theme/theme2.xml"/><Relationship Id="rId2" Type="http://schemas.openxmlformats.org/officeDocument/2006/relationships/image" Target="../media/image00.png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" Type="http://schemas.openxmlformats.org/officeDocument/2006/relationships/image" Target="../media/image01.pn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59838" y="-59664"/>
            <a:ext cx="9263699" cy="526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4378" y="50147"/>
            <a:ext cx="810900" cy="814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yS0VfXNCDJA" TargetMode="External"/><Relationship Id="rId3" Type="http://schemas.openxmlformats.org/officeDocument/2006/relationships/hyperlink" Target="https://youtu.be/EUDlQskKSss" TargetMode="External"/><Relationship Id="rId9" Type="http://schemas.openxmlformats.org/officeDocument/2006/relationships/image" Target="../media/image05.jpg"/><Relationship Id="rId6" Type="http://schemas.openxmlformats.org/officeDocument/2006/relationships/hyperlink" Target="https://youtu.be/z3T4_dZ3oKM" TargetMode="External"/><Relationship Id="rId5" Type="http://schemas.openxmlformats.org/officeDocument/2006/relationships/hyperlink" Target="https://youtu.be/8tl-A-Rd9qs" TargetMode="External"/><Relationship Id="rId8" Type="http://schemas.openxmlformats.org/officeDocument/2006/relationships/hyperlink" Target="https://youtu.be/QQa_3Fdu2PI" TargetMode="External"/><Relationship Id="rId7" Type="http://schemas.openxmlformats.org/officeDocument/2006/relationships/hyperlink" Target="https://youtu.be/ypDFdtEafM0" TargetMode="Externa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inoit.com/users/mvisnja/canvases/My%20first%20photo" TargetMode="External"/><Relationship Id="rId3" Type="http://schemas.openxmlformats.org/officeDocument/2006/relationships/hyperlink" Target="http://padlet.com/mvisnja/79nxx0vk9w12" TargetMode="External"/><Relationship Id="rId6" Type="http://schemas.openxmlformats.org/officeDocument/2006/relationships/image" Target="../media/image03.jpg"/><Relationship Id="rId5" Type="http://schemas.openxmlformats.org/officeDocument/2006/relationships/hyperlink" Target="https://youtu.be/_O6fYSyTz20" TargetMode="Externa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adlet.com/mvisnja/8xu1ph0opauk" TargetMode="Externa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Relationship Id="rId3" Type="http://schemas.openxmlformats.org/officeDocument/2006/relationships/hyperlink" Target="https://animoto.com/play/BBh6IBsV6NlwjkRW2zTDWA" TargetMode="Externa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Relationship Id="rId3" Type="http://schemas.openxmlformats.org/officeDocument/2006/relationships/hyperlink" Target="https://youtu.be/SzV8dc_pxGs" TargetMode="External"/><Relationship Id="rId5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teslin3c/projekti/touch-into-the-past" TargetMode="External"/><Relationship Id="rId3" Type="http://schemas.openxmlformats.org/officeDocument/2006/relationships/hyperlink" Target="http://twinspace.etwinning.net/450/home" TargetMode="Externa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psnack.com/my-flipbooks/details?flip=ft98b8inb" TargetMode="External"/><Relationship Id="rId3" Type="http://schemas.openxmlformats.org/officeDocument/2006/relationships/image" Target="../media/image04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winspace.etwinning.net/450/materials/files" TargetMode="Externa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8.jpg"/><Relationship Id="rId3" Type="http://schemas.openxmlformats.org/officeDocument/2006/relationships/hyperlink" Target="https://animoto.com/play/0fJUEM56NSMI5RLoSPWoeg" TargetMode="Externa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6.jpg"/><Relationship Id="rId3" Type="http://schemas.openxmlformats.org/officeDocument/2006/relationships/hyperlink" Target="https://animoto.com/play/ZcBg0y0NSPiaxilVB9pI1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1781850" y="1409650"/>
            <a:ext cx="5454900" cy="2408099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hr" sz="3600">
                <a:solidFill>
                  <a:srgbClr val="0B5394"/>
                </a:solidFill>
              </a:rPr>
              <a:t>eTwinning TeachMeet HR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B5394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B5394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1" lang="hr" sz="1800">
                <a:solidFill>
                  <a:srgbClr val="0B5394"/>
                </a:solidFill>
              </a:rPr>
              <a:t>1.6.2015.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28225" y="945025"/>
            <a:ext cx="6400799" cy="1314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648200" y="1200149"/>
            <a:ext cx="4038599" cy="3772799"/>
          </a:xfrm>
          <a:prstGeom prst="rect">
            <a:avLst/>
          </a:prstGeom>
          <a:solidFill>
            <a:srgbClr val="6FA8DC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hr"/>
              <a:t>    Obiteljska stabla-3.d, Varšava:</a:t>
            </a:r>
          </a:p>
          <a:p>
            <a:pPr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https://youtu.be/EUDlQskKSss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Obiteljska stabla - 3.c, Zagreb:</a:t>
            </a:r>
          </a:p>
          <a:p>
            <a:pPr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https://youtu.be/yS0VfXNCDJA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hr"/>
              <a:t>    Obiteljska stabla - 3.a, Zagreb: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5"/>
              </a:rPr>
              <a:t>https://youtu.be/8tl-A-Rd9qs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Podrijetlo prezimena- 3.abc PB, Zagreb: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6"/>
              </a:rPr>
              <a:t>https://youtu.be/z3T4_dZ3oKM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Glagoljica - 3,abc PB, Zagreb: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7"/>
              </a:rPr>
              <a:t>https://youtu.be/ypDFdtEafM0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Naši predci - 3.c,Zagreb:</a:t>
            </a:r>
          </a:p>
          <a:p>
            <a:pPr indent="0" marL="20320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8"/>
              </a:rPr>
              <a:t>https://youtu.be/QQa_3Fdu2PI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" y="1182900"/>
            <a:ext cx="4038599" cy="3429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93C47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Moje prvo desetljeće-3.c, Zagreb:</a:t>
            </a:r>
          </a:p>
          <a:p>
            <a:pPr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http://padlet.com/mvisnja/79nxx0vk9w12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Moja prva fotografija - 3.c, Zagreb i 3.d, Varšava</a:t>
            </a:r>
          </a:p>
          <a:p>
            <a:pPr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http://linoit.com/users/mvisnja/canvases/My%20first%20photo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Moje prvo desetljeće- 3.a, Zagreb:</a:t>
            </a:r>
          </a:p>
          <a:p>
            <a:pPr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5"/>
              </a:rPr>
              <a:t>https://youtu.be/_O6fYSyTz20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1182900"/>
            <a:ext cx="4038599" cy="3429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4038599" cy="3394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5" name="Shape 165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8E7CC3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Zaboravljene igre - </a:t>
            </a:r>
            <a:r>
              <a:rPr lang="hr">
                <a:solidFill>
                  <a:schemeClr val="dk1"/>
                </a:solidFill>
              </a:rPr>
              <a:t>3.c, </a:t>
            </a:r>
            <a:r>
              <a:rPr lang="hr"/>
              <a:t>Zagreb:</a:t>
            </a:r>
          </a:p>
          <a:p>
            <a:pPr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http://padlet.com/mvisnja/8xu1ph0opauk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Zaboravljene igre - </a:t>
            </a:r>
            <a:r>
              <a:rPr lang="hr">
                <a:solidFill>
                  <a:schemeClr val="dk1"/>
                </a:solidFill>
              </a:rPr>
              <a:t>3.d, </a:t>
            </a:r>
            <a:r>
              <a:rPr lang="hr"/>
              <a:t>Varšava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-prezentacija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648200" y="1165650"/>
            <a:ext cx="4038599" cy="3429000"/>
          </a:xfrm>
          <a:prstGeom prst="rect">
            <a:avLst/>
          </a:prstGeom>
          <a:solidFill>
            <a:srgbClr val="C27BA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Likovni radovi- 3.c, Zagreb:</a:t>
            </a:r>
          </a:p>
          <a:p>
            <a:pPr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https://animoto.com/play/BBh6IBsV6NlwjkRW2zTDWA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99" y="1165650"/>
            <a:ext cx="4038599" cy="3429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FF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 rtl="0">
              <a:spcBef>
                <a:spcPts val="0"/>
              </a:spcBef>
              <a:buNone/>
            </a:pPr>
            <a:r>
              <a:rPr b="1" lang="hr"/>
              <a:t>Evaluacija projekta kroz izložbu starih predmeta- u tijeku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 rtl="0">
              <a:spcBef>
                <a:spcPts val="0"/>
              </a:spcBef>
              <a:buNone/>
            </a:pPr>
            <a:r>
              <a:rPr b="1" lang="hr"/>
              <a:t>Izložba “Dodir prošlosti”- 3.a, 3.c, 3.abc PB</a:t>
            </a:r>
          </a:p>
          <a:p>
            <a:pPr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https://youtu.be/SzV8dc_pxGs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                                        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hr"/>
              <a:t>Izložba popraćena u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hr"/>
              <a:t> medijima: Večernji list,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hr"/>
              <a:t>HTV 1-Društvena mreža</a:t>
            </a:r>
          </a:p>
          <a:p>
            <a:pPr indent="0" marL="0">
              <a:spcBef>
                <a:spcPts val="0"/>
              </a:spcBef>
              <a:buNone/>
            </a:pPr>
            <a:r>
              <a:rPr lang="hr"/>
              <a:t>                 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82900"/>
            <a:ext cx="40385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0250" y="3152850"/>
            <a:ext cx="1713423" cy="12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ctrTitle"/>
          </p:nvPr>
        </p:nvSpPr>
        <p:spPr>
          <a:xfrm>
            <a:off x="1275300" y="1023675"/>
            <a:ext cx="6662100" cy="1676699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hr" sz="3600">
                <a:solidFill>
                  <a:srgbClr val="FFFF00"/>
                </a:solidFill>
              </a:rPr>
              <a:t>Hvala na pažnji!</a:t>
            </a:r>
          </a:p>
        </p:txBody>
      </p:sp>
      <p:sp>
        <p:nvSpPr>
          <p:cNvPr id="188" name="Shape 188"/>
          <p:cNvSpPr txBox="1"/>
          <p:nvPr>
            <p:ph idx="1" type="subTitle"/>
          </p:nvPr>
        </p:nvSpPr>
        <p:spPr>
          <a:xfrm>
            <a:off x="1275375" y="2504500"/>
            <a:ext cx="6662100" cy="2236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800" y="2240325"/>
            <a:ext cx="2994125" cy="250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397400" y="285200"/>
            <a:ext cx="4643399" cy="891300"/>
          </a:xfrm>
          <a:prstGeom prst="rect">
            <a:avLst/>
          </a:prstGeom>
          <a:solidFill>
            <a:srgbClr val="0B5394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hr" sz="3000">
                <a:solidFill>
                  <a:srgbClr val="FFFF00"/>
                </a:solidFill>
              </a:rPr>
              <a:t>TOUCH INTO THE PAST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310125"/>
            <a:ext cx="8229600" cy="33111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VAŠE IME I PREZIME: Višnja Mušnjak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ZANIMANJE: Učiteljica razredne nastave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ŠKOLA: Osnovna škola Nikole Tesle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GRAD: Zagreb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750" y="1586412"/>
            <a:ext cx="2620300" cy="24621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203200" rtl="0">
              <a:spcBef>
                <a:spcPts val="0"/>
              </a:spcBef>
              <a:buNone/>
            </a:pPr>
            <a:r>
              <a:rPr lang="hr"/>
              <a:t>PROJEKTNA IDEJA:na temelju kurikuluma nastave prirode i društva u 3.r. 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CILJ PROJEKTA:spoznati važnost očuvanja tradicije i običaja kroz prošlost svojih predaka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OPIS PROJEKTA: kroz mjesečne zadatke tijekom cijele nastavne godine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PREDMETNA PODRUČJA: priroda i društvo, engleski jezik, likovna kultura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DOB UČENIKA: 9 - 10 godina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rPr lang="hr"/>
              <a:t>JEZIK PROJEKTA: </a:t>
            </a:r>
            <a:r>
              <a:rPr lang="hr">
                <a:solidFill>
                  <a:schemeClr val="dk1"/>
                </a:solidFill>
              </a:rPr>
              <a:t>engleski</a:t>
            </a:r>
          </a:p>
          <a:p>
            <a:pPr indent="0" marL="203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203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OPIS PROJEKTA:Kroz cijelu školsku godinu bile su predložene mjesečne aktivnosti kroz temu projektnih zadataka.</a:t>
            </a:r>
          </a:p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PROJEKTNI ZADACI:Moj grad u prošlosti i danas, Moje obiteljsko stablo, Moje prvo desetljeće, Zaboravljene igre, Likovni radovi (prošlost-sadašnjost), Izložba starih predmeta (evaluacija)</a:t>
            </a:r>
          </a:p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PROJEKT ZAVRŠEN / U TIJEKU: u fazi evaluacije</a:t>
            </a:r>
          </a:p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KORIŠTENI WEB ALATI: Power point, Padlet, Linoit, Youtube, Vimeo, Animoto, Picasa</a:t>
            </a:r>
          </a:p>
          <a:p>
            <a:pPr lvl="0" marL="20320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UTJECAJ PROJEKTA NA UČENIKE:Učenici su odlično usvojili nastavne sadržaje kroz istraživački način rada. S interesom su proučavali uratke projektnih partnera. Usavršili su vještine prezentacije, komunikacije, suradnje….Ovakav inovativan način poučavanja unio je veći interes za sadržaje i konkretnu primjenu naučenog.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IZAZOVI:Osmišljavanje novog projektnog zadatka na temelju kurikuluma i upoznavanje novih projektnih partnera. Sudjelovanje u K1 projektu.</a:t>
            </a:r>
          </a:p>
          <a:p>
            <a:pPr lvl="0" marL="203200" rtl="0">
              <a:spcBef>
                <a:spcPts val="0"/>
              </a:spcBef>
              <a:buNone/>
            </a:pPr>
            <a:r>
              <a:rPr lang="hr">
                <a:solidFill>
                  <a:schemeClr val="dk1"/>
                </a:solidFill>
              </a:rPr>
              <a:t>OSTALO RELEVANTNO ZA PROJEKT:</a:t>
            </a:r>
          </a:p>
          <a:p>
            <a:pPr lvl="0" marL="203200" rtl="0">
              <a:spcBef>
                <a:spcPts val="0"/>
              </a:spcBef>
              <a:buNone/>
            </a:pPr>
            <a:r>
              <a:rPr lang="hr">
                <a:solidFill>
                  <a:schemeClr val="dk1"/>
                </a:solidFill>
              </a:rPr>
              <a:t>VAŠA PORUKA: Unošenje inovativnih metoda poučavanja donosi obostrano zadovoljstvo u radu - kod učenika i učitelja.</a:t>
            </a:r>
          </a:p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POVEZNICE/LINKOVI NA VAŠ PROJEKT: </a:t>
            </a:r>
          </a:p>
          <a:p>
            <a:pPr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http://twinspace.etwinning.net/450/home</a:t>
            </a:r>
          </a:p>
          <a:p>
            <a:pPr lvl="0" marL="20320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https://sites.google.com/site/teslin3c/projekti/touch-into-the-past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4038599" cy="33540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6" name="Shape 116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http://www.flipsnack.com/my-flipbooks/details?flip=ft98b8inb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100" y="1310100"/>
            <a:ext cx="3538173" cy="25667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34650"/>
            <a:ext cx="4038599" cy="3394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5" name="Shape 125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76A5A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Prezentacije i fotografije kroz koje smo međusobno predstavili jedni drugima svoje škole i razrede.</a:t>
            </a:r>
          </a:p>
          <a:p>
            <a:pPr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http://twinspace.etwinning.net/450/materials/files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Prezentacije gradova: Zagreb Varšava, Inowroclav, Atena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 rtl="0">
              <a:spcBef>
                <a:spcPts val="0"/>
              </a:spcBef>
              <a:buNone/>
            </a:pPr>
            <a:r>
              <a:rPr lang="hr"/>
              <a:t>   Videokonferencija sa Varšavom:</a:t>
            </a:r>
          </a:p>
          <a:p>
            <a:pPr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https://animoto.com/play/0fJUEM56NSMI5RLoSPWoeg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" y="1182900"/>
            <a:ext cx="4038599" cy="3429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solidFill>
            <a:srgbClr val="6D9EEB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 rtl="0">
              <a:spcBef>
                <a:spcPts val="0"/>
              </a:spcBef>
              <a:buNone/>
            </a:pPr>
            <a:r>
              <a:rPr lang="hr"/>
              <a:t>Božićne i uskrsne čestitke- poslane i primljene poštom.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 rtl="0">
              <a:spcBef>
                <a:spcPts val="0"/>
              </a:spcBef>
              <a:buNone/>
            </a:pPr>
            <a:r>
              <a:rPr lang="hr"/>
              <a:t>Advent u Zagrebu, 3.c :</a:t>
            </a:r>
          </a:p>
          <a:p>
            <a:pPr indent="0" mar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https://animoto.com/play/ZcBg0y0NSPiaxilVB9pI1A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0150"/>
            <a:ext cx="4038599" cy="3394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