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6" r:id="rId9"/>
    <p:sldId id="267" r:id="rId10"/>
    <p:sldId id="268" r:id="rId11"/>
    <p:sldId id="264" r:id="rId12"/>
    <p:sldId id="269" r:id="rId13"/>
    <p:sldId id="271" r:id="rId14"/>
    <p:sldId id="272" r:id="rId15"/>
    <p:sldId id="270" r:id="rId16"/>
    <p:sldId id="273" r:id="rId17"/>
    <p:sldId id="274" r:id="rId1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19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398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 rot="5400000">
            <a:off x="5463749" y="1371630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69"/>
            <a:ext cx="43887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7200" y="1076326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59838" y="-59664"/>
            <a:ext cx="9263699" cy="526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974378" y="50147"/>
            <a:ext cx="810900" cy="814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gi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73W8eYJoYA" TargetMode="External"/><Relationship Id="rId2" Type="http://schemas.openxmlformats.org/officeDocument/2006/relationships/hyperlink" Target="http://twinspace.etwinning.net/1854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tiplanet.artsteps.com/exhibitions/18278/Violence_is_not_a_solution__common_exhibit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ailto:supancic.martin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685800" y="2259625"/>
            <a:ext cx="7772400" cy="1314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sz="3000" b="1" dirty="0">
                <a:solidFill>
                  <a:srgbClr val="002060"/>
                </a:solidFill>
              </a:rPr>
              <a:t>eTwinning TeachMeet HR</a:t>
            </a:r>
          </a:p>
          <a:p>
            <a:pPr rtl="0">
              <a:spcBef>
                <a:spcPts val="0"/>
              </a:spcBef>
              <a:buNone/>
            </a:pPr>
            <a:endParaRPr dirty="0">
              <a:solidFill>
                <a:srgbClr val="00206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dirty="0">
              <a:solidFill>
                <a:srgbClr val="00206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hr" sz="2400" dirty="0">
                <a:solidFill>
                  <a:srgbClr val="002060"/>
                </a:solidFill>
              </a:rPr>
              <a:t>1.6.2015.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2628225" y="945025"/>
            <a:ext cx="6400799" cy="131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600" dirty="0" smtClean="0"/>
              <a:t> izrada rječnika najvažnijih pojmova</a:t>
            </a:r>
          </a:p>
          <a:p>
            <a:pPr>
              <a:buNone/>
            </a:pPr>
            <a:r>
              <a:rPr lang="hr-HR" sz="1600" dirty="0" smtClean="0"/>
              <a:t>   (nasilje, rješenje, film, projekt, ljutnja,</a:t>
            </a:r>
          </a:p>
          <a:p>
            <a:pPr>
              <a:buNone/>
            </a:pPr>
            <a:r>
              <a:rPr lang="hr-HR" sz="1600" dirty="0" smtClean="0"/>
              <a:t>   nepoštovanje...)</a:t>
            </a:r>
            <a:endParaRPr lang="hr-HR" sz="1600" dirty="0"/>
          </a:p>
        </p:txBody>
      </p:sp>
      <p:pic>
        <p:nvPicPr>
          <p:cNvPr id="4" name="Picture 3" descr="rječni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275606"/>
            <a:ext cx="3045123" cy="3107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600" dirty="0" smtClean="0"/>
              <a:t>snimanje filma o nekoj vrsti nasilja, pronalaženje nenasilnog rješenja za problem iz filma, snimanje nastavka filma u kojem se primjenjuje nenasilno rješenje koje je ponudio netko od partnera</a:t>
            </a:r>
            <a:endParaRPr lang="hr-HR" sz="1600" dirty="0"/>
          </a:p>
        </p:txBody>
      </p:sp>
      <p:pic>
        <p:nvPicPr>
          <p:cNvPr id="4" name="Picture 3" descr="film viol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995686"/>
            <a:ext cx="2308359" cy="2609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0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139702"/>
            <a:ext cx="1728192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600" dirty="0" smtClean="0"/>
              <a:t>organiziranje izložbe likovnih radova na temu nenasilja prvo u vlastitoj školi, a zatim slanje u druge države partnerice (međunarodna putujuća izložba)</a:t>
            </a:r>
            <a:endParaRPr lang="hr-HR" sz="1600" dirty="0"/>
          </a:p>
        </p:txBody>
      </p:sp>
      <p:pic>
        <p:nvPicPr>
          <p:cNvPr id="4" name="Picture 3" descr="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211710"/>
            <a:ext cx="2880320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2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211710"/>
            <a:ext cx="2976331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b="1" dirty="0" smtClean="0">
                <a:solidFill>
                  <a:schemeClr val="bg2"/>
                </a:solidFill>
              </a:rPr>
              <a:t>UTJECAJ PROJEKTA NA UČENIKE</a:t>
            </a:r>
            <a:endParaRPr lang="hr-HR" sz="2000" b="1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hr-HR" sz="1800" b="1" dirty="0" smtClean="0"/>
              <a:t>    UČENICI SU:</a:t>
            </a:r>
          </a:p>
          <a:p>
            <a:r>
              <a:rPr lang="hr-HR" sz="1800" dirty="0" smtClean="0"/>
              <a:t> unaprijedili svoje socijalne vještine</a:t>
            </a:r>
          </a:p>
          <a:p>
            <a:r>
              <a:rPr lang="hr-HR" sz="1800" dirty="0" smtClean="0"/>
              <a:t> naučili su razlikovati vrste nasilja te kako reagirati na nasilje i pronaći najbolje nenasilno rješenje</a:t>
            </a:r>
          </a:p>
          <a:p>
            <a:r>
              <a:rPr lang="hr-HR" sz="1800" dirty="0" smtClean="0"/>
              <a:t> poboljšali su svoje vještine komunikacije na engleskom jeziku istovremeno proširujući vokabular i produbljujući opseg građanskih kompetencija</a:t>
            </a:r>
          </a:p>
          <a:p>
            <a:r>
              <a:rPr lang="hr-HR" sz="1800" dirty="0" smtClean="0"/>
              <a:t> usmenim i pisanim izričajem komunicirali su na engleskom jeziku pri čemu su stjecali vještine međukulturalnog razumijevanja, osviješćivali pripadnost državi, naciji i zajednici te spremnost razumijevanja i poštivanja vrijednosti drugih nacija </a:t>
            </a:r>
          </a:p>
          <a:p>
            <a:endParaRPr lang="hr-H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b="1" dirty="0" smtClean="0">
                <a:solidFill>
                  <a:schemeClr val="bg2"/>
                </a:solidFill>
              </a:rPr>
              <a:t>IZAZOVI</a:t>
            </a:r>
            <a:endParaRPr lang="hr-HR" sz="2000" b="1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dirty="0" smtClean="0"/>
              <a:t>organizacija međunarodne putujuće izložbe</a:t>
            </a:r>
          </a:p>
          <a:p>
            <a:r>
              <a:rPr lang="hr-HR" sz="2000" dirty="0" smtClean="0"/>
              <a:t>objedinjenje svih dijelova filma u jednu smislenu cjelinu</a:t>
            </a:r>
          </a:p>
          <a:p>
            <a:r>
              <a:rPr lang="hr-HR" sz="2000" dirty="0" smtClean="0"/>
              <a:t> kreiranje zajedničke virtualne izložbe</a:t>
            </a:r>
          </a:p>
          <a:p>
            <a:r>
              <a:rPr lang="hr-HR" sz="2000" dirty="0" smtClean="0"/>
              <a:t>organiziranje videokonferencije</a:t>
            </a:r>
          </a:p>
          <a:p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b="1" dirty="0" smtClean="0">
                <a:solidFill>
                  <a:schemeClr val="bg2"/>
                </a:solidFill>
              </a:rPr>
              <a:t>KORIŠTENI WEB ALATI</a:t>
            </a:r>
            <a:endParaRPr lang="hr-HR" sz="2000" b="1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400" dirty="0" smtClean="0"/>
              <a:t> MovieMaker, PowerPoint, Emaze,   ImageChef,Popplet, PicMonkey, Padlet, Animoto, YouTube, Artsteps, PhotoPeach... </a:t>
            </a:r>
          </a:p>
          <a:p>
            <a:endParaRPr lang="hr-HR" dirty="0"/>
          </a:p>
        </p:txBody>
      </p:sp>
      <p:pic>
        <p:nvPicPr>
          <p:cNvPr id="4" name="Picture 3" descr="Emaz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651870"/>
            <a:ext cx="1656184" cy="835090"/>
          </a:xfrm>
          <a:prstGeom prst="rect">
            <a:avLst/>
          </a:prstGeom>
        </p:spPr>
      </p:pic>
      <p:pic>
        <p:nvPicPr>
          <p:cNvPr id="5" name="Picture 4" descr="movie m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507854"/>
            <a:ext cx="1187574" cy="1187574"/>
          </a:xfrm>
          <a:prstGeom prst="rect">
            <a:avLst/>
          </a:prstGeom>
        </p:spPr>
      </p:pic>
      <p:pic>
        <p:nvPicPr>
          <p:cNvPr id="9" name="Picture 8" descr="YouTube-logo-full_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3723878"/>
            <a:ext cx="1388661" cy="864096"/>
          </a:xfrm>
          <a:prstGeom prst="rect">
            <a:avLst/>
          </a:prstGeom>
        </p:spPr>
      </p:pic>
      <p:pic>
        <p:nvPicPr>
          <p:cNvPr id="10" name="Picture 9" descr="PicMonkey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2427734"/>
            <a:ext cx="783531" cy="783531"/>
          </a:xfrm>
          <a:prstGeom prst="rect">
            <a:avLst/>
          </a:prstGeom>
        </p:spPr>
      </p:pic>
      <p:pic>
        <p:nvPicPr>
          <p:cNvPr id="11" name="Picture 10" descr="OfficePowerPoint-Ikona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6336" y="3579862"/>
            <a:ext cx="991356" cy="890017"/>
          </a:xfrm>
          <a:prstGeom prst="rect">
            <a:avLst/>
          </a:prstGeom>
        </p:spPr>
      </p:pic>
      <p:pic>
        <p:nvPicPr>
          <p:cNvPr id="5122" name="Picture 2" descr="https://tctechcrunch2011.files.wordpress.com/2013/06/animoto.png?w=4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5736" y="2283718"/>
            <a:ext cx="1259632" cy="1259632"/>
          </a:xfrm>
          <a:prstGeom prst="rect">
            <a:avLst/>
          </a:prstGeom>
          <a:noFill/>
        </p:spPr>
      </p:pic>
      <p:pic>
        <p:nvPicPr>
          <p:cNvPr id="5124" name="Picture 4" descr="https://cceflexiblelearning.files.wordpress.com/2013/11/491042_3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8184" y="3651870"/>
            <a:ext cx="864096" cy="864096"/>
          </a:xfrm>
          <a:prstGeom prst="rect">
            <a:avLst/>
          </a:prstGeom>
          <a:noFill/>
        </p:spPr>
      </p:pic>
      <p:pic>
        <p:nvPicPr>
          <p:cNvPr id="5126" name="Picture 6" descr="http://ctreichler.wikispaces.com/file/view/padlet_blog_300.png/418860030/210x210/padlet_blog_30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3568" y="2571750"/>
            <a:ext cx="899592" cy="899592"/>
          </a:xfrm>
          <a:prstGeom prst="rect">
            <a:avLst/>
          </a:prstGeom>
          <a:noFill/>
        </p:spPr>
      </p:pic>
      <p:pic>
        <p:nvPicPr>
          <p:cNvPr id="5128" name="Picture 8" descr="http://www.artsteps.com/images/logo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6296" y="2499742"/>
            <a:ext cx="1304925" cy="723900"/>
          </a:xfrm>
          <a:prstGeom prst="rect">
            <a:avLst/>
          </a:prstGeom>
          <a:noFill/>
        </p:spPr>
      </p:pic>
      <p:sp>
        <p:nvSpPr>
          <p:cNvPr id="5130" name="AutoShape 10" descr="Slikovni rezultat za photopeach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132" name="AutoShape 12" descr="Slikovni rezultat za photopeach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134" name="AutoShape 14" descr="Slikovni rezultat za photopeach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136" name="AutoShape 16" descr="Slikovni rezultat za photopeach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38" name="Picture 18" descr="http://geekyteachers.com/wp-content/uploads/2011/10/PhotoPeach-Logo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3928" y="2715766"/>
            <a:ext cx="1152128" cy="583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b="1" dirty="0" smtClean="0">
                <a:solidFill>
                  <a:schemeClr val="bg2"/>
                </a:solidFill>
              </a:rPr>
              <a:t>LINKOVI NA PROJEKT</a:t>
            </a:r>
            <a:endParaRPr lang="hr-HR" sz="2000" b="1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 smtClean="0">
                <a:hlinkClick r:id="rId2"/>
              </a:rPr>
              <a:t>http://twinspace.etwinning.net/1854/home</a:t>
            </a:r>
            <a:r>
              <a:rPr lang="hr-HR" sz="1800" dirty="0" smtClean="0"/>
              <a:t> - poveznica na Twinspace</a:t>
            </a:r>
          </a:p>
          <a:p>
            <a:r>
              <a:rPr lang="hr-HR" sz="1800" dirty="0" smtClean="0">
                <a:hlinkClick r:id="rId3"/>
              </a:rPr>
              <a:t>https://www.youtube.com/watch?v=x73W8eYJoYA</a:t>
            </a:r>
            <a:r>
              <a:rPr lang="hr-HR" sz="1800" dirty="0" smtClean="0"/>
              <a:t> - poveznica na zajednički film</a:t>
            </a:r>
          </a:p>
          <a:p>
            <a:r>
              <a:rPr lang="hr-HR" sz="1800" dirty="0" smtClean="0">
                <a:hlinkClick r:id="rId4"/>
              </a:rPr>
              <a:t>http://petiplanet.artsteps.com/exhibitions/18278/Violence_is_not_a_solution__common_exhibition</a:t>
            </a:r>
            <a:r>
              <a:rPr lang="hr-HR" sz="1800" dirty="0" smtClean="0"/>
              <a:t> - poveznica na virtualnu izložbu</a:t>
            </a:r>
            <a:endParaRPr lang="hr-H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b="1" dirty="0" smtClean="0">
                <a:solidFill>
                  <a:schemeClr val="bg2"/>
                </a:solidFill>
              </a:rPr>
              <a:t>HVALA NA PAŽNJI!</a:t>
            </a:r>
            <a:endParaRPr lang="hr-HR" sz="2000" b="1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hr-HR" sz="1800" dirty="0" smtClean="0">
              <a:hlinkClick r:id="rId2"/>
            </a:endParaRPr>
          </a:p>
          <a:p>
            <a:pPr>
              <a:buNone/>
            </a:pPr>
            <a:endParaRPr lang="hr-HR" sz="1800" dirty="0" smtClean="0">
              <a:hlinkClick r:id="rId2"/>
            </a:endParaRPr>
          </a:p>
          <a:p>
            <a:pPr>
              <a:buNone/>
            </a:pPr>
            <a:endParaRPr lang="hr-HR" sz="1800" dirty="0" smtClean="0">
              <a:hlinkClick r:id="rId2"/>
            </a:endParaRPr>
          </a:p>
          <a:p>
            <a:pPr>
              <a:buNone/>
            </a:pPr>
            <a:endParaRPr lang="hr-HR" sz="1800" dirty="0" smtClean="0">
              <a:hlinkClick r:id="rId2"/>
            </a:endParaRPr>
          </a:p>
          <a:p>
            <a:pPr>
              <a:buNone/>
            </a:pPr>
            <a:endParaRPr lang="hr-HR" sz="1800" dirty="0" smtClean="0">
              <a:hlinkClick r:id="rId2"/>
            </a:endParaRPr>
          </a:p>
          <a:p>
            <a:pPr>
              <a:buNone/>
            </a:pPr>
            <a:endParaRPr lang="hr-HR" sz="1800" dirty="0" smtClean="0">
              <a:hlinkClick r:id="rId2"/>
            </a:endParaRPr>
          </a:p>
          <a:p>
            <a:pPr>
              <a:buNone/>
            </a:pPr>
            <a:r>
              <a:rPr lang="hr-HR" sz="1800" dirty="0" smtClean="0">
                <a:hlinkClick r:id="rId2"/>
              </a:rPr>
              <a:t>                                     supancic.martina@gmail.com</a:t>
            </a:r>
            <a:r>
              <a:rPr lang="hr-HR" sz="1800" dirty="0" smtClean="0"/>
              <a:t> </a:t>
            </a:r>
            <a:endParaRPr lang="hr-HR" sz="1800" dirty="0"/>
          </a:p>
        </p:txBody>
      </p:sp>
      <p:pic>
        <p:nvPicPr>
          <p:cNvPr id="4" name="Picture 3" descr="hvala na pažnj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203598"/>
            <a:ext cx="2462411" cy="184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r" sz="2800" b="1" dirty="0" smtClean="0">
                <a:solidFill>
                  <a:srgbClr val="002060"/>
                </a:solidFill>
              </a:rPr>
              <a:t>       VIOLENCE </a:t>
            </a:r>
            <a:r>
              <a:rPr lang="hr" sz="2800" b="1" dirty="0" smtClean="0">
                <a:solidFill>
                  <a:srgbClr val="002060"/>
                </a:solidFill>
              </a:rPr>
              <a:t>IS NOT A SOLUTION</a:t>
            </a:r>
            <a:endParaRPr lang="hr" sz="2800" b="1" dirty="0">
              <a:solidFill>
                <a:srgbClr val="002060"/>
              </a:solidFill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hr" sz="1600" dirty="0" smtClean="0"/>
              <a:t>Martina Supančić, dipl.uč.</a:t>
            </a:r>
          </a:p>
          <a:p>
            <a:pPr rtl="0">
              <a:spcBef>
                <a:spcPts val="0"/>
              </a:spcBef>
              <a:buNone/>
            </a:pPr>
            <a:endParaRPr sz="1600" dirty="0" smtClean="0"/>
          </a:p>
          <a:p>
            <a:pPr rtl="0">
              <a:spcBef>
                <a:spcPts val="0"/>
              </a:spcBef>
              <a:buNone/>
            </a:pPr>
            <a:r>
              <a:rPr lang="hr" sz="1600" dirty="0" smtClean="0"/>
              <a:t>učiteljica engleskog jezika</a:t>
            </a:r>
          </a:p>
          <a:p>
            <a:pPr rtl="0">
              <a:spcBef>
                <a:spcPts val="0"/>
              </a:spcBef>
              <a:buNone/>
            </a:pPr>
            <a:endParaRPr sz="1600" dirty="0" smtClean="0"/>
          </a:p>
          <a:p>
            <a:pPr rtl="0">
              <a:spcBef>
                <a:spcPts val="0"/>
              </a:spcBef>
              <a:buNone/>
            </a:pPr>
            <a:r>
              <a:rPr lang="hr" sz="1600" dirty="0" smtClean="0"/>
              <a:t>I. </a:t>
            </a:r>
            <a:r>
              <a:rPr lang="hr-HR" sz="1600" dirty="0" smtClean="0"/>
              <a:t>o</a:t>
            </a:r>
            <a:r>
              <a:rPr lang="hr" sz="1600" dirty="0" smtClean="0"/>
              <a:t>snovna škola Bjelovar</a:t>
            </a:r>
          </a:p>
          <a:p>
            <a:pPr rtl="0">
              <a:spcBef>
                <a:spcPts val="0"/>
              </a:spcBef>
              <a:buNone/>
            </a:pPr>
            <a:endParaRPr dirty="0" smtClean="0"/>
          </a:p>
          <a:p>
            <a:pPr rtl="0">
              <a:spcBef>
                <a:spcPts val="0"/>
              </a:spcBef>
              <a:buNone/>
            </a:pPr>
            <a:endParaRPr lang="hr" dirty="0" smtClean="0"/>
          </a:p>
          <a:p>
            <a:pPr rtl="0">
              <a:spcBef>
                <a:spcPts val="0"/>
              </a:spcBef>
              <a:buNone/>
            </a:pPr>
            <a:endParaRPr dirty="0" smtClean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26" name="Picture 2" descr="C:\Users\Korisnik\Desktop\brisel\CAM016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960" y="1491630"/>
            <a:ext cx="2520280" cy="1890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Korisnik\Desktop\Sve za eTwinning\Bjelovar-fotografije-1-osnovna-skola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2715766"/>
            <a:ext cx="2112235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303864" y="2417862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r-HR" sz="2000" b="1" dirty="0" smtClean="0">
                <a:solidFill>
                  <a:schemeClr val="bg2"/>
                </a:solidFill>
              </a:rPr>
              <a:t>PROJEKTNA IDEJA</a:t>
            </a:r>
            <a:endParaRPr sz="2000" b="1" dirty="0">
              <a:solidFill>
                <a:schemeClr val="bg2"/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03200" indent="0">
              <a:spcBef>
                <a:spcPts val="0"/>
              </a:spcBef>
              <a:buNone/>
            </a:pPr>
            <a:r>
              <a:rPr lang="hr-HR" sz="2000" dirty="0" smtClean="0"/>
              <a:t>Temelj našeg projekta je </a:t>
            </a:r>
            <a:r>
              <a:rPr lang="hr-HR" sz="2000" dirty="0" smtClean="0">
                <a:solidFill>
                  <a:srgbClr val="C00000"/>
                </a:solidFill>
              </a:rPr>
              <a:t>nenasilje</a:t>
            </a:r>
            <a:r>
              <a:rPr lang="hr-HR" sz="2000" dirty="0" smtClean="0"/>
              <a:t> – traganje za kreativnim i mirnim, suradničkim rješavanjem teških situacija kroz koje učenici prolaze tijekom svog školovanja i kasnijeg života. </a:t>
            </a:r>
          </a:p>
          <a:p>
            <a:pPr marL="203200" indent="0">
              <a:spcBef>
                <a:spcPts val="0"/>
              </a:spcBef>
              <a:buNone/>
            </a:pPr>
            <a:r>
              <a:rPr lang="hr-HR" sz="2000" dirty="0" smtClean="0"/>
              <a:t>Osnovna ideja ovog projekta bila je naučiti učenike kako biti u miru sa sobom, s drugima i prirodom te kako uspješno pronaći nenasilno rješenje za različite vrste problema i sukoba te osnažiti osjećaj zajedništva.</a:t>
            </a:r>
            <a:endParaRPr lang="hr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r-HR" sz="2000" b="1" dirty="0" smtClean="0">
                <a:solidFill>
                  <a:schemeClr val="bg2"/>
                </a:solidFill>
              </a:rPr>
              <a:t>CILJ PROJEKTA</a:t>
            </a:r>
            <a:endParaRPr sz="2000" b="1" dirty="0">
              <a:solidFill>
                <a:schemeClr val="bg2"/>
              </a:solidFill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03200">
              <a:spcBef>
                <a:spcPts val="0"/>
              </a:spcBef>
              <a:buSzPct val="78571"/>
              <a:buNone/>
            </a:pPr>
            <a:r>
              <a:rPr lang="hr-HR" sz="2000" dirty="0" smtClean="0"/>
              <a:t>  - povezati učenike iz različitih zemalja na zajedničkom zadatku rješavanja problema nasilja u njihovim školama nenasilnim metodama</a:t>
            </a:r>
          </a:p>
          <a:p>
            <a:pPr marL="203200">
              <a:spcBef>
                <a:spcPts val="0"/>
              </a:spcBef>
              <a:buSzPct val="78571"/>
              <a:buNone/>
            </a:pPr>
            <a:r>
              <a:rPr lang="hr-HR" sz="2000" dirty="0" smtClean="0"/>
              <a:t>  - razlikovati vrste nasilja </a:t>
            </a:r>
          </a:p>
          <a:p>
            <a:pPr marL="203200">
              <a:spcBef>
                <a:spcPts val="0"/>
              </a:spcBef>
              <a:buSzPct val="78571"/>
              <a:buNone/>
            </a:pPr>
            <a:r>
              <a:rPr lang="hr-HR" sz="2000" dirty="0" smtClean="0"/>
              <a:t>  - tražiti rješenje problema koristeći nenasilne metode </a:t>
            </a:r>
          </a:p>
          <a:p>
            <a:pPr marL="203200">
              <a:spcBef>
                <a:spcPts val="0"/>
              </a:spcBef>
              <a:buSzPct val="78571"/>
              <a:buNone/>
            </a:pPr>
            <a:r>
              <a:rPr lang="hr-HR" sz="2000" dirty="0" smtClean="0"/>
              <a:t>  - razviti socijalne vještine kod učenika, naučiti surađivati, razumjeti     jedni druge te živjeti u harmoniji </a:t>
            </a:r>
          </a:p>
          <a:p>
            <a:pPr marL="203200"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hr" dirty="0">
              <a:solidFill>
                <a:schemeClr val="dk1"/>
              </a:solidFill>
            </a:endParaRPr>
          </a:p>
        </p:txBody>
      </p:sp>
      <p:pic>
        <p:nvPicPr>
          <p:cNvPr id="4" name="Picture 3" descr="763325027b89130938a7d90b31ab6ab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219822"/>
            <a:ext cx="1267966" cy="1267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b="1" dirty="0" smtClean="0">
                <a:solidFill>
                  <a:schemeClr val="bg2"/>
                </a:solidFill>
              </a:rPr>
              <a:t>OPIS PROJEKTA</a:t>
            </a:r>
            <a:endParaRPr lang="hr-HR" sz="2000" b="1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hr-HR" sz="1600" dirty="0" smtClean="0"/>
              <a:t>- partnerske škole snimaju film na zajedničku zadanu temu: “Violence is not a solution” </a:t>
            </a:r>
          </a:p>
          <a:p>
            <a:pPr>
              <a:buNone/>
            </a:pPr>
            <a:r>
              <a:rPr lang="hr-HR" sz="1600" dirty="0" smtClean="0"/>
              <a:t>- svaka škola snima dio filma (o jednoj vrsti nasilja) te se na kraju svi dijelovi spajaju u jedan zajednički film</a:t>
            </a:r>
          </a:p>
          <a:p>
            <a:pPr>
              <a:buNone/>
            </a:pPr>
            <a:r>
              <a:rPr lang="hr-HR" sz="1600" dirty="0" smtClean="0"/>
              <a:t>- film prikazuje različite vrste nasilja i njihovo nenasilno rješenje</a:t>
            </a:r>
          </a:p>
          <a:p>
            <a:pPr>
              <a:buNone/>
            </a:pPr>
            <a:r>
              <a:rPr lang="hr-HR" sz="1600" dirty="0" smtClean="0"/>
              <a:t>- učenici u školama partnerima izrađuju likovne radove na istu temu te pripremaju izložbe u svojim školama</a:t>
            </a:r>
          </a:p>
          <a:p>
            <a:pPr>
              <a:buNone/>
            </a:pPr>
            <a:r>
              <a:rPr lang="hr-HR" sz="1600" dirty="0" smtClean="0"/>
              <a:t>- izložba tada putuje u ostale partnerske škole te se na kraju izrađuje jedna zajednička virtualna izložba</a:t>
            </a:r>
          </a:p>
          <a:p>
            <a:pPr>
              <a:buNone/>
            </a:pPr>
            <a:r>
              <a:rPr lang="hr-HR" sz="1600" dirty="0" smtClean="0"/>
              <a:t>- ovim aktivnostima skreće se pažnja na problem nasilja te na važnost izbjegavanja sukoba i pronalaženja nenasilnih rješenja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b="1" dirty="0" smtClean="0">
                <a:solidFill>
                  <a:schemeClr val="bg2"/>
                </a:solidFill>
              </a:rPr>
              <a:t>PODACI O PROJEKTU</a:t>
            </a:r>
            <a:endParaRPr lang="hr-HR" sz="2000" b="1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 smtClean="0"/>
              <a:t>DOB UČENIKA: 9-15 godina</a:t>
            </a:r>
          </a:p>
          <a:p>
            <a:r>
              <a:rPr lang="hr-HR" sz="1800" dirty="0" smtClean="0"/>
              <a:t>JEZIK PROJEKTA: engleski</a:t>
            </a:r>
          </a:p>
          <a:p>
            <a:r>
              <a:rPr lang="hr-HR" sz="1800" dirty="0" smtClean="0"/>
              <a:t>TRAJANJE PROJEKTA: jednu školsku godinu (rujan-lipanj); projekt još uvijek traje</a:t>
            </a:r>
          </a:p>
          <a:p>
            <a:r>
              <a:rPr lang="hr-HR" sz="1800" dirty="0" smtClean="0"/>
              <a:t>ZEMLJE PARTNERICE: Turska, Slovenija, Grčka, Island, Bugarska, Češka i Hrvatska</a:t>
            </a:r>
          </a:p>
          <a:p>
            <a:r>
              <a:rPr lang="hr-HR" sz="1800" dirty="0" smtClean="0"/>
              <a:t>PREDMETNA PODRUČJA: : likovna kultura, drama, etika, informatika, psihologija, sociologija, strani jezici </a:t>
            </a:r>
          </a:p>
          <a:p>
            <a:endParaRPr lang="hr-HR" sz="1800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b="1" dirty="0" smtClean="0">
                <a:solidFill>
                  <a:schemeClr val="bg2"/>
                </a:solidFill>
              </a:rPr>
              <a:t>PROJEKTNI ZADACI</a:t>
            </a:r>
            <a:endParaRPr lang="hr-HR" sz="2000" b="1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600" dirty="0" smtClean="0"/>
              <a:t>predstavljanje projektnih partnera i njihovih škola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23678"/>
            <a:ext cx="3528392" cy="2376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EMAZ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5" y="2139702"/>
            <a:ext cx="2497283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600" dirty="0" smtClean="0"/>
              <a:t>izrađivanje nenasilnih poruka, slogana i postera</a:t>
            </a:r>
            <a:endParaRPr lang="hr-HR" sz="1600" dirty="0"/>
          </a:p>
        </p:txBody>
      </p:sp>
      <p:pic>
        <p:nvPicPr>
          <p:cNvPr id="4" name="Picture 3" descr="PADL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923678"/>
            <a:ext cx="2753109" cy="2219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school_violenc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51670"/>
            <a:ext cx="1993593" cy="1368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purf3d4d56c95d26e9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779662"/>
            <a:ext cx="2376264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600" dirty="0" smtClean="0"/>
              <a:t> izrada loga projekta (naš prijedlog je izabran kao najbolji)</a:t>
            </a:r>
            <a:endParaRPr lang="hr-HR" sz="1600" dirty="0"/>
          </a:p>
        </p:txBody>
      </p:sp>
      <p:pic>
        <p:nvPicPr>
          <p:cNvPr id="4" name="Picture 3" descr="b11418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923678"/>
            <a:ext cx="2843726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bc17a4d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779662"/>
            <a:ext cx="1326151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563</Words>
  <Application>Microsoft Office PowerPoint</Application>
  <PresentationFormat>On-screen Show (16:9)</PresentationFormat>
  <Paragraphs>72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eTwinning TeachMeet HR   1.6.2015.</vt:lpstr>
      <vt:lpstr>       VIOLENCE IS NOT A SOLUTION</vt:lpstr>
      <vt:lpstr>PROJEKTNA IDEJA</vt:lpstr>
      <vt:lpstr>CILJ PROJEKTA</vt:lpstr>
      <vt:lpstr>OPIS PROJEKTA</vt:lpstr>
      <vt:lpstr>PODACI O PROJEKTU</vt:lpstr>
      <vt:lpstr>PROJEKTNI ZADACI</vt:lpstr>
      <vt:lpstr>Slide 8</vt:lpstr>
      <vt:lpstr>Slide 9</vt:lpstr>
      <vt:lpstr>Slide 10</vt:lpstr>
      <vt:lpstr>Slide 11</vt:lpstr>
      <vt:lpstr>Slide 12</vt:lpstr>
      <vt:lpstr>UTJECAJ PROJEKTA NA UČENIKE</vt:lpstr>
      <vt:lpstr>IZAZOVI</vt:lpstr>
      <vt:lpstr>KORIŠTENI WEB ALATI</vt:lpstr>
      <vt:lpstr>LINKOVI NA PROJEKT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 TeachMeet HR   1.6.2015.</dc:title>
  <dc:creator>Korisnik</dc:creator>
  <cp:lastModifiedBy>Korisnik</cp:lastModifiedBy>
  <cp:revision>39</cp:revision>
  <dcterms:modified xsi:type="dcterms:W3CDTF">2015-05-31T19:07:51Z</dcterms:modified>
</cp:coreProperties>
</file>