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51" r:id="rId2"/>
  </p:sldMasterIdLst>
  <p:notesMasterIdLst>
    <p:notesMasterId r:id="rId30"/>
  </p:notesMasterIdLst>
  <p:sldIdLst>
    <p:sldId id="260" r:id="rId3"/>
    <p:sldId id="263" r:id="rId4"/>
    <p:sldId id="265" r:id="rId5"/>
    <p:sldId id="267" r:id="rId6"/>
    <p:sldId id="274" r:id="rId7"/>
    <p:sldId id="272" r:id="rId8"/>
    <p:sldId id="296" r:id="rId9"/>
    <p:sldId id="298" r:id="rId10"/>
    <p:sldId id="297" r:id="rId11"/>
    <p:sldId id="279" r:id="rId12"/>
    <p:sldId id="280" r:id="rId13"/>
    <p:sldId id="312" r:id="rId14"/>
    <p:sldId id="283" r:id="rId15"/>
    <p:sldId id="285" r:id="rId16"/>
    <p:sldId id="284" r:id="rId17"/>
    <p:sldId id="287" r:id="rId18"/>
    <p:sldId id="288" r:id="rId19"/>
    <p:sldId id="306" r:id="rId20"/>
    <p:sldId id="301" r:id="rId21"/>
    <p:sldId id="302" r:id="rId22"/>
    <p:sldId id="303" r:id="rId23"/>
    <p:sldId id="304" r:id="rId24"/>
    <p:sldId id="305" r:id="rId25"/>
    <p:sldId id="313" r:id="rId26"/>
    <p:sldId id="307" r:id="rId27"/>
    <p:sldId id="292" r:id="rId28"/>
    <p:sldId id="308" r:id="rId29"/>
  </p:sldIdLst>
  <p:sldSz cx="9144000" cy="6858000" type="screen4x3"/>
  <p:notesSz cx="6669088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5714" autoAdjust="0"/>
  </p:normalViewPr>
  <p:slideViewPr>
    <p:cSldViewPr>
      <p:cViewPr varScale="1">
        <p:scale>
          <a:sx n="51" d="100"/>
          <a:sy n="51" d="100"/>
        </p:scale>
        <p:origin x="-3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56" y="-10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49BDC-CBF2-451C-B62C-B937CE2BE6A3}" type="doc">
      <dgm:prSet loTypeId="urn:microsoft.com/office/officeart/2008/layout/PictureAccentList" loCatId="list" qsTypeId="urn:microsoft.com/office/officeart/2005/8/quickstyle/simple1#2" qsCatId="simple" csTypeId="urn:microsoft.com/office/officeart/2005/8/colors/accent1_2#1" csCatId="accent1" phldr="0"/>
      <dgm:spPr/>
      <dgm:t>
        <a:bodyPr/>
        <a:lstStyle/>
        <a:p>
          <a:endParaRPr lang="hr-HR"/>
        </a:p>
      </dgm:t>
    </dgm:pt>
    <dgm:pt modelId="{22C15EC0-C8F7-4BD5-AB7C-04F3C59CB6D8}" type="pres">
      <dgm:prSet presAssocID="{A6649BDC-CBF2-451C-B62C-B937CE2BE6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</dgm:ptLst>
  <dgm:cxnLst>
    <dgm:cxn modelId="{C949FF09-754F-4F5C-8138-E5853C02BDA8}" type="presOf" srcId="{A6649BDC-CBF2-451C-B62C-B937CE2BE6A3}" destId="{22C15EC0-C8F7-4BD5-AB7C-04F3C59CB6D8}" srcOrd="0" destOrd="0" presId="urn:microsoft.com/office/officeart/2008/layout/PictureAccentLis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7E505-2F6C-4AC8-A3AE-42DE4ABCF84B}" type="doc">
      <dgm:prSet loTypeId="urn:microsoft.com/office/officeart/2008/layout/VerticalCurvedList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hr-HR"/>
        </a:p>
      </dgm:t>
    </dgm:pt>
    <dgm:pt modelId="{32505A2C-DF62-4279-B5CC-DDBAC2052459}">
      <dgm:prSet phldrT="[Text]" custT="1"/>
      <dgm:spPr>
        <a:solidFill>
          <a:srgbClr val="2FB1CC">
            <a:alpha val="30196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hr-HR" sz="1600" b="1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SVRHA:</a:t>
          </a:r>
          <a:r>
            <a:rPr lang="hr-HR" sz="1600" b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 Put od kuće do mjesta održavanja službe i nazad; put APV</a:t>
          </a:r>
        </a:p>
        <a:p>
          <a:pPr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UVJET za isplatu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stvarno sudjelovanje na aktivnosti.</a:t>
          </a:r>
        </a:p>
        <a:p>
          <a:pPr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a)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put od mjesta sjedišta SO do mjesta sjedišta RO: potpisanu izjavu od strane volontera s navedenim datumom početka i kraja službe, imenom i e-mailom volontera;</a:t>
          </a:r>
        </a:p>
        <a:p>
          <a:pPr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b)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Mjesto polaska/dolaska drukčije od sjedišta SO/RO: putne karte na kojima se vidi relacija, datum, ime putnika.</a:t>
          </a:r>
          <a:endParaRPr lang="hr-HR" sz="16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D24354-707B-43C4-9C65-F05F823845BB}" type="parTrans" cxnId="{1C07B5FC-0C4C-4C9A-B9B5-23239EEED9EA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3A126E87-8F3F-415B-9C32-0C805C8CDF92}" type="sibTrans" cxnId="{1C07B5FC-0C4C-4C9A-B9B5-23239EEED9E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A2CDC936-6717-4ADC-BE36-259947C73C89}">
      <dgm:prSet phldrT="[Text]" custT="1"/>
      <dgm:spPr>
        <a:solidFill>
          <a:srgbClr val="2FB1CC">
            <a:alpha val="30196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UVJET za isplatu: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sudjelovanje na aktivnosti</a:t>
          </a:r>
        </a:p>
        <a:p>
          <a:pPr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izjava od strane volontera s navedenim mjestom, datumima početka i kraja službe, imenom i e-mailom volontera; potvrda o isplaćenom iznosu džeparca (isplatnica ili izvod iz banke).</a:t>
          </a:r>
        </a:p>
        <a:p>
          <a:pPr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!!!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Za pune mjesece službe isplaćuje se puni paušal; Za nepune mjesece službe isplaćuje se: dani službe x 1/30 jediničnog iznosa.</a:t>
          </a:r>
          <a:endParaRPr lang="hr-HR" sz="16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59184D8-1846-419D-B3AA-FB539E08C711}" type="parTrans" cxnId="{8D1DACBA-D43B-47A6-A018-15C0A06B7E64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436A5D89-3DF3-4B70-805C-9E9AF986C46F}" type="sibTrans" cxnId="{8D1DACBA-D43B-47A6-A018-15C0A06B7E64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61F636CF-33FC-4927-9D73-B04E6FF88572}" type="pres">
      <dgm:prSet presAssocID="{1417E505-2F6C-4AC8-A3AE-42DE4ABCF8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8AC9410B-FFF7-4207-AC88-AC8777A1CD5B}" type="pres">
      <dgm:prSet presAssocID="{1417E505-2F6C-4AC8-A3AE-42DE4ABCF84B}" presName="Name1" presStyleCnt="0"/>
      <dgm:spPr/>
    </dgm:pt>
    <dgm:pt modelId="{97931195-BEF8-4CC1-B982-26FFF5F59F01}" type="pres">
      <dgm:prSet presAssocID="{1417E505-2F6C-4AC8-A3AE-42DE4ABCF84B}" presName="cycle" presStyleCnt="0"/>
      <dgm:spPr/>
    </dgm:pt>
    <dgm:pt modelId="{D6647BC6-F77C-4064-9549-A3F55B1F60DA}" type="pres">
      <dgm:prSet presAssocID="{1417E505-2F6C-4AC8-A3AE-42DE4ABCF84B}" presName="srcNode" presStyleLbl="node1" presStyleIdx="0" presStyleCnt="2"/>
      <dgm:spPr/>
    </dgm:pt>
    <dgm:pt modelId="{FF31654D-23D0-400A-BC91-8A7D1E1D84FE}" type="pres">
      <dgm:prSet presAssocID="{1417E505-2F6C-4AC8-A3AE-42DE4ABCF84B}" presName="conn" presStyleLbl="parChTrans1D2" presStyleIdx="0" presStyleCnt="1"/>
      <dgm:spPr/>
      <dgm:t>
        <a:bodyPr/>
        <a:lstStyle/>
        <a:p>
          <a:endParaRPr lang="hr-HR"/>
        </a:p>
      </dgm:t>
    </dgm:pt>
    <dgm:pt modelId="{7DF16362-8A32-42FB-9A92-A0EFE35843AB}" type="pres">
      <dgm:prSet presAssocID="{1417E505-2F6C-4AC8-A3AE-42DE4ABCF84B}" presName="extraNode" presStyleLbl="node1" presStyleIdx="0" presStyleCnt="2"/>
      <dgm:spPr/>
    </dgm:pt>
    <dgm:pt modelId="{A10834AB-7659-4403-9D2D-3CF97CF1C398}" type="pres">
      <dgm:prSet presAssocID="{1417E505-2F6C-4AC8-A3AE-42DE4ABCF84B}" presName="dstNode" presStyleLbl="node1" presStyleIdx="0" presStyleCnt="2"/>
      <dgm:spPr/>
    </dgm:pt>
    <dgm:pt modelId="{DD7803C7-A743-468E-A7C2-94FFCC5C52AB}" type="pres">
      <dgm:prSet presAssocID="{32505A2C-DF62-4279-B5CC-DDBAC2052459}" presName="text_1" presStyleLbl="node1" presStyleIdx="0" presStyleCnt="2" custScaleY="1394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F8A2B3D9-3148-4473-A92F-906F48AEFB77}" type="pres">
      <dgm:prSet presAssocID="{32505A2C-DF62-4279-B5CC-DDBAC2052459}" presName="accent_1" presStyleCnt="0"/>
      <dgm:spPr/>
    </dgm:pt>
    <dgm:pt modelId="{C53D254D-C1FD-41AD-9CAE-2DD43DAA0644}" type="pres">
      <dgm:prSet presAssocID="{32505A2C-DF62-4279-B5CC-DDBAC2052459}" presName="accentRepeatNode" presStyleLbl="solidFgAcc1" presStyleIdx="0" presStyleCnt="2" custScaleX="112459" custScaleY="116770"/>
      <dgm:spPr>
        <a:ln w="34925">
          <a:solidFill>
            <a:srgbClr val="2FB1CC">
              <a:alpha val="56863"/>
            </a:srgbClr>
          </a:solidFill>
        </a:ln>
      </dgm:spPr>
      <dgm:t>
        <a:bodyPr/>
        <a:lstStyle/>
        <a:p>
          <a:endParaRPr lang="hr-HR"/>
        </a:p>
      </dgm:t>
    </dgm:pt>
    <dgm:pt modelId="{02B7EDC1-39C7-49BC-B93C-A39F9A1F4D7E}" type="pres">
      <dgm:prSet presAssocID="{A2CDC936-6717-4ADC-BE36-259947C73C89}" presName="text_2" presStyleLbl="node1" presStyleIdx="1" presStyleCnt="2" custScaleY="1218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77F81DD7-4A61-4282-AB63-E4DE28D35984}" type="pres">
      <dgm:prSet presAssocID="{A2CDC936-6717-4ADC-BE36-259947C73C89}" presName="accent_2" presStyleCnt="0"/>
      <dgm:spPr/>
    </dgm:pt>
    <dgm:pt modelId="{C7974F27-6AB7-4E4D-8953-085ED15DE086}" type="pres">
      <dgm:prSet presAssocID="{A2CDC936-6717-4ADC-BE36-259947C73C89}" presName="accentRepeatNode" presStyleLbl="solidFgAcc1" presStyleIdx="1" presStyleCnt="2" custScaleX="112459" custScaleY="116770"/>
      <dgm:spPr>
        <a:ln w="34925">
          <a:solidFill>
            <a:srgbClr val="2FB1CC">
              <a:alpha val="56863"/>
            </a:srgbClr>
          </a:solidFill>
        </a:ln>
      </dgm:spPr>
      <dgm:t>
        <a:bodyPr/>
        <a:lstStyle/>
        <a:p>
          <a:endParaRPr lang="hr-HR"/>
        </a:p>
      </dgm:t>
    </dgm:pt>
  </dgm:ptLst>
  <dgm:cxnLst>
    <dgm:cxn modelId="{8D1DACBA-D43B-47A6-A018-15C0A06B7E64}" srcId="{1417E505-2F6C-4AC8-A3AE-42DE4ABCF84B}" destId="{A2CDC936-6717-4ADC-BE36-259947C73C89}" srcOrd="1" destOrd="0" parTransId="{059184D8-1846-419D-B3AA-FB539E08C711}" sibTransId="{436A5D89-3DF3-4B70-805C-9E9AF986C46F}"/>
    <dgm:cxn modelId="{8E032848-991B-4B08-B19E-F465896FAE18}" type="presOf" srcId="{3A126E87-8F3F-415B-9C32-0C805C8CDF92}" destId="{FF31654D-23D0-400A-BC91-8A7D1E1D84FE}" srcOrd="0" destOrd="0" presId="urn:microsoft.com/office/officeart/2008/layout/VerticalCurvedList"/>
    <dgm:cxn modelId="{B53C6B1E-4FB3-459A-8F0E-7C725529A25A}" type="presOf" srcId="{32505A2C-DF62-4279-B5CC-DDBAC2052459}" destId="{DD7803C7-A743-468E-A7C2-94FFCC5C52AB}" srcOrd="0" destOrd="0" presId="urn:microsoft.com/office/officeart/2008/layout/VerticalCurvedList"/>
    <dgm:cxn modelId="{0A8456E5-D825-4098-9E65-681B975DAA9F}" type="presOf" srcId="{A2CDC936-6717-4ADC-BE36-259947C73C89}" destId="{02B7EDC1-39C7-49BC-B93C-A39F9A1F4D7E}" srcOrd="0" destOrd="0" presId="urn:microsoft.com/office/officeart/2008/layout/VerticalCurvedList"/>
    <dgm:cxn modelId="{1C07B5FC-0C4C-4C9A-B9B5-23239EEED9EA}" srcId="{1417E505-2F6C-4AC8-A3AE-42DE4ABCF84B}" destId="{32505A2C-DF62-4279-B5CC-DDBAC2052459}" srcOrd="0" destOrd="0" parTransId="{43D24354-707B-43C4-9C65-F05F823845BB}" sibTransId="{3A126E87-8F3F-415B-9C32-0C805C8CDF92}"/>
    <dgm:cxn modelId="{DA473F41-8D36-4515-BDE7-5A4016B3B51A}" type="presOf" srcId="{1417E505-2F6C-4AC8-A3AE-42DE4ABCF84B}" destId="{61F636CF-33FC-4927-9D73-B04E6FF88572}" srcOrd="0" destOrd="0" presId="urn:microsoft.com/office/officeart/2008/layout/VerticalCurvedList"/>
    <dgm:cxn modelId="{64D5554E-65A0-48F0-846F-B4BD5C4FF57C}" type="presParOf" srcId="{61F636CF-33FC-4927-9D73-B04E6FF88572}" destId="{8AC9410B-FFF7-4207-AC88-AC8777A1CD5B}" srcOrd="0" destOrd="0" presId="urn:microsoft.com/office/officeart/2008/layout/VerticalCurvedList"/>
    <dgm:cxn modelId="{980EBBFA-4852-48C2-B597-5355AF6E8BD6}" type="presParOf" srcId="{8AC9410B-FFF7-4207-AC88-AC8777A1CD5B}" destId="{97931195-BEF8-4CC1-B982-26FFF5F59F01}" srcOrd="0" destOrd="0" presId="urn:microsoft.com/office/officeart/2008/layout/VerticalCurvedList"/>
    <dgm:cxn modelId="{CE37D193-BC89-484C-9EDF-D22DA536FD31}" type="presParOf" srcId="{97931195-BEF8-4CC1-B982-26FFF5F59F01}" destId="{D6647BC6-F77C-4064-9549-A3F55B1F60DA}" srcOrd="0" destOrd="0" presId="urn:microsoft.com/office/officeart/2008/layout/VerticalCurvedList"/>
    <dgm:cxn modelId="{402C524D-0044-486C-BDE2-6A7C49490895}" type="presParOf" srcId="{97931195-BEF8-4CC1-B982-26FFF5F59F01}" destId="{FF31654D-23D0-400A-BC91-8A7D1E1D84FE}" srcOrd="1" destOrd="0" presId="urn:microsoft.com/office/officeart/2008/layout/VerticalCurvedList"/>
    <dgm:cxn modelId="{4ED403A7-F0CF-45F7-A237-1F66F0D07B9A}" type="presParOf" srcId="{97931195-BEF8-4CC1-B982-26FFF5F59F01}" destId="{7DF16362-8A32-42FB-9A92-A0EFE35843AB}" srcOrd="2" destOrd="0" presId="urn:microsoft.com/office/officeart/2008/layout/VerticalCurvedList"/>
    <dgm:cxn modelId="{58E56D40-A6D1-41C4-A1DD-C8BC4F52CA89}" type="presParOf" srcId="{97931195-BEF8-4CC1-B982-26FFF5F59F01}" destId="{A10834AB-7659-4403-9D2D-3CF97CF1C398}" srcOrd="3" destOrd="0" presId="urn:microsoft.com/office/officeart/2008/layout/VerticalCurvedList"/>
    <dgm:cxn modelId="{81E2AB87-0612-4844-A02B-D84E906E86A1}" type="presParOf" srcId="{8AC9410B-FFF7-4207-AC88-AC8777A1CD5B}" destId="{DD7803C7-A743-468E-A7C2-94FFCC5C52AB}" srcOrd="1" destOrd="0" presId="urn:microsoft.com/office/officeart/2008/layout/VerticalCurvedList"/>
    <dgm:cxn modelId="{C7EE5BA2-A02B-48B4-9344-C59ECAC1E84C}" type="presParOf" srcId="{8AC9410B-FFF7-4207-AC88-AC8777A1CD5B}" destId="{F8A2B3D9-3148-4473-A92F-906F48AEFB77}" srcOrd="2" destOrd="0" presId="urn:microsoft.com/office/officeart/2008/layout/VerticalCurvedList"/>
    <dgm:cxn modelId="{FD537D6B-4654-467E-B01E-E7BCB6A0D795}" type="presParOf" srcId="{F8A2B3D9-3148-4473-A92F-906F48AEFB77}" destId="{C53D254D-C1FD-41AD-9CAE-2DD43DAA0644}" srcOrd="0" destOrd="0" presId="urn:microsoft.com/office/officeart/2008/layout/VerticalCurvedList"/>
    <dgm:cxn modelId="{C072ED38-1834-493F-8FFD-99435FD58250}" type="presParOf" srcId="{8AC9410B-FFF7-4207-AC88-AC8777A1CD5B}" destId="{02B7EDC1-39C7-49BC-B93C-A39F9A1F4D7E}" srcOrd="3" destOrd="0" presId="urn:microsoft.com/office/officeart/2008/layout/VerticalCurvedList"/>
    <dgm:cxn modelId="{45ACE10A-7C17-4D16-8406-E754AA50871F}" type="presParOf" srcId="{8AC9410B-FFF7-4207-AC88-AC8777A1CD5B}" destId="{77F81DD7-4A61-4282-AB63-E4DE28D35984}" srcOrd="4" destOrd="0" presId="urn:microsoft.com/office/officeart/2008/layout/VerticalCurvedList"/>
    <dgm:cxn modelId="{0152A1FB-7D0B-4588-922C-54BCE5020B44}" type="presParOf" srcId="{77F81DD7-4A61-4282-AB63-E4DE28D35984}" destId="{C7974F27-6AB7-4E4D-8953-085ED15DE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49BDC-CBF2-451C-B62C-B937CE2BE6A3}" type="doc">
      <dgm:prSet loTypeId="urn:microsoft.com/office/officeart/2008/layout/PictureAccentList" loCatId="list" qsTypeId="urn:microsoft.com/office/officeart/2005/8/quickstyle/simple1#4" qsCatId="simple" csTypeId="urn:microsoft.com/office/officeart/2005/8/colors/accent1_2#3" csCatId="accent1" phldr="0"/>
      <dgm:spPr/>
      <dgm:t>
        <a:bodyPr/>
        <a:lstStyle/>
        <a:p>
          <a:endParaRPr lang="hr-HR"/>
        </a:p>
      </dgm:t>
    </dgm:pt>
    <dgm:pt modelId="{22C15EC0-C8F7-4BD5-AB7C-04F3C59CB6D8}" type="pres">
      <dgm:prSet presAssocID="{A6649BDC-CBF2-451C-B62C-B937CE2BE6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</dgm:ptLst>
  <dgm:cxnLst>
    <dgm:cxn modelId="{89C207BA-C39E-4426-9E2A-EC75AC2DF522}" type="presOf" srcId="{A6649BDC-CBF2-451C-B62C-B937CE2BE6A3}" destId="{22C15EC0-C8F7-4BD5-AB7C-04F3C59CB6D8}" srcOrd="0" destOrd="0" presId="urn:microsoft.com/office/officeart/2008/layout/PictureAccentLis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17E505-2F6C-4AC8-A3AE-42DE4ABCF84B}" type="doc">
      <dgm:prSet loTypeId="urn:microsoft.com/office/officeart/2008/layout/VerticalCurvedList" loCatId="list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hr-HR"/>
        </a:p>
      </dgm:t>
    </dgm:pt>
    <dgm:pt modelId="{32505A2C-DF62-4279-B5CC-DDBAC2052459}">
      <dgm:prSet phldrT="[Text]" custT="1"/>
      <dgm:spPr>
        <a:solidFill>
          <a:srgbClr val="2FB1CC">
            <a:alpha val="30196"/>
          </a:srgbClr>
        </a:solidFill>
        <a:ln>
          <a:noFill/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hr-HR" sz="1600" b="1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</a:t>
          </a:r>
          <a:r>
            <a:rPr lang="hr-HR" sz="1600" b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troškovi povezani s provedbom projekta</a:t>
          </a:r>
        </a:p>
        <a:p>
          <a:pPr algn="l"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UVJET za isplatu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provedena aktivnost.</a:t>
          </a:r>
        </a:p>
        <a:p>
          <a:pPr algn="l"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potvrda o sudjelovanju na aktivnosti od strane volontera (ime, datumi službe, mjesto službe i e-mail volontera); </a:t>
          </a:r>
        </a:p>
        <a:p>
          <a:pPr algn="l"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!!!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 Za nepune mjesece aktivnosti isplata: br.dana x 1/30 jediničnog iznosa.</a:t>
          </a:r>
          <a:endParaRPr lang="hr-HR" sz="16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D24354-707B-43C4-9C65-F05F823845BB}" type="parTrans" cxnId="{1C07B5FC-0C4C-4C9A-B9B5-23239EEED9EA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3A126E87-8F3F-415B-9C32-0C805C8CDF92}" type="sibTrans" cxnId="{1C07B5FC-0C4C-4C9A-B9B5-23239EEED9E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A2CDC936-6717-4ADC-BE36-259947C73C89}">
      <dgm:prSet phldrT="[Text]" custT="1"/>
      <dgm:spPr>
        <a:solidFill>
          <a:srgbClr val="2FB1CC">
            <a:alpha val="30196"/>
          </a:srgbClr>
        </a:solidFill>
        <a:ln>
          <a:noFill/>
        </a:ln>
      </dgm:spPr>
      <dgm:t>
        <a:bodyPr/>
        <a:lstStyle/>
        <a:p>
          <a:r>
            <a:rPr lang="hr-HR" sz="1600" b="1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</a:t>
          </a:r>
          <a:r>
            <a:rPr lang="hr-HR" sz="1600" b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radi jezične pripreme za obavljanje aktivnosti</a:t>
          </a:r>
        </a:p>
        <a:p>
          <a:pPr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UVJET za isplatu: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sudjelovanje u jezičnoj pripremi</a:t>
          </a:r>
        </a:p>
        <a:p>
          <a:pPr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potvrda o sudjelovanju na tečaju od strane organizatora tečaja; račun za kupnju materijala za samostalno učenje jezika; izjava od volontera da je dobio jezičnu potporu od strane RO u obliku tečaja.</a:t>
          </a:r>
          <a:endParaRPr lang="hr-HR" sz="16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6A5D89-3DF3-4B70-805C-9E9AF986C46F}" type="sibTrans" cxnId="{8D1DACBA-D43B-47A6-A018-15C0A06B7E64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059184D8-1846-419D-B3AA-FB539E08C711}" type="parTrans" cxnId="{8D1DACBA-D43B-47A6-A018-15C0A06B7E64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61F636CF-33FC-4927-9D73-B04E6FF88572}" type="pres">
      <dgm:prSet presAssocID="{1417E505-2F6C-4AC8-A3AE-42DE4ABCF8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8AC9410B-FFF7-4207-AC88-AC8777A1CD5B}" type="pres">
      <dgm:prSet presAssocID="{1417E505-2F6C-4AC8-A3AE-42DE4ABCF84B}" presName="Name1" presStyleCnt="0"/>
      <dgm:spPr/>
    </dgm:pt>
    <dgm:pt modelId="{97931195-BEF8-4CC1-B982-26FFF5F59F01}" type="pres">
      <dgm:prSet presAssocID="{1417E505-2F6C-4AC8-A3AE-42DE4ABCF84B}" presName="cycle" presStyleCnt="0"/>
      <dgm:spPr/>
    </dgm:pt>
    <dgm:pt modelId="{D6647BC6-F77C-4064-9549-A3F55B1F60DA}" type="pres">
      <dgm:prSet presAssocID="{1417E505-2F6C-4AC8-A3AE-42DE4ABCF84B}" presName="srcNode" presStyleLbl="node1" presStyleIdx="0" presStyleCnt="2"/>
      <dgm:spPr/>
    </dgm:pt>
    <dgm:pt modelId="{FF31654D-23D0-400A-BC91-8A7D1E1D84FE}" type="pres">
      <dgm:prSet presAssocID="{1417E505-2F6C-4AC8-A3AE-42DE4ABCF84B}" presName="conn" presStyleLbl="parChTrans1D2" presStyleIdx="0" presStyleCnt="1"/>
      <dgm:spPr/>
      <dgm:t>
        <a:bodyPr/>
        <a:lstStyle/>
        <a:p>
          <a:endParaRPr lang="hr-HR"/>
        </a:p>
      </dgm:t>
    </dgm:pt>
    <dgm:pt modelId="{7DF16362-8A32-42FB-9A92-A0EFE35843AB}" type="pres">
      <dgm:prSet presAssocID="{1417E505-2F6C-4AC8-A3AE-42DE4ABCF84B}" presName="extraNode" presStyleLbl="node1" presStyleIdx="0" presStyleCnt="2"/>
      <dgm:spPr/>
    </dgm:pt>
    <dgm:pt modelId="{A10834AB-7659-4403-9D2D-3CF97CF1C398}" type="pres">
      <dgm:prSet presAssocID="{1417E505-2F6C-4AC8-A3AE-42DE4ABCF84B}" presName="dstNode" presStyleLbl="node1" presStyleIdx="0" presStyleCnt="2"/>
      <dgm:spPr/>
    </dgm:pt>
    <dgm:pt modelId="{DD7803C7-A743-468E-A7C2-94FFCC5C52AB}" type="pres">
      <dgm:prSet presAssocID="{32505A2C-DF62-4279-B5CC-DDBAC2052459}" presName="text_1" presStyleLbl="node1" presStyleIdx="0" presStyleCnt="2" custScaleY="166139" custLinFactNeighborX="-13" custLinFactNeighborY="-96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F8A2B3D9-3148-4473-A92F-906F48AEFB77}" type="pres">
      <dgm:prSet presAssocID="{32505A2C-DF62-4279-B5CC-DDBAC2052459}" presName="accent_1" presStyleCnt="0"/>
      <dgm:spPr/>
    </dgm:pt>
    <dgm:pt modelId="{C53D254D-C1FD-41AD-9CAE-2DD43DAA0644}" type="pres">
      <dgm:prSet presAssocID="{32505A2C-DF62-4279-B5CC-DDBAC2052459}" presName="accentRepeatNode" presStyleLbl="solidFgAcc1" presStyleIdx="0" presStyleCnt="2" custScaleX="133335" custScaleY="136759" custLinFactNeighborX="-161" custLinFactNeighborY="-15046"/>
      <dgm:spPr>
        <a:ln w="34925">
          <a:solidFill>
            <a:srgbClr val="2FB1CC">
              <a:alpha val="56863"/>
            </a:srgbClr>
          </a:solidFill>
        </a:ln>
      </dgm:spPr>
      <dgm:t>
        <a:bodyPr/>
        <a:lstStyle/>
        <a:p>
          <a:endParaRPr lang="hr-HR"/>
        </a:p>
      </dgm:t>
    </dgm:pt>
    <dgm:pt modelId="{02B7EDC1-39C7-49BC-B93C-A39F9A1F4D7E}" type="pres">
      <dgm:prSet presAssocID="{A2CDC936-6717-4ADC-BE36-259947C73C89}" presName="text_2" presStyleLbl="node1" presStyleIdx="1" presStyleCnt="2" custScaleY="1218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77F81DD7-4A61-4282-AB63-E4DE28D35984}" type="pres">
      <dgm:prSet presAssocID="{A2CDC936-6717-4ADC-BE36-259947C73C89}" presName="accent_2" presStyleCnt="0"/>
      <dgm:spPr/>
    </dgm:pt>
    <dgm:pt modelId="{C7974F27-6AB7-4E4D-8953-085ED15DE086}" type="pres">
      <dgm:prSet presAssocID="{A2CDC936-6717-4ADC-BE36-259947C73C89}" presName="accentRepeatNode" presStyleLbl="solidFgAcc1" presStyleIdx="1" presStyleCnt="2" custScaleX="112459" custScaleY="116770"/>
      <dgm:spPr>
        <a:ln w="34925">
          <a:solidFill>
            <a:srgbClr val="2FB1CC">
              <a:alpha val="56863"/>
            </a:srgbClr>
          </a:solidFill>
        </a:ln>
      </dgm:spPr>
      <dgm:t>
        <a:bodyPr/>
        <a:lstStyle/>
        <a:p>
          <a:endParaRPr lang="hr-HR"/>
        </a:p>
      </dgm:t>
    </dgm:pt>
  </dgm:ptLst>
  <dgm:cxnLst>
    <dgm:cxn modelId="{8698F8C0-AEB6-4717-AA17-8D80222A3A4F}" type="presOf" srcId="{A2CDC936-6717-4ADC-BE36-259947C73C89}" destId="{02B7EDC1-39C7-49BC-B93C-A39F9A1F4D7E}" srcOrd="0" destOrd="0" presId="urn:microsoft.com/office/officeart/2008/layout/VerticalCurvedList"/>
    <dgm:cxn modelId="{7D27565C-8789-47AA-A18E-D608E4F302DD}" type="presOf" srcId="{1417E505-2F6C-4AC8-A3AE-42DE4ABCF84B}" destId="{61F636CF-33FC-4927-9D73-B04E6FF88572}" srcOrd="0" destOrd="0" presId="urn:microsoft.com/office/officeart/2008/layout/VerticalCurvedList"/>
    <dgm:cxn modelId="{1DAD51CD-5BE3-4ECF-8AC6-BEC6606C197A}" type="presOf" srcId="{3A126E87-8F3F-415B-9C32-0C805C8CDF92}" destId="{FF31654D-23D0-400A-BC91-8A7D1E1D84FE}" srcOrd="0" destOrd="0" presId="urn:microsoft.com/office/officeart/2008/layout/VerticalCurvedList"/>
    <dgm:cxn modelId="{23FEAC46-2033-4D27-8C09-4816FC8E7CCA}" type="presOf" srcId="{32505A2C-DF62-4279-B5CC-DDBAC2052459}" destId="{DD7803C7-A743-468E-A7C2-94FFCC5C52AB}" srcOrd="0" destOrd="0" presId="urn:microsoft.com/office/officeart/2008/layout/VerticalCurvedList"/>
    <dgm:cxn modelId="{8D1DACBA-D43B-47A6-A018-15C0A06B7E64}" srcId="{1417E505-2F6C-4AC8-A3AE-42DE4ABCF84B}" destId="{A2CDC936-6717-4ADC-BE36-259947C73C89}" srcOrd="1" destOrd="0" parTransId="{059184D8-1846-419D-B3AA-FB539E08C711}" sibTransId="{436A5D89-3DF3-4B70-805C-9E9AF986C46F}"/>
    <dgm:cxn modelId="{1C07B5FC-0C4C-4C9A-B9B5-23239EEED9EA}" srcId="{1417E505-2F6C-4AC8-A3AE-42DE4ABCF84B}" destId="{32505A2C-DF62-4279-B5CC-DDBAC2052459}" srcOrd="0" destOrd="0" parTransId="{43D24354-707B-43C4-9C65-F05F823845BB}" sibTransId="{3A126E87-8F3F-415B-9C32-0C805C8CDF92}"/>
    <dgm:cxn modelId="{7BDB2441-1B2A-4776-9F6B-670D117FA3D1}" type="presParOf" srcId="{61F636CF-33FC-4927-9D73-B04E6FF88572}" destId="{8AC9410B-FFF7-4207-AC88-AC8777A1CD5B}" srcOrd="0" destOrd="0" presId="urn:microsoft.com/office/officeart/2008/layout/VerticalCurvedList"/>
    <dgm:cxn modelId="{53D911B3-1F3B-4C6A-91A5-BA89B18A1AFE}" type="presParOf" srcId="{8AC9410B-FFF7-4207-AC88-AC8777A1CD5B}" destId="{97931195-BEF8-4CC1-B982-26FFF5F59F01}" srcOrd="0" destOrd="0" presId="urn:microsoft.com/office/officeart/2008/layout/VerticalCurvedList"/>
    <dgm:cxn modelId="{F1AF2CE7-D97D-4437-8590-256D07BFC27E}" type="presParOf" srcId="{97931195-BEF8-4CC1-B982-26FFF5F59F01}" destId="{D6647BC6-F77C-4064-9549-A3F55B1F60DA}" srcOrd="0" destOrd="0" presId="urn:microsoft.com/office/officeart/2008/layout/VerticalCurvedList"/>
    <dgm:cxn modelId="{6C31FC9F-5F6A-47AC-8B03-A9FE21681752}" type="presParOf" srcId="{97931195-BEF8-4CC1-B982-26FFF5F59F01}" destId="{FF31654D-23D0-400A-BC91-8A7D1E1D84FE}" srcOrd="1" destOrd="0" presId="urn:microsoft.com/office/officeart/2008/layout/VerticalCurvedList"/>
    <dgm:cxn modelId="{6716CC06-8B44-4124-8EE0-0A862F19C713}" type="presParOf" srcId="{97931195-BEF8-4CC1-B982-26FFF5F59F01}" destId="{7DF16362-8A32-42FB-9A92-A0EFE35843AB}" srcOrd="2" destOrd="0" presId="urn:microsoft.com/office/officeart/2008/layout/VerticalCurvedList"/>
    <dgm:cxn modelId="{122A0B71-A587-4CE2-A88C-50EB3668C9C7}" type="presParOf" srcId="{97931195-BEF8-4CC1-B982-26FFF5F59F01}" destId="{A10834AB-7659-4403-9D2D-3CF97CF1C398}" srcOrd="3" destOrd="0" presId="urn:microsoft.com/office/officeart/2008/layout/VerticalCurvedList"/>
    <dgm:cxn modelId="{42A36327-06EB-4BB4-BA95-F089ABA8BF79}" type="presParOf" srcId="{8AC9410B-FFF7-4207-AC88-AC8777A1CD5B}" destId="{DD7803C7-A743-468E-A7C2-94FFCC5C52AB}" srcOrd="1" destOrd="0" presId="urn:microsoft.com/office/officeart/2008/layout/VerticalCurvedList"/>
    <dgm:cxn modelId="{BF4B732B-DFE9-4079-B566-5C1F0855A4D5}" type="presParOf" srcId="{8AC9410B-FFF7-4207-AC88-AC8777A1CD5B}" destId="{F8A2B3D9-3148-4473-A92F-906F48AEFB77}" srcOrd="2" destOrd="0" presId="urn:microsoft.com/office/officeart/2008/layout/VerticalCurvedList"/>
    <dgm:cxn modelId="{3A31BCC2-DD78-41EA-9A41-85FBD66578D0}" type="presParOf" srcId="{F8A2B3D9-3148-4473-A92F-906F48AEFB77}" destId="{C53D254D-C1FD-41AD-9CAE-2DD43DAA0644}" srcOrd="0" destOrd="0" presId="urn:microsoft.com/office/officeart/2008/layout/VerticalCurvedList"/>
    <dgm:cxn modelId="{6491B835-2007-4503-A2DA-EB2293B914D0}" type="presParOf" srcId="{8AC9410B-FFF7-4207-AC88-AC8777A1CD5B}" destId="{02B7EDC1-39C7-49BC-B93C-A39F9A1F4D7E}" srcOrd="3" destOrd="0" presId="urn:microsoft.com/office/officeart/2008/layout/VerticalCurvedList"/>
    <dgm:cxn modelId="{6FE33E00-A791-4228-8283-7D67D138867B}" type="presParOf" srcId="{8AC9410B-FFF7-4207-AC88-AC8777A1CD5B}" destId="{77F81DD7-4A61-4282-AB63-E4DE28D35984}" srcOrd="4" destOrd="0" presId="urn:microsoft.com/office/officeart/2008/layout/VerticalCurvedList"/>
    <dgm:cxn modelId="{9D4BCFBF-FAFB-4E0A-AE8B-95D3F8785211}" type="presParOf" srcId="{77F81DD7-4A61-4282-AB63-E4DE28D35984}" destId="{C7974F27-6AB7-4E4D-8953-085ED15DE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49BDC-CBF2-451C-B62C-B937CE2BE6A3}" type="doc">
      <dgm:prSet loTypeId="urn:microsoft.com/office/officeart/2008/layout/PictureAccentList" loCatId="list" qsTypeId="urn:microsoft.com/office/officeart/2005/8/quickstyle/simple1#6" qsCatId="simple" csTypeId="urn:microsoft.com/office/officeart/2005/8/colors/accent1_2#5" csCatId="accent1" phldr="0"/>
      <dgm:spPr/>
      <dgm:t>
        <a:bodyPr/>
        <a:lstStyle/>
        <a:p>
          <a:endParaRPr lang="hr-HR"/>
        </a:p>
      </dgm:t>
    </dgm:pt>
    <dgm:pt modelId="{22C15EC0-C8F7-4BD5-AB7C-04F3C59CB6D8}" type="pres">
      <dgm:prSet presAssocID="{A6649BDC-CBF2-451C-B62C-B937CE2BE6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</dgm:ptLst>
  <dgm:cxnLst>
    <dgm:cxn modelId="{2D9BC2B4-0AEC-4802-9CE6-91562DA50C70}" type="presOf" srcId="{A6649BDC-CBF2-451C-B62C-B937CE2BE6A3}" destId="{22C15EC0-C8F7-4BD5-AB7C-04F3C59CB6D8}" srcOrd="0" destOrd="0" presId="urn:microsoft.com/office/officeart/2008/layout/PictureAccentLis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17E505-2F6C-4AC8-A3AE-42DE4ABCF84B}" type="doc">
      <dgm:prSet loTypeId="urn:microsoft.com/office/officeart/2008/layout/VerticalCurvedList" loCatId="list" qsTypeId="urn:microsoft.com/office/officeart/2005/8/quickstyle/simple1#7" qsCatId="simple" csTypeId="urn:microsoft.com/office/officeart/2005/8/colors/accent1_2#6" csCatId="accent1" phldr="1"/>
      <dgm:spPr/>
      <dgm:t>
        <a:bodyPr/>
        <a:lstStyle/>
        <a:p>
          <a:endParaRPr lang="hr-HR"/>
        </a:p>
      </dgm:t>
    </dgm:pt>
    <dgm:pt modelId="{32505A2C-DF62-4279-B5CC-DDBAC2052459}">
      <dgm:prSet phldrT="[Text]" custT="1"/>
      <dgm:spPr>
        <a:solidFill>
          <a:srgbClr val="2FB1CC">
            <a:alpha val="30196"/>
          </a:srgbClr>
        </a:solidFill>
        <a:ln>
          <a:noFill/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hr-HR" sz="1600" b="1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</a:t>
          </a:r>
          <a:r>
            <a:rPr lang="hr-HR" sz="1600" b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omogućavanje mladima s posebnim potrebama da sudjeluju u mobilnosti.</a:t>
          </a:r>
        </a:p>
        <a:p>
          <a:pPr algn="l"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REFUNDACIJA: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100% prihvatljivih troškova.</a:t>
          </a:r>
        </a:p>
        <a:p>
          <a:pPr algn="l">
            <a:lnSpc>
              <a:spcPct val="100000"/>
            </a:lnSpc>
          </a:pPr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računi za nastale troškove (u maksimalnom ugovorenom iznosu)</a:t>
          </a:r>
          <a:endParaRPr lang="hr-HR" sz="16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D24354-707B-43C4-9C65-F05F823845BB}" type="parTrans" cxnId="{1C07B5FC-0C4C-4C9A-B9B5-23239EEED9EA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3A126E87-8F3F-415B-9C32-0C805C8CDF92}" type="sibTrans" cxnId="{1C07B5FC-0C4C-4C9A-B9B5-23239EEED9E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A2CDC936-6717-4ADC-BE36-259947C73C89}">
      <dgm:prSet phldrT="[Text]" custT="1"/>
      <dgm:spPr>
        <a:solidFill>
          <a:srgbClr val="2FB1CC">
            <a:alpha val="30196"/>
          </a:srgbClr>
        </a:solidFill>
        <a:ln>
          <a:noFill/>
        </a:ln>
      </dgm:spPr>
      <dgm:t>
        <a:bodyPr/>
        <a:lstStyle/>
        <a:p>
          <a:r>
            <a:rPr lang="hr-HR" sz="1600" b="1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SVRHA: </a:t>
          </a:r>
          <a:r>
            <a:rPr lang="hr-HR" sz="1600" b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troškovi vize, dozvole boravka; troškovi smještaja tijekom APVa; troškovi za pojačano mentorstvo (..)</a:t>
          </a:r>
        </a:p>
        <a:p>
          <a:r>
            <a:rPr lang="hr-H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REFUNDACIJA: </a:t>
          </a:r>
          <a:r>
            <a:rPr lang="hr-HR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100% prihvatljivih troškova</a:t>
          </a:r>
        </a:p>
        <a:p>
          <a:r>
            <a:rPr lang="hr-HR" sz="1600" b="1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računi, potvrde o plaćanju troškova (u maksimalnom ugovorenom iznosu)</a:t>
          </a:r>
          <a:endParaRPr lang="hr-HR" sz="1600" b="1" u="none" dirty="0" smtClean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6A5D89-3DF3-4B70-805C-9E9AF986C46F}" type="sibTrans" cxnId="{8D1DACBA-D43B-47A6-A018-15C0A06B7E64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059184D8-1846-419D-B3AA-FB539E08C711}" type="parTrans" cxnId="{8D1DACBA-D43B-47A6-A018-15C0A06B7E64}">
      <dgm:prSet/>
      <dgm:spPr/>
      <dgm:t>
        <a:bodyPr/>
        <a:lstStyle/>
        <a:p>
          <a:endParaRPr lang="hr-HR" sz="1600">
            <a:latin typeface="Arial" pitchFamily="34" charset="0"/>
            <a:cs typeface="Arial" pitchFamily="34" charset="0"/>
          </a:endParaRPr>
        </a:p>
      </dgm:t>
    </dgm:pt>
    <dgm:pt modelId="{61F636CF-33FC-4927-9D73-B04E6FF88572}" type="pres">
      <dgm:prSet presAssocID="{1417E505-2F6C-4AC8-A3AE-42DE4ABCF8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8AC9410B-FFF7-4207-AC88-AC8777A1CD5B}" type="pres">
      <dgm:prSet presAssocID="{1417E505-2F6C-4AC8-A3AE-42DE4ABCF84B}" presName="Name1" presStyleCnt="0"/>
      <dgm:spPr/>
    </dgm:pt>
    <dgm:pt modelId="{97931195-BEF8-4CC1-B982-26FFF5F59F01}" type="pres">
      <dgm:prSet presAssocID="{1417E505-2F6C-4AC8-A3AE-42DE4ABCF84B}" presName="cycle" presStyleCnt="0"/>
      <dgm:spPr/>
    </dgm:pt>
    <dgm:pt modelId="{D6647BC6-F77C-4064-9549-A3F55B1F60DA}" type="pres">
      <dgm:prSet presAssocID="{1417E505-2F6C-4AC8-A3AE-42DE4ABCF84B}" presName="srcNode" presStyleLbl="node1" presStyleIdx="0" presStyleCnt="2"/>
      <dgm:spPr/>
    </dgm:pt>
    <dgm:pt modelId="{FF31654D-23D0-400A-BC91-8A7D1E1D84FE}" type="pres">
      <dgm:prSet presAssocID="{1417E505-2F6C-4AC8-A3AE-42DE4ABCF84B}" presName="conn" presStyleLbl="parChTrans1D2" presStyleIdx="0" presStyleCnt="1"/>
      <dgm:spPr/>
      <dgm:t>
        <a:bodyPr/>
        <a:lstStyle/>
        <a:p>
          <a:endParaRPr lang="hr-HR"/>
        </a:p>
      </dgm:t>
    </dgm:pt>
    <dgm:pt modelId="{7DF16362-8A32-42FB-9A92-A0EFE35843AB}" type="pres">
      <dgm:prSet presAssocID="{1417E505-2F6C-4AC8-A3AE-42DE4ABCF84B}" presName="extraNode" presStyleLbl="node1" presStyleIdx="0" presStyleCnt="2"/>
      <dgm:spPr/>
    </dgm:pt>
    <dgm:pt modelId="{A10834AB-7659-4403-9D2D-3CF97CF1C398}" type="pres">
      <dgm:prSet presAssocID="{1417E505-2F6C-4AC8-A3AE-42DE4ABCF84B}" presName="dstNode" presStyleLbl="node1" presStyleIdx="0" presStyleCnt="2"/>
      <dgm:spPr/>
    </dgm:pt>
    <dgm:pt modelId="{DD7803C7-A743-468E-A7C2-94FFCC5C52AB}" type="pres">
      <dgm:prSet presAssocID="{32505A2C-DF62-4279-B5CC-DDBAC2052459}" presName="text_1" presStyleLbl="node1" presStyleIdx="0" presStyleCnt="2" custScaleY="113592" custLinFactNeighborX="365" custLinFactNeighborY="-127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F8A2B3D9-3148-4473-A92F-906F48AEFB77}" type="pres">
      <dgm:prSet presAssocID="{32505A2C-DF62-4279-B5CC-DDBAC2052459}" presName="accent_1" presStyleCnt="0"/>
      <dgm:spPr/>
    </dgm:pt>
    <dgm:pt modelId="{C53D254D-C1FD-41AD-9CAE-2DD43DAA0644}" type="pres">
      <dgm:prSet presAssocID="{32505A2C-DF62-4279-B5CC-DDBAC2052459}" presName="accentRepeatNode" presStyleLbl="solidFgAcc1" presStyleIdx="0" presStyleCnt="2" custScaleX="121338" custScaleY="124454" custLinFactNeighborX="-161" custLinFactNeighborY="-15046"/>
      <dgm:spPr>
        <a:ln w="34925">
          <a:solidFill>
            <a:srgbClr val="2FB1CC">
              <a:alpha val="56863"/>
            </a:srgbClr>
          </a:solidFill>
        </a:ln>
      </dgm:spPr>
      <dgm:t>
        <a:bodyPr/>
        <a:lstStyle/>
        <a:p>
          <a:endParaRPr lang="hr-HR"/>
        </a:p>
      </dgm:t>
    </dgm:pt>
    <dgm:pt modelId="{02B7EDC1-39C7-49BC-B93C-A39F9A1F4D7E}" type="pres">
      <dgm:prSet presAssocID="{A2CDC936-6717-4ADC-BE36-259947C73C89}" presName="text_2" presStyleLbl="node1" presStyleIdx="1" presStyleCnt="2" custScaleY="1218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77F81DD7-4A61-4282-AB63-E4DE28D35984}" type="pres">
      <dgm:prSet presAssocID="{A2CDC936-6717-4ADC-BE36-259947C73C89}" presName="accent_2" presStyleCnt="0"/>
      <dgm:spPr/>
    </dgm:pt>
    <dgm:pt modelId="{C7974F27-6AB7-4E4D-8953-085ED15DE086}" type="pres">
      <dgm:prSet presAssocID="{A2CDC936-6717-4ADC-BE36-259947C73C89}" presName="accentRepeatNode" presStyleLbl="solidFgAcc1" presStyleIdx="1" presStyleCnt="2" custScaleX="112459" custScaleY="116770"/>
      <dgm:spPr>
        <a:ln w="34925">
          <a:solidFill>
            <a:srgbClr val="2FB1CC">
              <a:alpha val="56863"/>
            </a:srgbClr>
          </a:solidFill>
        </a:ln>
      </dgm:spPr>
      <dgm:t>
        <a:bodyPr/>
        <a:lstStyle/>
        <a:p>
          <a:endParaRPr lang="hr-HR"/>
        </a:p>
      </dgm:t>
    </dgm:pt>
  </dgm:ptLst>
  <dgm:cxnLst>
    <dgm:cxn modelId="{5DFBC6E1-3CE5-443D-87F6-DB786CCAB706}" type="presOf" srcId="{3A126E87-8F3F-415B-9C32-0C805C8CDF92}" destId="{FF31654D-23D0-400A-BC91-8A7D1E1D84FE}" srcOrd="0" destOrd="0" presId="urn:microsoft.com/office/officeart/2008/layout/VerticalCurvedList"/>
    <dgm:cxn modelId="{D8ED8EAD-6F7D-418B-BD72-682A5359101C}" type="presOf" srcId="{A2CDC936-6717-4ADC-BE36-259947C73C89}" destId="{02B7EDC1-39C7-49BC-B93C-A39F9A1F4D7E}" srcOrd="0" destOrd="0" presId="urn:microsoft.com/office/officeart/2008/layout/VerticalCurvedList"/>
    <dgm:cxn modelId="{EE939855-0DAA-4D72-AE93-9E1F79F4ED31}" type="presOf" srcId="{32505A2C-DF62-4279-B5CC-DDBAC2052459}" destId="{DD7803C7-A743-468E-A7C2-94FFCC5C52AB}" srcOrd="0" destOrd="0" presId="urn:microsoft.com/office/officeart/2008/layout/VerticalCurvedList"/>
    <dgm:cxn modelId="{06CE4C4F-F9F9-4AF8-A28A-351BDAB8490D}" type="presOf" srcId="{1417E505-2F6C-4AC8-A3AE-42DE4ABCF84B}" destId="{61F636CF-33FC-4927-9D73-B04E6FF88572}" srcOrd="0" destOrd="0" presId="urn:microsoft.com/office/officeart/2008/layout/VerticalCurvedList"/>
    <dgm:cxn modelId="{8D1DACBA-D43B-47A6-A018-15C0A06B7E64}" srcId="{1417E505-2F6C-4AC8-A3AE-42DE4ABCF84B}" destId="{A2CDC936-6717-4ADC-BE36-259947C73C89}" srcOrd="1" destOrd="0" parTransId="{059184D8-1846-419D-B3AA-FB539E08C711}" sibTransId="{436A5D89-3DF3-4B70-805C-9E9AF986C46F}"/>
    <dgm:cxn modelId="{1C07B5FC-0C4C-4C9A-B9B5-23239EEED9EA}" srcId="{1417E505-2F6C-4AC8-A3AE-42DE4ABCF84B}" destId="{32505A2C-DF62-4279-B5CC-DDBAC2052459}" srcOrd="0" destOrd="0" parTransId="{43D24354-707B-43C4-9C65-F05F823845BB}" sibTransId="{3A126E87-8F3F-415B-9C32-0C805C8CDF92}"/>
    <dgm:cxn modelId="{40A434AA-4168-446B-9B62-54A77699646D}" type="presParOf" srcId="{61F636CF-33FC-4927-9D73-B04E6FF88572}" destId="{8AC9410B-FFF7-4207-AC88-AC8777A1CD5B}" srcOrd="0" destOrd="0" presId="urn:microsoft.com/office/officeart/2008/layout/VerticalCurvedList"/>
    <dgm:cxn modelId="{497AA788-B31E-453F-8669-6E3AA5CA4AD9}" type="presParOf" srcId="{8AC9410B-FFF7-4207-AC88-AC8777A1CD5B}" destId="{97931195-BEF8-4CC1-B982-26FFF5F59F01}" srcOrd="0" destOrd="0" presId="urn:microsoft.com/office/officeart/2008/layout/VerticalCurvedList"/>
    <dgm:cxn modelId="{7BBD38DF-77DE-4A35-9E9E-94D9F00C3BF1}" type="presParOf" srcId="{97931195-BEF8-4CC1-B982-26FFF5F59F01}" destId="{D6647BC6-F77C-4064-9549-A3F55B1F60DA}" srcOrd="0" destOrd="0" presId="urn:microsoft.com/office/officeart/2008/layout/VerticalCurvedList"/>
    <dgm:cxn modelId="{0F33F0FE-39DB-440B-B13B-175972F1C1C0}" type="presParOf" srcId="{97931195-BEF8-4CC1-B982-26FFF5F59F01}" destId="{FF31654D-23D0-400A-BC91-8A7D1E1D84FE}" srcOrd="1" destOrd="0" presId="urn:microsoft.com/office/officeart/2008/layout/VerticalCurvedList"/>
    <dgm:cxn modelId="{1EAB80D0-1373-4BF5-82C8-ECB9C28A2DAA}" type="presParOf" srcId="{97931195-BEF8-4CC1-B982-26FFF5F59F01}" destId="{7DF16362-8A32-42FB-9A92-A0EFE35843AB}" srcOrd="2" destOrd="0" presId="urn:microsoft.com/office/officeart/2008/layout/VerticalCurvedList"/>
    <dgm:cxn modelId="{3546DDF2-63DF-4134-ACE6-F32E3178E8A6}" type="presParOf" srcId="{97931195-BEF8-4CC1-B982-26FFF5F59F01}" destId="{A10834AB-7659-4403-9D2D-3CF97CF1C398}" srcOrd="3" destOrd="0" presId="urn:microsoft.com/office/officeart/2008/layout/VerticalCurvedList"/>
    <dgm:cxn modelId="{B9176CB3-DF55-4C1B-AF7A-23F34024C2EA}" type="presParOf" srcId="{8AC9410B-FFF7-4207-AC88-AC8777A1CD5B}" destId="{DD7803C7-A743-468E-A7C2-94FFCC5C52AB}" srcOrd="1" destOrd="0" presId="urn:microsoft.com/office/officeart/2008/layout/VerticalCurvedList"/>
    <dgm:cxn modelId="{944F09AD-2E35-445A-B10D-9A7D7C6DE050}" type="presParOf" srcId="{8AC9410B-FFF7-4207-AC88-AC8777A1CD5B}" destId="{F8A2B3D9-3148-4473-A92F-906F48AEFB77}" srcOrd="2" destOrd="0" presId="urn:microsoft.com/office/officeart/2008/layout/VerticalCurvedList"/>
    <dgm:cxn modelId="{F5298391-CF15-4707-A905-6585833B5BB4}" type="presParOf" srcId="{F8A2B3D9-3148-4473-A92F-906F48AEFB77}" destId="{C53D254D-C1FD-41AD-9CAE-2DD43DAA0644}" srcOrd="0" destOrd="0" presId="urn:microsoft.com/office/officeart/2008/layout/VerticalCurvedList"/>
    <dgm:cxn modelId="{E5F2A820-D17B-4A53-935A-3D1CF89FE863}" type="presParOf" srcId="{8AC9410B-FFF7-4207-AC88-AC8777A1CD5B}" destId="{02B7EDC1-39C7-49BC-B93C-A39F9A1F4D7E}" srcOrd="3" destOrd="0" presId="urn:microsoft.com/office/officeart/2008/layout/VerticalCurvedList"/>
    <dgm:cxn modelId="{A0878880-C58A-4F55-80D7-DD8C572ACAC6}" type="presParOf" srcId="{8AC9410B-FFF7-4207-AC88-AC8777A1CD5B}" destId="{77F81DD7-4A61-4282-AB63-E4DE28D35984}" srcOrd="4" destOrd="0" presId="urn:microsoft.com/office/officeart/2008/layout/VerticalCurvedList"/>
    <dgm:cxn modelId="{08EF6C2E-BDCF-4D22-8E8F-24F4CB3BAFBD}" type="presParOf" srcId="{77F81DD7-4A61-4282-AB63-E4DE28D35984}" destId="{C7974F27-6AB7-4E4D-8953-085ED15DE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1654D-23D0-400A-BC91-8A7D1E1D84FE}">
      <dsp:nvSpPr>
        <dsp:cNvPr id="0" name=""/>
        <dsp:cNvSpPr/>
      </dsp:nvSpPr>
      <dsp:spPr>
        <a:xfrm>
          <a:off x="-5516291" y="-859539"/>
          <a:ext cx="6685009" cy="6685009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803C7-A743-468E-A7C2-94FFCC5C52AB}">
      <dsp:nvSpPr>
        <dsp:cNvPr id="0" name=""/>
        <dsp:cNvSpPr/>
      </dsp:nvSpPr>
      <dsp:spPr>
        <a:xfrm>
          <a:off x="968096" y="429423"/>
          <a:ext cx="7845919" cy="1978685"/>
        </a:xfrm>
        <a:prstGeom prst="roundRect">
          <a:avLst/>
        </a:prstGeom>
        <a:solidFill>
          <a:srgbClr val="2FB1CC">
            <a:alpha val="30196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0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SVRHA:</a:t>
          </a:r>
          <a:r>
            <a:rPr lang="hr-HR" sz="1600" b="0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 Put od kuće do mjesta održavanja službe i nazad; put APV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UVJET za isplatu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stvarno sudjelovanje na aktivnosti.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a)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put od mjesta sjedišta SO do mjesta sjedišta RO: potpisanu izjavu od strane volontera s navedenim datumom početka i kraja službe, imenom i e-mailom volontera;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b)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Mjesto polaska/dolaska drukčije od sjedišta SO/RO: putne karte na kojima se vidi relacija, datum, ime putnika.</a:t>
          </a:r>
          <a:endParaRPr lang="hr-HR" sz="16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64687" y="526014"/>
        <a:ext cx="7652737" cy="1785503"/>
      </dsp:txXfrm>
    </dsp:sp>
    <dsp:sp modelId="{C53D254D-C1FD-41AD-9CAE-2DD43DAA0644}">
      <dsp:nvSpPr>
        <dsp:cNvPr id="0" name=""/>
        <dsp:cNvSpPr/>
      </dsp:nvSpPr>
      <dsp:spPr>
        <a:xfrm>
          <a:off x="-29039" y="383405"/>
          <a:ext cx="1994273" cy="2070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2FB1CC">
              <a:alpha val="56863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7EDC1-39C7-49BC-B93C-A39F9A1F4D7E}">
      <dsp:nvSpPr>
        <dsp:cNvPr id="0" name=""/>
        <dsp:cNvSpPr/>
      </dsp:nvSpPr>
      <dsp:spPr>
        <a:xfrm>
          <a:off x="968096" y="2682975"/>
          <a:ext cx="7845919" cy="1728376"/>
        </a:xfrm>
        <a:prstGeom prst="roundRect">
          <a:avLst/>
        </a:prstGeom>
        <a:solidFill>
          <a:srgbClr val="2FB1CC">
            <a:alpha val="30196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0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UVJET za isplatu: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sudjelovanje na aktivnosti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izjava od strane volontera s navedenim mjestom, datumima početka i kraja službe, imenom i e-mailom volontera; potvrda o isplaćenom iznosu džeparca (isplatnica ili izvod iz banke).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!!!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Za pune mjesece službe isplaćuje se puni paušal; Za nepune mjesece službe isplaćuje se: dani službe x 1/30 jediničnog iznosa.</a:t>
          </a:r>
          <a:endParaRPr lang="hr-HR" sz="16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52468" y="2767347"/>
        <a:ext cx="7677175" cy="1559632"/>
      </dsp:txXfrm>
    </dsp:sp>
    <dsp:sp modelId="{C7974F27-6AB7-4E4D-8953-085ED15DE086}">
      <dsp:nvSpPr>
        <dsp:cNvPr id="0" name=""/>
        <dsp:cNvSpPr/>
      </dsp:nvSpPr>
      <dsp:spPr>
        <a:xfrm>
          <a:off x="-29039" y="2511802"/>
          <a:ext cx="1994273" cy="2070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2FB1CC">
              <a:alpha val="56863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1654D-23D0-400A-BC91-8A7D1E1D84FE}">
      <dsp:nvSpPr>
        <dsp:cNvPr id="0" name=""/>
        <dsp:cNvSpPr/>
      </dsp:nvSpPr>
      <dsp:spPr>
        <a:xfrm>
          <a:off x="-542660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803C7-A743-468E-A7C2-94FFCC5C52AB}">
      <dsp:nvSpPr>
        <dsp:cNvPr id="0" name=""/>
        <dsp:cNvSpPr/>
      </dsp:nvSpPr>
      <dsp:spPr>
        <a:xfrm>
          <a:off x="1060179" y="102957"/>
          <a:ext cx="7905003" cy="2358203"/>
        </a:xfrm>
        <a:prstGeom prst="roundRect">
          <a:avLst/>
        </a:prstGeom>
        <a:solidFill>
          <a:srgbClr val="2FB1CC">
            <a:alpha val="30196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661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</a:t>
          </a:r>
          <a:r>
            <a:rPr lang="hr-HR" sz="1600" b="0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troškovi povezani s provedbom projekta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UVJET za isplatu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provedena aktivnost.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potvrda o sudjelovanju na aktivnosti od strane volontera (ime, datumi službe, mjesto službe i e-mail volontera);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!!!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 Za nepune mjesece aktivnosti isplata: br.dana x 1/30 jediničnog iznosa.</a:t>
          </a:r>
          <a:endParaRPr lang="hr-HR" sz="16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75297" y="218075"/>
        <a:ext cx="7674767" cy="2127967"/>
      </dsp:txXfrm>
    </dsp:sp>
    <dsp:sp modelId="{C53D254D-C1FD-41AD-9CAE-2DD43DAA0644}">
      <dsp:nvSpPr>
        <dsp:cNvPr id="0" name=""/>
        <dsp:cNvSpPr/>
      </dsp:nvSpPr>
      <dsp:spPr>
        <a:xfrm>
          <a:off x="-121654" y="0"/>
          <a:ext cx="2365722" cy="2426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2FB1CC">
              <a:alpha val="56863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7EDC1-39C7-49BC-B93C-A39F9A1F4D7E}">
      <dsp:nvSpPr>
        <dsp:cNvPr id="0" name=""/>
        <dsp:cNvSpPr/>
      </dsp:nvSpPr>
      <dsp:spPr>
        <a:xfrm>
          <a:off x="1061207" y="2684392"/>
          <a:ext cx="7905003" cy="1729288"/>
        </a:xfrm>
        <a:prstGeom prst="roundRect">
          <a:avLst/>
        </a:prstGeom>
        <a:solidFill>
          <a:srgbClr val="2FB1CC">
            <a:alpha val="30196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661" tIns="40640" rIns="40640" bIns="40640" numCol="1" spcCol="1270" anchor="ctr" anchorCtr="0">
          <a:noAutofit/>
        </a:bodyPr>
        <a:lstStyle/>
        <a:p>
          <a:pPr lvl="0" algn="l" defTabSz="711200"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</a:t>
          </a:r>
          <a:r>
            <a:rPr lang="hr-HR" sz="1600" b="0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radi jezične pripreme za obavljanje aktivnosti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UVJET za isplatu: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sudjelovanje u jezičnoj pripremi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potvrda o sudjelovanju na tečaju od strane organizatora tečaja; račun za kupnju materijala za samostalno učenje jezika; izjava od volontera da je dobio jezičnu potporu od strane RO u obliku tečaja.</a:t>
          </a:r>
          <a:endParaRPr lang="hr-HR" sz="16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45624" y="2768809"/>
        <a:ext cx="7736169" cy="1560454"/>
      </dsp:txXfrm>
    </dsp:sp>
    <dsp:sp modelId="{C7974F27-6AB7-4E4D-8953-085ED15DE086}">
      <dsp:nvSpPr>
        <dsp:cNvPr id="0" name=""/>
        <dsp:cNvSpPr/>
      </dsp:nvSpPr>
      <dsp:spPr>
        <a:xfrm>
          <a:off x="63544" y="2513129"/>
          <a:ext cx="1995326" cy="207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2FB1CC">
              <a:alpha val="56863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1654D-23D0-400A-BC91-8A7D1E1D84FE}">
      <dsp:nvSpPr>
        <dsp:cNvPr id="0" name=""/>
        <dsp:cNvSpPr/>
      </dsp:nvSpPr>
      <dsp:spPr>
        <a:xfrm>
          <a:off x="-5479817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803C7-A743-468E-A7C2-94FFCC5C52AB}">
      <dsp:nvSpPr>
        <dsp:cNvPr id="0" name=""/>
        <dsp:cNvSpPr/>
      </dsp:nvSpPr>
      <dsp:spPr>
        <a:xfrm>
          <a:off x="1007992" y="432041"/>
          <a:ext cx="7905003" cy="1612342"/>
        </a:xfrm>
        <a:prstGeom prst="roundRect">
          <a:avLst/>
        </a:prstGeom>
        <a:solidFill>
          <a:srgbClr val="2FB1CC">
            <a:alpha val="30196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661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</a:t>
          </a:r>
          <a:r>
            <a:rPr lang="hr-HR" sz="1600" b="0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: omogućavanje mladima s posebnim potrebama da sudjeluju u mobilnosti.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REFUNDACIJA: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100% prihvatljivih troškova.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računi za nastale troškove (u maksimalnom ugovorenom iznosu)</a:t>
          </a:r>
          <a:endParaRPr lang="hr-HR" sz="16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86700" y="510749"/>
        <a:ext cx="7747587" cy="1454926"/>
      </dsp:txXfrm>
    </dsp:sp>
    <dsp:sp modelId="{C53D254D-C1FD-41AD-9CAE-2DD43DAA0644}">
      <dsp:nvSpPr>
        <dsp:cNvPr id="0" name=""/>
        <dsp:cNvSpPr/>
      </dsp:nvSpPr>
      <dsp:spPr>
        <a:xfrm>
          <a:off x="-68439" y="48483"/>
          <a:ext cx="2152863" cy="2208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2FB1CC">
              <a:alpha val="56863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7EDC1-39C7-49BC-B93C-A39F9A1F4D7E}">
      <dsp:nvSpPr>
        <dsp:cNvPr id="0" name=""/>
        <dsp:cNvSpPr/>
      </dsp:nvSpPr>
      <dsp:spPr>
        <a:xfrm>
          <a:off x="1007992" y="2684392"/>
          <a:ext cx="7905003" cy="1729288"/>
        </a:xfrm>
        <a:prstGeom prst="roundRect">
          <a:avLst/>
        </a:prstGeom>
        <a:solidFill>
          <a:srgbClr val="2FB1CC">
            <a:alpha val="30196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6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SVRHA: </a:t>
          </a:r>
          <a:r>
            <a:rPr lang="hr-HR" sz="1600" b="0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troškovi vize, dozvole boravka; troškovi smještaja tijekom APVa; troškovi za pojačano mentorstvo (..)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REFUNDACIJA: </a:t>
          </a:r>
          <a:r>
            <a:rPr lang="hr-HR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100% prihvatljivih troškova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DOKAZ: </a:t>
          </a:r>
          <a:r>
            <a:rPr lang="hr-HR" sz="1600" b="0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računi, potvrde o plaćanju troškova (u maksimalnom ugovorenom iznosu)</a:t>
          </a:r>
          <a:endParaRPr lang="hr-HR" sz="1600" b="1" u="none" kern="1200" dirty="0" smtClean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92409" y="2768809"/>
        <a:ext cx="7736169" cy="1560454"/>
      </dsp:txXfrm>
    </dsp:sp>
    <dsp:sp modelId="{C7974F27-6AB7-4E4D-8953-085ED15DE086}">
      <dsp:nvSpPr>
        <dsp:cNvPr id="0" name=""/>
        <dsp:cNvSpPr/>
      </dsp:nvSpPr>
      <dsp:spPr>
        <a:xfrm>
          <a:off x="10329" y="2513129"/>
          <a:ext cx="1995326" cy="207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2FB1CC">
              <a:alpha val="56863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09DCC-5B08-4C46-9E22-0558A73B86EB}" type="datetimeFigureOut">
              <a:rPr lang="hr-HR" smtClean="0"/>
              <a:t>12.2.2015.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DFF1-3942-4CE7-8CF8-9342BDBEB8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63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413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245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90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457200">
              <a:buClr>
                <a:srgbClr val="2FB1CC"/>
              </a:buClr>
              <a:buFont typeface="Arial" pitchFamily="34" charset="0"/>
              <a:buNone/>
            </a:pPr>
            <a:endParaRPr lang="hr-HR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4B0FF4-AE24-464F-B3C7-40E58A1E4065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084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6351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35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41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3823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973598-C87A-4472-9ABA-30C435F5C11D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BCF0DD-5C10-43EC-B13C-C8AC7E8F33FB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11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15B853-7203-405C-961C-BB47AED8BCBA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baseline="0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41AA6-9B99-49BA-8742-BE49B443AD4B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B8392-3022-4AAF-9968-8585BD10B216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40E783-585C-4A86-B2FA-CB4F992437FF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323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2950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altLang="sr-Latn-RS" smtClean="0">
              <a:latin typeface="Arial" charset="0"/>
            </a:endParaRPr>
          </a:p>
        </p:txBody>
      </p:sp>
      <p:sp>
        <p:nvSpPr>
          <p:cNvPr id="61443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C8E4DD-DB00-4CAC-B759-D64D43E193F7}" type="slidenum">
              <a:rPr lang="hr-HR" altLang="sr-Latn-R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0519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10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77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69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03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DFF1-3942-4CE7-8CF8-9342BDBEB8C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628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F1FB2-BF38-4A31-8711-B4CB953935C2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4B0FF4-AE24-464F-B3C7-40E58A1E4065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95BB1F-B7A1-46F9-A2A3-0B029FF45CC9}" type="slidenum">
              <a:rPr lang="hr-HR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r-HR" altLang="sr-Latn-RS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5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06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787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45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87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524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32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49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652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47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02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95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538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013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1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81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7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49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83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80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1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29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AECE-6610-4EBE-9798-5084F390F06B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2193-9A92-45B4-9EBB-359DD4B4601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Ampeu_PP_hr-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D2C6-B9E1-419F-8A8A-E07BABFA1172}" type="datetimeFigureOut">
              <a:rPr lang="hr-HR" smtClean="0"/>
              <a:pPr/>
              <a:t>12.2.2015.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ADCA-AD8D-456B-913A-964B986E1D99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Ampeu_PP_hr-2b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gs/education_culture/publ/graphics/identity_en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mobilnost.hr/index.php?id=474" TargetMode="External"/><Relationship Id="rId4" Type="http://schemas.openxmlformats.org/officeDocument/2006/relationships/hyperlink" Target="http://ec.europa.eu/dgs/communication/services/visual_identity/pdf/use-emblem_en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youthpass.eu/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b.europa.eu/stats/exchange/eurofxref/html/index.e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prilozi/05_1417693634_Mobility_Tool+_Guide_for_Beneficiaries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prilozi/05_1410859059_opci_uvjeti_MULTI_v.04.08.2014.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obilnost.hr/prilozi/05_1410523603_Annex_III_multibeneficiary_KA1_30_07_2014_tc_YOUTH_final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bilnost.hr/prilozi/05_1410523603_Annex_III_multibeneficiary_KA1_30_07_2014_tc_YOUTH_final.pdf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mobilnost.hr/index.php?id=933" TargetMode="External"/><Relationship Id="rId7" Type="http://schemas.openxmlformats.org/officeDocument/2006/relationships/hyperlink" Target="http://www.mobilnost.hr/prilozi/05_1410859059_opci_uvjeti_MULTI_v.04.08.2014..pdf" TargetMode="External"/><Relationship Id="rId12" Type="http://schemas.openxmlformats.org/officeDocument/2006/relationships/hyperlink" Target="http://www.mobilnost.hr/prilozi/05_1360335735_Hopscotch_za_web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obilnost.hr/prilozi/05_1404290247_Annex_3_What_to_expect_from_EVS%5b1%5d.pdf" TargetMode="External"/><Relationship Id="rId11" Type="http://schemas.openxmlformats.org/officeDocument/2006/relationships/hyperlink" Target="https://www.youthpass.eu/en/youthpass/guide/" TargetMode="External"/><Relationship Id="rId5" Type="http://schemas.openxmlformats.org/officeDocument/2006/relationships/hyperlink" Target="http://www.mobilnost.hr/prilozi/05_1404290288_Annex_1_EVS_Charter%5b1%5d.pdf" TargetMode="External"/><Relationship Id="rId10" Type="http://schemas.openxmlformats.org/officeDocument/2006/relationships/hyperlink" Target="http://mobilnost.hr/index.php?id=934" TargetMode="External"/><Relationship Id="rId4" Type="http://schemas.openxmlformats.org/officeDocument/2006/relationships/hyperlink" Target="http://www.mobilnost.hr/prilozi/05_1404290225_Annex_4_Welcome_letter_volunteer%5b1%5d.pdf" TargetMode="External"/><Relationship Id="rId9" Type="http://schemas.openxmlformats.org/officeDocument/2006/relationships/hyperlink" Target="http://www.mobilnost.hr/prilozi/05_1417693634_Mobility_Tool+_Guide_for_Beneficiaries.docx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mailto:lorena.baric@mobilnost.hr" TargetMode="External"/><Relationship Id="rId7" Type="http://schemas.openxmlformats.org/officeDocument/2006/relationships/hyperlink" Target="mailto:ana.nahod@mobilnost.h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up.hr/" TargetMode="External"/><Relationship Id="rId5" Type="http://schemas.openxmlformats.org/officeDocument/2006/relationships/hyperlink" Target="mailto:indiveurope@msh.intl.com" TargetMode="External"/><Relationship Id="rId4" Type="http://schemas.openxmlformats.org/officeDocument/2006/relationships/hyperlink" Target="mailto:danijela.bocvarov@mobilnost.h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mobilnost.hr/" TargetMode="External"/><Relationship Id="rId4" Type="http://schemas.openxmlformats.org/officeDocument/2006/relationships/hyperlink" Target="mailto:mladi@mobilnost.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980728"/>
            <a:ext cx="3312368" cy="3096344"/>
          </a:xfrm>
        </p:spPr>
        <p:txBody>
          <a:bodyPr anchor="t">
            <a:normAutofit fontScale="90000"/>
          </a:bodyPr>
          <a:lstStyle/>
          <a:p>
            <a: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  <a:t/>
            </a:r>
            <a:b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</a:br>
            <a: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  <a:t/>
            </a:r>
            <a:b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</a:br>
            <a: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  <a:t>Ključna aktivnost 1: 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3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3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" sz="2800" b="1" dirty="0" smtClean="0">
                <a:solidFill>
                  <a:srgbClr val="DE6E46"/>
                </a:solidFill>
                <a:ea typeface="Times New Roman"/>
                <a:cs typeface="Verdana" panose="020B0604030504040204" pitchFamily="34" charset="0"/>
              </a:rPr>
              <a:t> </a:t>
            </a:r>
            <a: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  <a:t>Mobilnost u svrhu učenja</a:t>
            </a:r>
            <a:b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</a:br>
            <a: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  <a:t/>
            </a:r>
            <a:b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</a:br>
            <a: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  <a:t/>
            </a:r>
            <a:br>
              <a:rPr lang="hr" sz="2800" b="1" dirty="0" smtClean="0">
                <a:solidFill>
                  <a:schemeClr val="bg1"/>
                </a:solidFill>
                <a:ea typeface="Times New Roman"/>
                <a:cs typeface="Verdana" panose="020B0604030504040204" pitchFamily="34" charset="0"/>
              </a:rPr>
            </a:b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8064" y="2488041"/>
            <a:ext cx="3995936" cy="2669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imes New Roman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Verdana" panose="020B0604030504040204" pitchFamily="34" charset="0"/>
              </a:rPr>
              <a:t>Početna prezentacija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Verdana" panose="020B0604030504040204" pitchFamily="34" charset="0"/>
              </a:rPr>
              <a:t> za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Verdana" panose="020B0604030504040204" pitchFamily="34" charset="0"/>
              </a:rPr>
              <a:t> korisnike: Europska volonterska služba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Verdana" panose="020B0604030504040204" pitchFamily="34" charset="0"/>
              </a:rPr>
              <a:t>(rok 01.10.2014.)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 smtClean="0">
              <a:solidFill>
                <a:schemeClr val="bg1"/>
              </a:solidFill>
              <a:latin typeface="+mj-lt"/>
              <a:ea typeface="+mj-ea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 smtClean="0">
              <a:solidFill>
                <a:schemeClr val="bg1"/>
              </a:solidFill>
              <a:latin typeface="+mj-lt"/>
              <a:ea typeface="+mj-e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3" y="1484784"/>
            <a:ext cx="89885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Vidljivost EU financiranja </a:t>
            </a:r>
          </a:p>
          <a:p>
            <a:pPr defTabSz="457200">
              <a:buClr>
                <a:srgbClr val="2FB1CC"/>
              </a:buClr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	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Iz Ugovora, opće odredbe, 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ČLANAK II.7 </a:t>
            </a: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defTabSz="457200">
              <a:buClr>
                <a:srgbClr val="2FB1CC"/>
              </a:buClr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 algn="just" defTabSz="457200">
              <a:buClr>
                <a:srgbClr val="2FB1CC"/>
              </a:buClr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U 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svakoj komunikaciji ili publikaciji vezanoj za Projekt koju izda korisnik, uključujući one na konferencijama, seminarima ili bilo kakvim promidžbenim materijalima (kao što su brošure, letci, </a:t>
            </a:r>
            <a:r>
              <a:rPr lang="hr-HR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posteri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, prezentacije, itd.) treba biti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navedeno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da je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Projekt financiran od strane Unije 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i mora imati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otisnut simbol Europske unije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,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službeni logotip 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te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grafički identitet svojstven programu  Erasmus+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, u skladu sa smjernicama koje se odnose na vizualni identitet, 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a 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koje su dostupne 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na: 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http://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ec.europa.eu/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dgs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education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_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culture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publ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graphics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identity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_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3"/>
              </a:rPr>
              <a:t>en.htm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 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http://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ec.europa.eu/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dgs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communication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services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visual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_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identity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/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pdf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/use-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emblem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_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4"/>
              </a:rPr>
              <a:t>en.pdf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endParaRPr lang="hr-HR" sz="16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 defTabSz="457200">
              <a:buClr>
                <a:srgbClr val="2FB1CC"/>
              </a:buClr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defTabSz="457200">
              <a:buClr>
                <a:srgbClr val="2FB1CC"/>
              </a:buClr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Logotip dostupan na: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5"/>
              </a:rPr>
              <a:t>http://www.mobilnost.hr/index.php?id=474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</a:p>
          <a:p>
            <a:pPr defTabSz="457200">
              <a:buClr>
                <a:srgbClr val="2FB1CC"/>
              </a:buClr>
            </a:pP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9752" y="140629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  <a:endParaRPr lang="hr-HR" sz="2400" dirty="0">
              <a:solidFill>
                <a:srgbClr val="2FB1CC"/>
              </a:solidFill>
            </a:endParaRPr>
          </a:p>
          <a:p>
            <a:pPr algn="r"/>
            <a:r>
              <a:rPr lang="hr-HR" sz="4000" dirty="0" smtClean="0"/>
              <a:t>Vidljivost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1" y="1196752"/>
            <a:ext cx="8844556" cy="4929411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2FB1CC"/>
              </a:buClr>
              <a:buNone/>
            </a:pP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Paziti </a:t>
            </a: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na savjete o korištenju i izgledu logotipa navedene u smjernicama!</a:t>
            </a:r>
          </a:p>
          <a:p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19013" r="30903" b="46543"/>
          <a:stretch/>
        </p:blipFill>
        <p:spPr bwMode="auto">
          <a:xfrm>
            <a:off x="457199" y="1268760"/>
            <a:ext cx="820478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39752" y="140629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  <a:endParaRPr lang="hr-HR" sz="2400" dirty="0">
              <a:solidFill>
                <a:srgbClr val="2FB1CC"/>
              </a:solidFill>
            </a:endParaRPr>
          </a:p>
          <a:p>
            <a:pPr algn="r"/>
            <a:r>
              <a:rPr lang="hr-HR" sz="4000" dirty="0" smtClean="0"/>
              <a:t>Vidljivost-logotipi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zivkovic.AMPEU\Pictures\New Picture (2).bmp"/>
          <p:cNvPicPr>
            <a:picLocks noChangeAspect="1" noChangeArrowheads="1"/>
          </p:cNvPicPr>
          <p:nvPr/>
        </p:nvPicPr>
        <p:blipFill rotWithShape="1">
          <a:blip r:embed="rId3" cstate="print"/>
          <a:srcRect b="18818"/>
          <a:stretch/>
        </p:blipFill>
        <p:spPr bwMode="auto">
          <a:xfrm>
            <a:off x="5802086" y="1124745"/>
            <a:ext cx="3048244" cy="170554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10671"/>
          <a:stretch/>
        </p:blipFill>
        <p:spPr bwMode="auto">
          <a:xfrm>
            <a:off x="5120572" y="2275993"/>
            <a:ext cx="2205636" cy="180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827088" y="1268413"/>
            <a:ext cx="72580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hr-HR" altLang="sr-Latn-RS"/>
          </a:p>
        </p:txBody>
      </p:sp>
      <p:sp>
        <p:nvSpPr>
          <p:cNvPr id="15" name="TextBox 14"/>
          <p:cNvSpPr txBox="1"/>
          <p:nvPr/>
        </p:nvSpPr>
        <p:spPr>
          <a:xfrm>
            <a:off x="350839" y="1067827"/>
            <a:ext cx="545124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  <a:latin typeface="+mj-lt"/>
              </a:rPr>
              <a:t>Izdavanje </a:t>
            </a:r>
            <a:r>
              <a:rPr lang="hr-HR" altLang="sr-Latn-RS" b="1" dirty="0">
                <a:solidFill>
                  <a:srgbClr val="404040"/>
                </a:solidFill>
                <a:latin typeface="+mj-lt"/>
              </a:rPr>
              <a:t>Youthpass </a:t>
            </a:r>
            <a:r>
              <a:rPr lang="hr-HR" altLang="sr-Latn-RS" b="1" dirty="0" smtClean="0">
                <a:solidFill>
                  <a:srgbClr val="404040"/>
                </a:solidFill>
                <a:latin typeface="+mj-lt"/>
              </a:rPr>
              <a:t>potvrda (čl. I.15. Ugovora)</a:t>
            </a:r>
          </a:p>
          <a:p>
            <a:pPr marL="0" indent="0">
              <a:spcBef>
                <a:spcPts val="600"/>
              </a:spcBef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  <a:hlinkClick r:id="rId5"/>
              </a:rPr>
              <a:t>www.youthpass.eu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	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marL="0" indent="0" algn="just" defTabSz="457200">
              <a:buClr>
                <a:srgbClr val="2FB1CC"/>
              </a:buClr>
            </a:pP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Ugovorna obaveza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: informirati volontere 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o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pravu 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na dobivanje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Youthpassa; izdavanje potvrde svim volonterima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marL="0" indent="0" algn="just" defTabSz="457200">
              <a:buClr>
                <a:srgbClr val="2FB1CC"/>
              </a:buClr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Youthpass 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potvrde u fazi prilagodbe Erasmus+ </a:t>
            </a: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marL="0" indent="0" algn="just" defTabSz="457200">
              <a:buClr>
                <a:srgbClr val="2FB1CC"/>
              </a:buClr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programu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hr-HR" altLang="sr-Latn-RS" b="1" dirty="0" smtClean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  <a:latin typeface="+mj-lt"/>
              </a:rPr>
              <a:t>Online Lingustic Assessment</a:t>
            </a:r>
            <a:endParaRPr lang="hr-HR" altLang="sr-Latn-RS" b="1" dirty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hr-HR" altLang="sr-Latn-RS" b="1" dirty="0" smtClean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  <a:latin typeface="+mj-lt"/>
              </a:rPr>
              <a:t>Evaluacija </a:t>
            </a:r>
            <a:endParaRPr lang="hr-HR" altLang="sr-Latn-RS" b="1" dirty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hr-HR" altLang="sr-Latn-RS" b="1" dirty="0" smtClean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  <a:latin typeface="+mj-lt"/>
              </a:rPr>
              <a:t>Širenje </a:t>
            </a:r>
            <a:r>
              <a:rPr lang="hr-HR" altLang="sr-Latn-RS" b="1" dirty="0">
                <a:solidFill>
                  <a:srgbClr val="404040"/>
                </a:solidFill>
                <a:latin typeface="+mj-lt"/>
              </a:rPr>
              <a:t>i iskorištavanje rezultata (diseminacija</a:t>
            </a:r>
            <a:r>
              <a:rPr lang="hr-HR" altLang="sr-Latn-RS" b="1" dirty="0" smtClean="0">
                <a:solidFill>
                  <a:srgbClr val="404040"/>
                </a:solidFill>
                <a:latin typeface="+mj-lt"/>
              </a:rPr>
              <a:t>) </a:t>
            </a:r>
            <a:r>
              <a:rPr lang="hr-HR" altLang="sr-Latn-RS" dirty="0">
                <a:solidFill>
                  <a:srgbClr val="404040"/>
                </a:solidFill>
                <a:latin typeface="+mj-lt"/>
              </a:rPr>
              <a:t>(</a:t>
            </a:r>
            <a:r>
              <a:rPr lang="hr-HR" altLang="sr-Latn-RS" dirty="0" smtClean="0">
                <a:solidFill>
                  <a:srgbClr val="404040"/>
                </a:solidFill>
                <a:latin typeface="+mj-lt"/>
              </a:rPr>
              <a:t>Annex III Vodiča kroz program Erasmus+)</a:t>
            </a:r>
            <a:endParaRPr lang="hr-HR" altLang="sr-Latn-RS" dirty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hr-HR" altLang="sr-Latn-R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</a:p>
          <a:p>
            <a:pPr algn="r"/>
            <a:r>
              <a:rPr lang="hr-HR" sz="4000" dirty="0" smtClean="0"/>
              <a:t>Nakon aktivnosti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9363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ular Arrow 5"/>
          <p:cNvSpPr/>
          <p:nvPr/>
        </p:nvSpPr>
        <p:spPr>
          <a:xfrm>
            <a:off x="1890032" y="1100948"/>
            <a:ext cx="5132635" cy="5132635"/>
          </a:xfrm>
          <a:prstGeom prst="circularArrow">
            <a:avLst>
              <a:gd name="adj1" fmla="val 5544"/>
              <a:gd name="adj2" fmla="val 330680"/>
              <a:gd name="adj3" fmla="val 14353915"/>
              <a:gd name="adj4" fmla="val 17043332"/>
              <a:gd name="adj5" fmla="val 5757"/>
            </a:avLst>
          </a:prstGeom>
          <a:solidFill>
            <a:srgbClr val="938678">
              <a:alpha val="26667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566323" y="1271839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1. </a:t>
            </a:r>
            <a:r>
              <a:rPr lang="hr-HR" sz="1200" b="1" dirty="0">
                <a:solidFill>
                  <a:prstClr val="white"/>
                </a:solidFill>
              </a:rPr>
              <a:t>RAPISIVANJE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NATJEČAJA</a:t>
            </a:r>
          </a:p>
        </p:txBody>
      </p:sp>
      <p:sp>
        <p:nvSpPr>
          <p:cNvPr id="8" name="Freeform 7"/>
          <p:cNvSpPr/>
          <p:nvPr/>
        </p:nvSpPr>
        <p:spPr>
          <a:xfrm>
            <a:off x="5292275" y="1899647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2.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ODABIR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PRISTIGLIH PROJEKA</a:t>
            </a:r>
            <a:r>
              <a:rPr lang="en-US" sz="1200" b="1" dirty="0">
                <a:solidFill>
                  <a:prstClr val="white"/>
                </a:solidFill>
              </a:rPr>
              <a:t>TA</a:t>
            </a:r>
            <a:endParaRPr lang="hr-HR" sz="1200" b="1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92341" y="2828341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3.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ODLUKA O DODJELI FINANCIJSKE POTPORE</a:t>
            </a:r>
          </a:p>
        </p:txBody>
      </p:sp>
      <p:sp>
        <p:nvSpPr>
          <p:cNvPr id="10" name="Freeform 9"/>
          <p:cNvSpPr/>
          <p:nvPr/>
        </p:nvSpPr>
        <p:spPr>
          <a:xfrm>
            <a:off x="6006655" y="3757035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4.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POTPISIVANJE UGOVORA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35151" y="4685729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5. PRVA ISPLATA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71868" y="5572140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6.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PROVEDBA PROJEKTA</a:t>
            </a:r>
          </a:p>
        </p:txBody>
      </p:sp>
      <p:sp>
        <p:nvSpPr>
          <p:cNvPr id="13" name="Freeform 12"/>
          <p:cNvSpPr/>
          <p:nvPr/>
        </p:nvSpPr>
        <p:spPr>
          <a:xfrm>
            <a:off x="1890032" y="4714884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7.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 smtClean="0">
                <a:solidFill>
                  <a:prstClr val="white"/>
                </a:solidFill>
              </a:rPr>
              <a:t>PRIVREMENO IZVJEŠĆE</a:t>
            </a:r>
            <a:endParaRPr lang="hr-HR" sz="1200" b="1" dirty="0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1747" y="3857628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8. ZAVRŠETAK PROJEKTA 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484691" y="2899779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DE6E46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9</a:t>
            </a:r>
            <a:r>
              <a:rPr lang="hr-HR" sz="1200" b="1" dirty="0">
                <a:solidFill>
                  <a:prstClr val="white"/>
                </a:solidFill>
              </a:rPr>
              <a:t>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ZAVRŠNO IZVJEŠĆE</a:t>
            </a:r>
          </a:p>
        </p:txBody>
      </p:sp>
      <p:sp>
        <p:nvSpPr>
          <p:cNvPr id="16" name="Line Callout 3 (Border and Accent Bar) 15"/>
          <p:cNvSpPr/>
          <p:nvPr/>
        </p:nvSpPr>
        <p:spPr>
          <a:xfrm rot="21404695">
            <a:off x="3380667" y="2403043"/>
            <a:ext cx="3398274" cy="1355863"/>
          </a:xfrm>
          <a:prstGeom prst="accentBorderCallout3">
            <a:avLst>
              <a:gd name="adj1" fmla="val 31013"/>
              <a:gd name="adj2" fmla="val 8555"/>
              <a:gd name="adj3" fmla="val 25556"/>
              <a:gd name="adj4" fmla="val 13158"/>
              <a:gd name="adj5" fmla="val 85104"/>
              <a:gd name="adj6" fmla="val 16959"/>
              <a:gd name="adj7" fmla="val 74733"/>
              <a:gd name="adj8" fmla="val 24258"/>
            </a:avLst>
          </a:prstGeom>
          <a:solidFill>
            <a:srgbClr val="DE6E46">
              <a:alpha val="90000"/>
            </a:srgbClr>
          </a:solidFill>
          <a:ln>
            <a:solidFill>
              <a:srgbClr val="DE6E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5758" y="2513580"/>
            <a:ext cx="3272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1600" b="1" dirty="0" smtClean="0">
                <a:solidFill>
                  <a:schemeClr val="bg1"/>
                </a:solidFill>
              </a:rPr>
              <a:t>Završno izvješće volontera</a:t>
            </a:r>
          </a:p>
          <a:p>
            <a:endParaRPr lang="hr-HR" sz="1600" b="1" dirty="0" smtClean="0">
              <a:solidFill>
                <a:schemeClr val="bg1"/>
              </a:solidFill>
            </a:endParaRPr>
          </a:p>
          <a:p>
            <a:r>
              <a:rPr lang="hr-HR" sz="1600" b="1" dirty="0" smtClean="0">
                <a:solidFill>
                  <a:schemeClr val="bg1"/>
                </a:solidFill>
              </a:rPr>
              <a:t>2.    Završno izvješće koordinatora</a:t>
            </a:r>
          </a:p>
          <a:p>
            <a:endParaRPr lang="hr-HR" sz="1600" b="1" dirty="0" smtClean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</a:p>
          <a:p>
            <a:pPr algn="r"/>
            <a:r>
              <a:rPr lang="hr-HR" sz="4000" dirty="0" smtClean="0"/>
              <a:t>Nakon projekta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</a:p>
          <a:p>
            <a:pPr algn="r"/>
            <a:r>
              <a:rPr lang="hr-HR" sz="4000" dirty="0" smtClean="0"/>
              <a:t>Završno izvješće</a:t>
            </a:r>
            <a:endParaRPr lang="hr-H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91656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ROK čl I.4.3: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60 dana od datuma završetka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projekta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(zadnji datum projekta,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čl.I.2.2 Ugovora)</a:t>
            </a: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	</a:t>
            </a:r>
            <a:r>
              <a:rPr lang="hr-HR" b="1" dirty="0" smtClean="0">
                <a:solidFill>
                  <a:srgbClr val="DE6E46"/>
                </a:solidFill>
                <a:latin typeface="+mj-lt"/>
                <a:ea typeface="+mj-ea"/>
                <a:cs typeface="Arial" pitchFamily="34" charset="0"/>
              </a:rPr>
              <a:t>Datum </a:t>
            </a:r>
            <a:r>
              <a:rPr lang="hr-HR" b="1" dirty="0">
                <a:solidFill>
                  <a:srgbClr val="DE6E46"/>
                </a:solidFill>
                <a:latin typeface="+mj-lt"/>
                <a:ea typeface="+mj-ea"/>
                <a:cs typeface="Arial" pitchFamily="34" charset="0"/>
              </a:rPr>
              <a:t>aktivnosti </a:t>
            </a:r>
            <a:r>
              <a:rPr lang="hr-HR" b="1" dirty="0" smtClean="0">
                <a:solidFill>
                  <a:srgbClr val="DE6E46"/>
                </a:solidFill>
                <a:latin typeface="+mj-lt"/>
                <a:ea typeface="+mj-ea"/>
                <a:cs typeface="Arial" pitchFamily="34" charset="0"/>
              </a:rPr>
              <a:t>≠ datum projekta!</a:t>
            </a:r>
          </a:p>
          <a:p>
            <a:pPr algn="just" defTabSz="457200">
              <a:buClr>
                <a:srgbClr val="2FB1CC"/>
              </a:buClr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Važno je poštivanje rokova, u protivnom može doći do raskida Ugovora - čl.I.4.5.</a:t>
            </a: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spcAft>
                <a:spcPts val="600"/>
              </a:spcAft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Završno izvješće:</a:t>
            </a:r>
          </a:p>
          <a:p>
            <a:pPr lvl="1" algn="just" defTabSz="457200">
              <a:buClr>
                <a:srgbClr val="2FB1CC"/>
              </a:buClr>
              <a:buFontTx/>
              <a:buChar char="-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Narativni dio (kvaliteta)</a:t>
            </a:r>
          </a:p>
          <a:p>
            <a:pPr lvl="1" algn="just" defTabSz="457200">
              <a:buClr>
                <a:srgbClr val="2FB1CC"/>
              </a:buClr>
              <a:buFontTx/>
              <a:buChar char="-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Proračun (zatraženi troškovi) – paziti na troškove</a:t>
            </a:r>
            <a:r>
              <a:rPr lang="hr-HR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*</a:t>
            </a:r>
          </a:p>
          <a:p>
            <a:pPr lvl="1" algn="just" defTabSz="457200">
              <a:buClr>
                <a:srgbClr val="2FB1CC"/>
              </a:buClr>
              <a:buFontTx/>
              <a:buChar char="-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Dokaza provedbe projekta (Opći uvjeti)</a:t>
            </a:r>
          </a:p>
          <a:p>
            <a:pPr lvl="1" algn="just" defTabSz="457200">
              <a:buClr>
                <a:srgbClr val="2FB1CC"/>
              </a:buClr>
              <a:buFontTx/>
              <a:buChar char="-"/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I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zvješće sudionika o provedenoj aktivnosti</a:t>
            </a:r>
          </a:p>
          <a:p>
            <a:pPr lvl="1" algn="just" defTabSz="457200">
              <a:buClr>
                <a:srgbClr val="2FB1CC"/>
              </a:buClr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Završno izvješće podnosi se putem </a:t>
            </a:r>
            <a:r>
              <a:rPr lang="hr-HR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Mobility Tool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sustava na hrvatskom ili engleskom jeziku</a:t>
            </a:r>
          </a:p>
          <a:p>
            <a:pPr lvl="1" algn="just" defTabSz="457200">
              <a:buClr>
                <a:srgbClr val="2FB1CC"/>
              </a:buClr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lvl="1" algn="just" defTabSz="457200">
              <a:buClr>
                <a:srgbClr val="2FB1CC"/>
              </a:buClr>
            </a:pPr>
            <a:r>
              <a:rPr lang="hr-HR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*</a:t>
            </a:r>
            <a:r>
              <a:rPr lang="hr-HR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sve </a:t>
            </a: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stvarne troškove u završnom izvješću korisnik je dužan voditi i iskazati u eurima primjenjujući dnevni tečaj hrvatske kune koji je utvrdila Europska središnja banka i objavila na svojoj mrežnoj stranici, a koji se primjenjuje na dan potpisa Ugovora o dodjeli financijske potpore od strane zakonskog predstavnika Agencije za mobilnost i programe EU</a:t>
            </a:r>
          </a:p>
          <a:p>
            <a:pPr lvl="1" algn="just" defTabSz="457200">
              <a:spcAft>
                <a:spcPts val="600"/>
              </a:spcAft>
              <a:buClr>
                <a:srgbClr val="2FB1CC"/>
              </a:buClr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hlinkClick r:id="rId3"/>
              </a:rPr>
              <a:t>http://www.ecb.europa.eu/stats/exchange/eurofxref/html/index.en.html</a:t>
            </a: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</a:pP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856" y="1340768"/>
            <a:ext cx="8774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Mobility Tool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je web platforma za suradnju, upravljanje i izvještavanje o projektima mobilnosti u okviru programa Erasmus+. </a:t>
            </a: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Funkcije</a:t>
            </a: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lvl="1" algn="just" defTabSz="457200">
              <a:buClr>
                <a:srgbClr val="2FB1CC"/>
              </a:buClr>
            </a:pP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Korisnici Erasmus +: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upis mobilnosti i podataka o sudionicima mobilnosti. Izrađuju i šalju završno izvješće s popratnom dokumentacijom</a:t>
            </a:r>
          </a:p>
          <a:p>
            <a:pPr lvl="1" algn="just" defTabSz="457200">
              <a:buClr>
                <a:srgbClr val="2FB1CC"/>
              </a:buClr>
            </a:pP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Sudionici: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ispunjavanje i slanje izvješća sudionika o provedenoj aktivnosti</a:t>
            </a: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lvl="1" algn="just" defTabSz="457200">
              <a:buClr>
                <a:srgbClr val="2FB1CC"/>
              </a:buClr>
            </a:pP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NA: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praćenje provedbe projekata, praćenje i validacija unesenih podataka o projektima</a:t>
            </a:r>
          </a:p>
          <a:p>
            <a:pPr lvl="1" algn="just" defTabSz="457200">
              <a:buClr>
                <a:srgbClr val="2FB1CC"/>
              </a:buClr>
            </a:pP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r>
              <a:rPr lang="hr-HR" b="1" dirty="0">
                <a:solidFill>
                  <a:srgbClr val="DE6E46"/>
                </a:solidFill>
                <a:latin typeface="+mj-lt"/>
                <a:ea typeface="+mj-ea"/>
                <a:cs typeface="Arial" pitchFamily="34" charset="0"/>
              </a:rPr>
              <a:t>Obveza korištenja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: ažurno bilježenje svih podataka vezanih uz aktivnosti mobilnosti koje se poduzimaju kao i točan unos podataka o volonterima</a:t>
            </a: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</a:pPr>
            <a:r>
              <a:rPr lang="hr-HR" dirty="0">
                <a:hlinkClick r:id="rId3"/>
              </a:rPr>
              <a:t>Mobility Tool+: priručnik za korisnike</a:t>
            </a: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</a:p>
          <a:p>
            <a:pPr algn="r"/>
            <a:r>
              <a:rPr lang="hr-HR" sz="4000" dirty="0" smtClean="0"/>
              <a:t>Mobility Tool</a:t>
            </a:r>
            <a:endParaRPr lang="hr-HR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4797152"/>
            <a:ext cx="2232248" cy="134934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517" y="1556792"/>
            <a:ext cx="87129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Mogući rezultati završnog izvješća:</a:t>
            </a:r>
          </a:p>
          <a:p>
            <a:pPr algn="just" defTabSz="457200">
              <a:buClr>
                <a:srgbClr val="2FB1CC"/>
              </a:buClr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lvl="1" algn="just" defTabSz="457200">
              <a:buClr>
                <a:srgbClr val="2FB1CC"/>
              </a:buClr>
              <a:buFontTx/>
              <a:buChar char="-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Završna isplata (do 30%)</a:t>
            </a:r>
          </a:p>
          <a:p>
            <a:pPr lvl="1" algn="just" defTabSz="457200">
              <a:buClr>
                <a:srgbClr val="2FB1CC"/>
              </a:buClr>
            </a:pP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lvl="1" algn="just" defTabSz="457200">
              <a:buClr>
                <a:srgbClr val="2FB1CC"/>
              </a:buClr>
              <a:buFontTx/>
              <a:buChar char="-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Djelomični povrat sredstava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– zbog neispunjenja dijela projekta, zbog loše kvalitete projekta</a:t>
            </a:r>
          </a:p>
          <a:p>
            <a:pPr lvl="1" algn="just" defTabSz="457200">
              <a:buClr>
                <a:srgbClr val="2FB1CC"/>
              </a:buClr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lvl="1" algn="just" defTabSz="457200">
              <a:buClr>
                <a:srgbClr val="2FB1CC"/>
              </a:buClr>
              <a:buFontTx/>
              <a:buChar char="-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</a:t>
            </a: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Potpuni povrat sredstava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– ukoliko se projekt ne provodi u skladu s programskim pravilima, ukoliko se projekt uopće ne provede, ukoliko se ne dostavi završno izvješće</a:t>
            </a:r>
          </a:p>
          <a:p>
            <a:pPr algn="just" defTabSz="457200">
              <a:buClr>
                <a:srgbClr val="2FB1CC"/>
              </a:buClr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Agencija obavještava korisnika o rezultatima analize u Obavijesti o analizi završnog izvješća</a:t>
            </a: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rPr>
              <a:t> Korisnik se može očitovati na rezultate analize, ako nije suglasan s njima u roku od 30 dana</a:t>
            </a: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itchFamily="34" charset="0"/>
            </a:endParaRP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r>
              <a:rPr lang="hr-HR" b="1" dirty="0">
                <a:solidFill>
                  <a:srgbClr val="DE6E46"/>
                </a:solidFill>
                <a:latin typeface="+mj-lt"/>
                <a:cs typeface="Arial" pitchFamily="34" charset="0"/>
              </a:rPr>
              <a:t> Smanjenje financijske potpore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i </a:t>
            </a:r>
            <a:r>
              <a:rPr lang="hr-HR" b="1" dirty="0">
                <a:solidFill>
                  <a:srgbClr val="DE6E46"/>
                </a:solidFill>
                <a:latin typeface="+mj-lt"/>
                <a:cs typeface="Arial" pitchFamily="34" charset="0"/>
              </a:rPr>
              <a:t>ukidanje akreditacije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na temelju loše, djelomične ili zakašnjele provedbe.</a:t>
            </a:r>
          </a:p>
          <a:p>
            <a:pPr algn="just" defTabSz="457200">
              <a:buClr>
                <a:srgbClr val="2FB1CC"/>
              </a:buClr>
              <a:buFont typeface="Arial" pitchFamily="34" charset="0"/>
              <a:buChar char="•"/>
            </a:pPr>
            <a:endParaRPr lang="hr-HR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</a:p>
          <a:p>
            <a:pPr algn="r"/>
            <a:r>
              <a:rPr lang="hr-HR" sz="4000" dirty="0" smtClean="0"/>
              <a:t>Analiza završnog izvješća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088" y="1268413"/>
            <a:ext cx="72580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sr-Latn-CS">
              <a:solidFill>
                <a:prstClr val="black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>
            <a:off x="1890032" y="1100948"/>
            <a:ext cx="5132635" cy="5132635"/>
          </a:xfrm>
          <a:prstGeom prst="circularArrow">
            <a:avLst>
              <a:gd name="adj1" fmla="val 5544"/>
              <a:gd name="adj2" fmla="val 330680"/>
              <a:gd name="adj3" fmla="val 14353915"/>
              <a:gd name="adj4" fmla="val 17043332"/>
              <a:gd name="adj5" fmla="val 5757"/>
            </a:avLst>
          </a:prstGeom>
          <a:solidFill>
            <a:srgbClr val="938678">
              <a:alpha val="26667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566323" y="1271839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1. </a:t>
            </a:r>
            <a:r>
              <a:rPr lang="hr-HR" sz="1200" b="1" dirty="0">
                <a:solidFill>
                  <a:prstClr val="white"/>
                </a:solidFill>
              </a:rPr>
              <a:t>RAPISIVANJE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NATJEČAJA</a:t>
            </a:r>
          </a:p>
        </p:txBody>
      </p:sp>
      <p:sp>
        <p:nvSpPr>
          <p:cNvPr id="8" name="Freeform 7"/>
          <p:cNvSpPr/>
          <p:nvPr/>
        </p:nvSpPr>
        <p:spPr>
          <a:xfrm>
            <a:off x="5292275" y="1899647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2.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ODABIR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PRISTIGLIH PROJEKA</a:t>
            </a:r>
            <a:r>
              <a:rPr lang="en-US" sz="1200" b="1" dirty="0">
                <a:solidFill>
                  <a:prstClr val="white"/>
                </a:solidFill>
              </a:rPr>
              <a:t>TA</a:t>
            </a:r>
            <a:endParaRPr lang="hr-HR" sz="1200" b="1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92341" y="2828341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3.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ODLUKA O DODJELI FINANCIJSKE POTPORE</a:t>
            </a:r>
          </a:p>
        </p:txBody>
      </p:sp>
      <p:sp>
        <p:nvSpPr>
          <p:cNvPr id="10" name="Freeform 9"/>
          <p:cNvSpPr/>
          <p:nvPr/>
        </p:nvSpPr>
        <p:spPr>
          <a:xfrm>
            <a:off x="6006655" y="3757035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4.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POTPISIVANJE UGOVORA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35151" y="4685729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5. PRVA ISPLATA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71868" y="5572140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6.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PROVEDBA PROJEKTA</a:t>
            </a:r>
          </a:p>
        </p:txBody>
      </p:sp>
      <p:sp>
        <p:nvSpPr>
          <p:cNvPr id="13" name="Freeform 12"/>
          <p:cNvSpPr/>
          <p:nvPr/>
        </p:nvSpPr>
        <p:spPr>
          <a:xfrm>
            <a:off x="1890032" y="4714884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7.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PRIVREMENO </a:t>
            </a:r>
            <a:r>
              <a:rPr lang="hr-HR" sz="1200" b="1" dirty="0" smtClean="0">
                <a:solidFill>
                  <a:prstClr val="white"/>
                </a:solidFill>
              </a:rPr>
              <a:t>IZVJEŠĆE</a:t>
            </a:r>
            <a:endParaRPr lang="hr-HR" sz="1200" b="1" dirty="0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1747" y="3857628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>
                <a:solidFill>
                  <a:prstClr val="white"/>
                </a:solidFill>
              </a:rPr>
              <a:t>8. ZAVRŠETAK PROJEKTA 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484691" y="2899779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9</a:t>
            </a:r>
            <a:r>
              <a:rPr lang="hr-HR" sz="1200" b="1" dirty="0">
                <a:solidFill>
                  <a:prstClr val="white"/>
                </a:solidFill>
              </a:rPr>
              <a:t>.</a:t>
            </a:r>
            <a:r>
              <a:rPr lang="en-US" sz="1200" b="1" dirty="0">
                <a:solidFill>
                  <a:prstClr val="white"/>
                </a:solidFill>
              </a:rPr>
              <a:t> </a:t>
            </a:r>
            <a:r>
              <a:rPr lang="hr-HR" sz="1200" b="1" dirty="0">
                <a:solidFill>
                  <a:prstClr val="white"/>
                </a:solidFill>
              </a:rPr>
              <a:t>ZAVRŠNO IZVJEŠĆE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000232" y="1971085"/>
            <a:ext cx="1780055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DE6E46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10</a:t>
            </a:r>
            <a:r>
              <a:rPr lang="hr-HR" sz="1200" b="1" dirty="0">
                <a:solidFill>
                  <a:prstClr val="white"/>
                </a:solidFill>
              </a:rPr>
              <a:t>. </a:t>
            </a:r>
            <a:r>
              <a:rPr lang="hr-HR" sz="1200" b="1" dirty="0" smtClean="0">
                <a:solidFill>
                  <a:prstClr val="white"/>
                </a:solidFill>
              </a:rPr>
              <a:t>ZAVRŠNA ISPLATA</a:t>
            </a:r>
            <a:endParaRPr lang="hr-HR" sz="1200" b="1" dirty="0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</a:p>
          <a:p>
            <a:pPr algn="r"/>
            <a:r>
              <a:rPr lang="hr-HR" sz="4000" dirty="0" smtClean="0"/>
              <a:t>Završna isplata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6"/>
          <p:cNvSpPr txBox="1">
            <a:spLocks noChangeArrowheads="1"/>
          </p:cNvSpPr>
          <p:nvPr/>
        </p:nvSpPr>
        <p:spPr bwMode="auto">
          <a:xfrm>
            <a:off x="311968" y="1178246"/>
            <a:ext cx="8497888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spcAft>
                <a:spcPts val="600"/>
              </a:spcAft>
              <a:buClr>
                <a:srgbClr val="2FB1CC"/>
              </a:buClr>
              <a:buFont typeface="Arial" charset="0"/>
              <a:buChar char="•"/>
            </a:pP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hr-HR" altLang="sr-Latn-RS" b="1" dirty="0">
                <a:solidFill>
                  <a:srgbClr val="404040"/>
                </a:solidFill>
                <a:latin typeface="Arial" charset="0"/>
              </a:rPr>
              <a:t>Tijekom i nakon provedbe </a:t>
            </a:r>
            <a:r>
              <a:rPr lang="hr-HR" altLang="sr-Latn-RS" b="1" dirty="0" smtClean="0">
                <a:solidFill>
                  <a:srgbClr val="404040"/>
                </a:solidFill>
                <a:latin typeface="Arial" charset="0"/>
              </a:rPr>
              <a:t>projekta</a:t>
            </a:r>
            <a:r>
              <a:rPr lang="hr-HR" altLang="sr-Latn-RS" dirty="0" smtClean="0">
                <a:solidFill>
                  <a:srgbClr val="404040"/>
                </a:solidFill>
                <a:latin typeface="Arial" charset="0"/>
              </a:rPr>
              <a:t>, mogući su određeni oblici </a:t>
            </a: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nadzora/praćenja projekta od strane Agencije:</a:t>
            </a:r>
          </a:p>
          <a:p>
            <a:pPr lvl="1" algn="just">
              <a:spcAft>
                <a:spcPts val="600"/>
              </a:spcAft>
              <a:buClr>
                <a:srgbClr val="2FB1CC"/>
              </a:buClr>
              <a:buFont typeface="Arial" charset="0"/>
              <a:buChar char="•"/>
            </a:pP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 Završno izvješće koordinatora i volontera (nakon završetka projekta, svi projekti)</a:t>
            </a:r>
          </a:p>
          <a:p>
            <a:pPr lvl="1" algn="just">
              <a:spcAft>
                <a:spcPts val="600"/>
              </a:spcAft>
              <a:buClr>
                <a:srgbClr val="2FB1CC"/>
              </a:buClr>
              <a:buFont typeface="Arial" charset="0"/>
              <a:buChar char="•"/>
            </a:pP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 Provjera </a:t>
            </a:r>
            <a:r>
              <a:rPr lang="hr-HR" altLang="sr-Latn-RS" dirty="0" smtClean="0">
                <a:solidFill>
                  <a:srgbClr val="404040"/>
                </a:solidFill>
                <a:latin typeface="Arial" charset="0"/>
              </a:rPr>
              <a:t>dokumentacije: dubinska analiza dokazne dokumentacije </a:t>
            </a: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(odabir na temelju procjene rizika; nasumični odabir projekta za provjeru</a:t>
            </a:r>
            <a:r>
              <a:rPr lang="hr-HR" altLang="sr-Latn-RS" dirty="0" smtClean="0">
                <a:solidFill>
                  <a:srgbClr val="404040"/>
                </a:solidFill>
                <a:latin typeface="Arial" charset="0"/>
              </a:rPr>
              <a:t>)</a:t>
            </a:r>
            <a:endParaRPr lang="hr-HR" altLang="sr-Latn-RS" dirty="0">
              <a:solidFill>
                <a:srgbClr val="404040"/>
              </a:solidFill>
              <a:latin typeface="Arial" charset="0"/>
            </a:endParaRPr>
          </a:p>
          <a:p>
            <a:pPr lvl="1" algn="just">
              <a:buClr>
                <a:srgbClr val="2FB1CC"/>
              </a:buClr>
              <a:buFont typeface="Arial" charset="0"/>
              <a:buChar char="•"/>
            </a:pP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 Provjera na licu </a:t>
            </a:r>
            <a:r>
              <a:rPr lang="hr-HR" altLang="sr-Latn-RS" dirty="0" smtClean="0">
                <a:solidFill>
                  <a:srgbClr val="404040"/>
                </a:solidFill>
                <a:latin typeface="Arial" charset="0"/>
              </a:rPr>
              <a:t>mjesta u prostorijama Korisnika </a:t>
            </a: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(on-the-spot check</a:t>
            </a:r>
            <a:r>
              <a:rPr lang="hr-HR" altLang="sr-Latn-RS" dirty="0" smtClean="0">
                <a:solidFill>
                  <a:srgbClr val="404040"/>
                </a:solidFill>
                <a:latin typeface="Arial" charset="0"/>
              </a:rPr>
              <a:t>):</a:t>
            </a:r>
            <a:endParaRPr lang="hr-HR" altLang="sr-Latn-RS" dirty="0">
              <a:solidFill>
                <a:srgbClr val="404040"/>
              </a:solidFill>
              <a:latin typeface="Arial" charset="0"/>
            </a:endParaRPr>
          </a:p>
          <a:p>
            <a:pPr lvl="3" algn="just">
              <a:buClr>
                <a:srgbClr val="2FB1CC"/>
              </a:buClr>
              <a:buFont typeface="Arial" charset="0"/>
              <a:buChar char="•"/>
            </a:pP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 tijekom aktivnosti</a:t>
            </a:r>
          </a:p>
          <a:p>
            <a:pPr lvl="3" algn="just">
              <a:spcAft>
                <a:spcPts val="600"/>
              </a:spcAft>
              <a:buClr>
                <a:srgbClr val="2FB1CC"/>
              </a:buClr>
              <a:buFont typeface="Arial" charset="0"/>
              <a:buChar char="•"/>
            </a:pP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 nakon aktivnosti</a:t>
            </a:r>
          </a:p>
          <a:p>
            <a:pPr lvl="1" algn="just">
              <a:buClr>
                <a:srgbClr val="2FB1CC"/>
              </a:buClr>
              <a:buFont typeface="Arial" charset="0"/>
              <a:buChar char="•"/>
            </a:pP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 Sistemska provjera (samo EVS): provjera svih aspekata projekta radi utvrđivanja poštivanja Povelje.</a:t>
            </a:r>
          </a:p>
          <a:p>
            <a:pPr algn="just">
              <a:buClr>
                <a:srgbClr val="2FB1CC"/>
              </a:buClr>
            </a:pPr>
            <a:endParaRPr lang="hr-HR" altLang="sr-Latn-RS" dirty="0">
              <a:solidFill>
                <a:srgbClr val="404040"/>
              </a:solidFill>
              <a:latin typeface="Arial" charset="0"/>
            </a:endParaRPr>
          </a:p>
          <a:p>
            <a:pPr algn="just">
              <a:buClr>
                <a:srgbClr val="2FB1CC"/>
              </a:buClr>
              <a:buFont typeface="Arial" charset="0"/>
              <a:buChar char="•"/>
            </a:pP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hr-HR" altLang="sr-Latn-RS" b="1" dirty="0">
                <a:solidFill>
                  <a:srgbClr val="404040"/>
                </a:solidFill>
                <a:latin typeface="Arial" charset="0"/>
              </a:rPr>
              <a:t>Cilj: </a:t>
            </a:r>
            <a:r>
              <a:rPr lang="hr-HR" altLang="sr-Latn-RS" dirty="0">
                <a:solidFill>
                  <a:srgbClr val="404040"/>
                </a:solidFill>
                <a:latin typeface="Arial" charset="0"/>
              </a:rPr>
              <a:t>upoznavanje korisnika, rješavanje problema i pitanja, identificiranje primjera dobre prakse, provjere u slučaju rizičnosti projekta, nasumičnog odabira, anonimne prijave, itd</a:t>
            </a:r>
            <a:r>
              <a:rPr lang="hr-HR" altLang="sr-Latn-RS" dirty="0" smtClean="0">
                <a:solidFill>
                  <a:srgbClr val="404040"/>
                </a:solidFill>
                <a:latin typeface="Arial" charset="0"/>
              </a:rPr>
              <a:t>..</a:t>
            </a:r>
            <a:endParaRPr lang="hr-HR" altLang="sr-Latn-RS" dirty="0">
              <a:solidFill>
                <a:srgbClr val="404040"/>
              </a:solidFill>
              <a:latin typeface="Arial" charset="0"/>
            </a:endParaRPr>
          </a:p>
          <a:p>
            <a:pPr>
              <a:buClr>
                <a:srgbClr val="2FB1CC"/>
              </a:buClr>
            </a:pPr>
            <a:endParaRPr lang="hr-HR" altLang="sr-Latn-RS" dirty="0">
              <a:solidFill>
                <a:srgbClr val="404040"/>
              </a:solidFill>
              <a:latin typeface="Arial" charset="0"/>
            </a:endParaRPr>
          </a:p>
          <a:p>
            <a:pPr>
              <a:buClr>
                <a:srgbClr val="2FB1CC"/>
              </a:buClr>
            </a:pPr>
            <a:endParaRPr lang="hr-HR" altLang="sr-Latn-RS" dirty="0">
              <a:solidFill>
                <a:srgbClr val="404040"/>
              </a:solidFill>
              <a:latin typeface="Arial" charset="0"/>
            </a:endParaRPr>
          </a:p>
          <a:p>
            <a:pPr>
              <a:buClr>
                <a:srgbClr val="2FB1CC"/>
              </a:buClr>
              <a:buFont typeface="Arial" charset="0"/>
              <a:buChar char="•"/>
            </a:pPr>
            <a:endParaRPr lang="hr-HR" altLang="sr-Latn-RS" dirty="0">
              <a:solidFill>
                <a:srgbClr val="404040"/>
              </a:solidFill>
              <a:latin typeface="Arial" charset="0"/>
            </a:endParaRPr>
          </a:p>
          <a:p>
            <a:pPr>
              <a:buClr>
                <a:srgbClr val="2FB1CC"/>
              </a:buClr>
            </a:pPr>
            <a:endParaRPr lang="hr-HR" altLang="sr-Latn-RS" sz="1400" b="1" dirty="0">
              <a:solidFill>
                <a:srgbClr val="40404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</a:p>
          <a:p>
            <a:pPr algn="r"/>
            <a:r>
              <a:rPr lang="hr-HR" sz="4000" dirty="0" smtClean="0"/>
              <a:t>Praćenje i nadzor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2286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691680" y="2132856"/>
            <a:ext cx="597666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hr-HR" altLang="sr-Latn-RS" sz="3600" b="1" dirty="0">
                <a:solidFill>
                  <a:srgbClr val="2FB1CC"/>
                </a:solidFill>
                <a:latin typeface="Arial" charset="0"/>
              </a:rPr>
              <a:t>Troškovi provedbe </a:t>
            </a:r>
            <a:r>
              <a:rPr lang="hr-HR" altLang="sr-Latn-RS" sz="3600" b="1" dirty="0" smtClean="0">
                <a:solidFill>
                  <a:srgbClr val="2FB1CC"/>
                </a:solidFill>
                <a:latin typeface="Arial" charset="0"/>
              </a:rPr>
              <a:t>mobilnosti</a:t>
            </a:r>
          </a:p>
          <a:p>
            <a:pPr algn="ctr"/>
            <a:endParaRPr lang="hr-HR" altLang="sr-Latn-RS" sz="3600" b="1" dirty="0">
              <a:solidFill>
                <a:srgbClr val="2FB1CC"/>
              </a:solidFill>
              <a:latin typeface="Arial" charset="0"/>
            </a:endParaRPr>
          </a:p>
          <a:p>
            <a:pPr algn="ctr"/>
            <a:endParaRPr lang="hr-HR" altLang="sr-Latn-RS" sz="3600" b="1" dirty="0" smtClean="0">
              <a:solidFill>
                <a:srgbClr val="2FB1CC"/>
              </a:solidFill>
              <a:latin typeface="Arial" charset="0"/>
            </a:endParaRPr>
          </a:p>
          <a:p>
            <a:pPr algn="ctr"/>
            <a:endParaRPr lang="hr-HR" altLang="sr-Latn-RS" sz="3600" b="1" dirty="0">
              <a:solidFill>
                <a:srgbClr val="2FB1CC"/>
              </a:solidFill>
              <a:latin typeface="Arial" charset="0"/>
            </a:endParaRPr>
          </a:p>
          <a:p>
            <a:endParaRPr lang="hr-HR" altLang="sr-Latn-RS" sz="3600" b="1" dirty="0" smtClean="0">
              <a:solidFill>
                <a:srgbClr val="2FB1CC"/>
              </a:solidFill>
              <a:latin typeface="Arial" charset="0"/>
            </a:endParaRPr>
          </a:p>
          <a:p>
            <a:pPr algn="ctr"/>
            <a:r>
              <a:rPr lang="hr-HR" dirty="0">
                <a:latin typeface="+mj-lt"/>
                <a:hlinkClick r:id="rId3"/>
              </a:rPr>
              <a:t>Opći uvjeti za ugovore s više korisnika</a:t>
            </a:r>
            <a:r>
              <a:rPr lang="hr-HR" dirty="0">
                <a:latin typeface="+mj-lt"/>
              </a:rPr>
              <a:t>;</a:t>
            </a:r>
          </a:p>
          <a:p>
            <a:pPr algn="ctr"/>
            <a:r>
              <a:rPr lang="hr-HR" dirty="0">
                <a:latin typeface="+mj-lt"/>
                <a:hlinkClick r:id="rId4"/>
              </a:rPr>
              <a:t>Privitak III Financijska i ugovorna pravila</a:t>
            </a:r>
            <a:endParaRPr lang="hr-HR" altLang="sr-Latn-RS" b="1" dirty="0">
              <a:solidFill>
                <a:srgbClr val="2FB1CC"/>
              </a:solidFill>
              <a:latin typeface="+mj-lt"/>
            </a:endParaRPr>
          </a:p>
          <a:p>
            <a:pPr algn="ctr"/>
            <a:endParaRPr lang="hr-HR" altLang="sr-Latn-RS" sz="3600" b="1" dirty="0" smtClean="0">
              <a:solidFill>
                <a:srgbClr val="2FB1CC"/>
              </a:solidFill>
              <a:latin typeface="Arial" charset="0"/>
            </a:endParaRPr>
          </a:p>
          <a:p>
            <a:pPr algn="ctr"/>
            <a:endParaRPr lang="hr-HR" altLang="sr-Latn-RS" sz="3600" b="1" dirty="0">
              <a:solidFill>
                <a:srgbClr val="2FB1CC"/>
              </a:solidFill>
              <a:latin typeface="Arial" charset="0"/>
            </a:endParaRPr>
          </a:p>
          <a:p>
            <a:pPr algn="ctr"/>
            <a:endParaRPr lang="hr-HR" altLang="sr-Latn-RS" sz="3600" b="1" dirty="0">
              <a:solidFill>
                <a:srgbClr val="2FB1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95736" y="200834"/>
            <a:ext cx="6635080" cy="707886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4000" dirty="0"/>
              <a:t>EVS na 3. roku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251520" y="1052736"/>
            <a:ext cx="8739244" cy="1008112"/>
          </a:xfrm>
          <a:prstGeom prst="round2SameRect">
            <a:avLst/>
          </a:prstGeom>
          <a:solidFill>
            <a:srgbClr val="2FB1CC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hr-H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116" charset="-128"/>
                <a:cs typeface="Times New Roman" pitchFamily="18" charset="0"/>
              </a:rPr>
              <a:t>KLJUČNA AKTIVNOST 1: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116" charset="-128"/>
                <a:cs typeface="Times New Roman" pitchFamily="18" charset="0"/>
              </a:rPr>
              <a:t>MOBILNOST U SVRHU UČENJA ZA POJEDINCE: EVS</a:t>
            </a:r>
            <a:endParaRPr lang="hr-HR" sz="2800" b="1" dirty="0" smtClean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2204864"/>
            <a:ext cx="8507288" cy="3528392"/>
          </a:xfrm>
          <a:prstGeom prst="roundRect">
            <a:avLst/>
          </a:prstGeom>
          <a:solidFill>
            <a:srgbClr val="DE6E4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hr-HR" sz="2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Zaprimljeno: </a:t>
            </a:r>
            <a:r>
              <a:rPr lang="hr-HR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17 projektnih prijava</a:t>
            </a:r>
          </a:p>
          <a:p>
            <a:pPr>
              <a:spcAft>
                <a:spcPts val="600"/>
              </a:spcAft>
            </a:pPr>
            <a:r>
              <a:rPr lang="hr-HR" sz="2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Financirano: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 projekata</a:t>
            </a:r>
          </a:p>
          <a:p>
            <a:pPr>
              <a:spcAft>
                <a:spcPts val="600"/>
              </a:spcAft>
            </a:pP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Ukupno ugovoreno: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232.850,00 EUR</a:t>
            </a:r>
          </a:p>
          <a:p>
            <a:pPr>
              <a:spcAft>
                <a:spcPts val="600"/>
              </a:spcAft>
            </a:pP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Broj mobilnosti: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odlazne; 65 dolaznih</a:t>
            </a:r>
          </a:p>
          <a:p>
            <a:pPr>
              <a:spcAft>
                <a:spcPts val="600"/>
              </a:spcAft>
            </a:pP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Tip aktivnosti: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grupna kratkoročna EVS-a; 1 kratkoročni; 11 		            dugoročnih EVS projekata</a:t>
            </a:r>
          </a:p>
        </p:txBody>
      </p:sp>
    </p:spTree>
    <p:extLst>
      <p:ext uri="{BB962C8B-B14F-4D97-AF65-F5344CB8AC3E}">
        <p14:creationId xmlns:p14="http://schemas.microsoft.com/office/powerpoint/2010/main" val="7259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231" y="1196752"/>
          <a:ext cx="8508569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3413974"/>
              </p:ext>
            </p:extLst>
          </p:nvPr>
        </p:nvGraphicFramePr>
        <p:xfrm>
          <a:off x="238373" y="980728"/>
          <a:ext cx="8784977" cy="496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88744" y="2132856"/>
            <a:ext cx="176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algn="ctr"/>
            <a:r>
              <a:rPr lang="hr-HR" altLang="sr-Latn-RS" sz="1500" b="1" dirty="0">
                <a:solidFill>
                  <a:srgbClr val="595959"/>
                </a:solidFill>
                <a:latin typeface="Arial" charset="0"/>
              </a:rPr>
              <a:t>PUTNI TROŠKOVI</a:t>
            </a:r>
          </a:p>
        </p:txBody>
      </p:sp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250825" y="4149080"/>
            <a:ext cx="1873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hr-HR" altLang="sr-Latn-RS" sz="1500" b="1" dirty="0">
                <a:solidFill>
                  <a:srgbClr val="595959"/>
                </a:solidFill>
                <a:latin typeface="Arial" charset="0"/>
              </a:rPr>
              <a:t>POJEDINAČNA POTPORA (džeparac)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Troškovi provedbe</a:t>
            </a:r>
          </a:p>
          <a:p>
            <a:pPr algn="r"/>
            <a:r>
              <a:rPr lang="hr-HR" sz="4000" dirty="0" smtClean="0"/>
              <a:t>Paušalni troškovi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318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231" y="1196752"/>
          <a:ext cx="8508569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9522990"/>
              </p:ext>
            </p:extLst>
          </p:nvPr>
        </p:nvGraphicFramePr>
        <p:xfrm>
          <a:off x="202116" y="1124744"/>
          <a:ext cx="884455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32569" y="4292600"/>
            <a:ext cx="16573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algn="ctr"/>
            <a:r>
              <a:rPr lang="hr-HR" altLang="sr-Latn-RS" sz="1400" b="1" dirty="0">
                <a:solidFill>
                  <a:srgbClr val="595959"/>
                </a:solidFill>
                <a:latin typeface="Arial" charset="0"/>
              </a:rPr>
              <a:t>JEZIČNA </a:t>
            </a:r>
            <a:r>
              <a:rPr lang="hr-HR" altLang="sr-Latn-RS" sz="1400" b="1" dirty="0" smtClean="0">
                <a:solidFill>
                  <a:srgbClr val="595959"/>
                </a:solidFill>
                <a:latin typeface="Arial" charset="0"/>
              </a:rPr>
              <a:t>POTPORA (za službu 2 mjeseca i više)</a:t>
            </a:r>
            <a:endParaRPr lang="hr-HR" altLang="sr-Latn-RS" sz="1400" b="1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34925" y="1989138"/>
            <a:ext cx="2052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algn="ctr"/>
            <a:r>
              <a:rPr lang="hr-HR" altLang="sr-Latn-RS" sz="1400" b="1">
                <a:solidFill>
                  <a:srgbClr val="595959"/>
                </a:solidFill>
                <a:latin typeface="Arial" charset="0"/>
              </a:rPr>
              <a:t>POTPORA ZA ORGANIZACIJU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Troškovi provedbe</a:t>
            </a:r>
          </a:p>
          <a:p>
            <a:pPr algn="r"/>
            <a:r>
              <a:rPr lang="hr-HR" sz="4000" dirty="0" smtClean="0"/>
              <a:t>Paušalni troškovi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3474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231" y="1196752"/>
          <a:ext cx="8508569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8888427"/>
              </p:ext>
            </p:extLst>
          </p:nvPr>
        </p:nvGraphicFramePr>
        <p:xfrm>
          <a:off x="202116" y="1124744"/>
          <a:ext cx="884455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611560" y="434528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hr-HR" altLang="sr-Latn-RS" sz="1400" b="1" dirty="0">
                <a:solidFill>
                  <a:srgbClr val="595959"/>
                </a:solidFill>
                <a:latin typeface="Arial" charset="0"/>
              </a:rPr>
              <a:t>IZNIMNI TROŠKOVI</a:t>
            </a:r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0" y="1708150"/>
            <a:ext cx="2051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algn="ctr"/>
            <a:r>
              <a:rPr lang="hr-HR" altLang="sr-Latn-RS" sz="1400" b="1" dirty="0">
                <a:solidFill>
                  <a:srgbClr val="595959"/>
                </a:solidFill>
                <a:latin typeface="Arial" charset="0"/>
              </a:rPr>
              <a:t>POTPORA ZA MLADE S POSEBNIM POTREBAMA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Troškovi provedbe</a:t>
            </a:r>
          </a:p>
          <a:p>
            <a:pPr algn="r"/>
            <a:r>
              <a:rPr lang="hr-HR" sz="4000" dirty="0" smtClean="0"/>
              <a:t>Stvarni troškovi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2403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3872" y="1100684"/>
            <a:ext cx="8496944" cy="5709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B1CC"/>
              </a:buClr>
              <a:defRPr/>
            </a:pPr>
            <a:r>
              <a:rPr lang="hr-HR" sz="2000" b="1" dirty="0" smtClean="0">
                <a:solidFill>
                  <a:srgbClr val="2FB1CC"/>
                </a:solidFill>
                <a:latin typeface="Arial" pitchFamily="34" charset="0"/>
                <a:cs typeface="Arial" pitchFamily="34" charset="0"/>
              </a:rPr>
              <a:t>Neprihvatljivi troškovi (Privitak III Financijska i ugovorna pravila): 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buClr>
                <a:srgbClr val="2FB1CC"/>
              </a:buClr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Troškovi </a:t>
            </a: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za aktivnosti izvan ugovornog </a:t>
            </a: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razdoblja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buClr>
                <a:srgbClr val="2FB1CC"/>
              </a:buClr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Ostali </a:t>
            </a: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bankovni troškovi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buClr>
                <a:srgbClr val="2FB1CC"/>
              </a:buClr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Tečajni gubitci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buClr>
                <a:srgbClr val="2FB1CC"/>
              </a:buClr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Troškovi prijenosa sredstava od Agencije </a:t>
            </a: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korisniku (...)</a:t>
            </a:r>
            <a:endParaRPr lang="hr-HR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2FB1CC"/>
              </a:buClr>
              <a:defRPr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buClr>
                <a:srgbClr val="2FB1CC"/>
              </a:buClr>
              <a:defRPr/>
            </a:pPr>
            <a:r>
              <a:rPr lang="hr-HR" sz="2000" b="1" dirty="0" smtClean="0">
                <a:solidFill>
                  <a:srgbClr val="2FB1CC"/>
                </a:solidFill>
                <a:latin typeface="Arial" pitchFamily="34" charset="0"/>
                <a:cs typeface="Arial" pitchFamily="34" charset="0"/>
              </a:rPr>
              <a:t>Proračunski </a:t>
            </a:r>
            <a:r>
              <a:rPr lang="hr-HR" sz="2000" b="1" dirty="0">
                <a:solidFill>
                  <a:srgbClr val="2FB1CC"/>
                </a:solidFill>
                <a:latin typeface="Arial" pitchFamily="34" charset="0"/>
                <a:cs typeface="Arial" pitchFamily="34" charset="0"/>
              </a:rPr>
              <a:t>transferi </a:t>
            </a:r>
            <a:r>
              <a:rPr lang="hr-HR" sz="2000" b="1" dirty="0" smtClean="0">
                <a:solidFill>
                  <a:srgbClr val="2FB1CC"/>
                </a:solidFill>
                <a:latin typeface="Arial" pitchFamily="34" charset="0"/>
                <a:cs typeface="Arial" pitchFamily="34" charset="0"/>
              </a:rPr>
              <a:t>(čl. I.3.2 Ugovora):</a:t>
            </a:r>
            <a:endParaRPr lang="hr-HR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buClr>
                <a:srgbClr val="2FB1CC"/>
              </a:buClr>
              <a:defRPr/>
            </a:pP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Dopušteno </a:t>
            </a: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prebacivati sredstva samo u okviru aktivnosti iste </a:t>
            </a: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vrste i unutar iste proračunske kategorije:</a:t>
            </a: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buClr>
                <a:srgbClr val="2FB1CC"/>
              </a:buClr>
              <a:defRPr/>
            </a:pP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		- 100</a:t>
            </a: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% sredstava dodijeljenih proračunskim kategorijama na temelju paušalnih jediničnih </a:t>
            </a:r>
            <a:r>
              <a:rPr lang="hr-H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doprinosa</a:t>
            </a:r>
          </a:p>
          <a:p>
            <a:pPr lvl="0"/>
            <a:r>
              <a:rPr lang="hr-HR" sz="2000" dirty="0" smtClean="0"/>
              <a:t>	</a:t>
            </a: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- do 10% sredstava dodijeljenih proračunskim kategorijama na temelju stvarnih troškova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2FB1CC"/>
              </a:buClr>
              <a:buFont typeface="Arial" panose="020B0604020202020204" pitchFamily="34" charset="0"/>
              <a:buChar char="•"/>
              <a:defRPr/>
            </a:pPr>
            <a:endParaRPr lang="hr-HR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2FB1CC"/>
              </a:buClr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Troškovi provedbe</a:t>
            </a:r>
          </a:p>
          <a:p>
            <a:pPr algn="r"/>
            <a:r>
              <a:rPr lang="hr-HR" sz="4000" dirty="0" smtClean="0"/>
              <a:t>Dodatno troškovi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94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21357512">
            <a:off x="248780" y="2993379"/>
            <a:ext cx="4236065" cy="2171773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r" sz="3600" b="1" dirty="0">
              <a:solidFill>
                <a:srgbClr val="2FB1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/>
            <a:endParaRPr lang="hr" sz="3600" dirty="0" smtClean="0">
              <a:solidFill>
                <a:srgbClr val="2FB1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/>
            <a:endParaRPr lang="hr" dirty="0">
              <a:solidFill>
                <a:srgbClr val="2FB1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Troškovi provedbe</a:t>
            </a:r>
          </a:p>
          <a:p>
            <a:pPr algn="r"/>
            <a:r>
              <a:rPr lang="hr-HR" sz="4000" dirty="0" smtClean="0"/>
              <a:t>Poteškoće u provedbi</a:t>
            </a:r>
            <a:endParaRPr lang="hr-HR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sz="1800" b="1" dirty="0" smtClean="0">
                <a:solidFill>
                  <a:srgbClr val="404040"/>
                </a:solidFill>
              </a:rPr>
              <a:t>Čl. II.11 – izmjene i dopune Ugovora (Opći uvjeti)</a:t>
            </a:r>
          </a:p>
          <a:p>
            <a:r>
              <a:rPr lang="hr-HR" altLang="sr-Latn-RS" sz="1800" b="1" dirty="0" smtClean="0">
                <a:solidFill>
                  <a:srgbClr val="404040"/>
                </a:solidFill>
              </a:rPr>
              <a:t>Promjena </a:t>
            </a:r>
            <a:r>
              <a:rPr lang="hr-HR" altLang="sr-Latn-RS" sz="1800" b="1" dirty="0">
                <a:solidFill>
                  <a:srgbClr val="404040"/>
                </a:solidFill>
              </a:rPr>
              <a:t>partnera: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pisani zahtjev </a:t>
            </a:r>
            <a:r>
              <a:rPr lang="hr-HR" altLang="sr-Latn-RS" sz="1800" dirty="0">
                <a:solidFill>
                  <a:srgbClr val="404040"/>
                </a:solidFill>
              </a:rPr>
              <a:t>za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promjenu uz </a:t>
            </a:r>
            <a:r>
              <a:rPr lang="hr-HR" altLang="sr-Latn-RS" sz="1800" dirty="0">
                <a:solidFill>
                  <a:srgbClr val="404040"/>
                </a:solidFill>
              </a:rPr>
              <a:t>obrazloženje i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s datumom </a:t>
            </a:r>
            <a:r>
              <a:rPr lang="hr-HR" altLang="sr-Latn-RS" sz="1800" dirty="0">
                <a:solidFill>
                  <a:srgbClr val="404040"/>
                </a:solidFill>
              </a:rPr>
              <a:t>kada promjena stupa na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snagu; zahtjev </a:t>
            </a:r>
            <a:r>
              <a:rPr lang="hr-HR" altLang="sr-Latn-RS" sz="1800" dirty="0">
                <a:solidFill>
                  <a:srgbClr val="404040"/>
                </a:solidFill>
              </a:rPr>
              <a:t>za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zamjenu </a:t>
            </a:r>
            <a:r>
              <a:rPr lang="hr-HR" altLang="sr-Latn-RS" sz="1800" dirty="0">
                <a:solidFill>
                  <a:srgbClr val="404040"/>
                </a:solidFill>
              </a:rPr>
              <a:t>partnera s novim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potpisanim mandatnim pismom partnera i PIF obrascem. Zahtjev poslati e-mailom.</a:t>
            </a:r>
          </a:p>
          <a:p>
            <a:r>
              <a:rPr lang="hr-HR" altLang="sr-Latn-RS" sz="1800" b="1" dirty="0" smtClean="0">
                <a:solidFill>
                  <a:srgbClr val="404040"/>
                </a:solidFill>
              </a:rPr>
              <a:t>Promjena datuma trajanja projekta: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pisani zahtjev uz obrazloženje i novim datumima. Zahtjev poslati e-mailom</a:t>
            </a:r>
          </a:p>
          <a:p>
            <a:endParaRPr lang="hr-HR" altLang="sr-Latn-RS" sz="18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hr-HR" altLang="sr-Latn-RS" sz="1800" b="1" dirty="0" smtClean="0">
                <a:solidFill>
                  <a:srgbClr val="404040"/>
                </a:solidFill>
              </a:rPr>
              <a:t>Promjene koje ne zahtjevaju dopunu Ugovora:</a:t>
            </a:r>
          </a:p>
          <a:p>
            <a:r>
              <a:rPr lang="hr-HR" altLang="sr-Latn-RS" sz="1800" b="1" dirty="0" smtClean="0">
                <a:solidFill>
                  <a:srgbClr val="404040"/>
                </a:solidFill>
              </a:rPr>
              <a:t>Promjena volontera: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pisani zahtjev uz obrazloženje; potpisana izjava volontera o razlozima odustajanja; (opcionalno) molba za zamjenom volontera; </a:t>
            </a:r>
          </a:p>
          <a:p>
            <a:r>
              <a:rPr lang="hr-HR" altLang="sr-Latn-RS" sz="1800" b="1" dirty="0" smtClean="0">
                <a:solidFill>
                  <a:srgbClr val="404040"/>
                </a:solidFill>
              </a:rPr>
              <a:t>Promjena početka aktivnosti: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obavezno javiti Agenciji te imati na umu da služba mora početi unutar prvih 7 dana u mjesecu.</a:t>
            </a:r>
          </a:p>
          <a:p>
            <a:r>
              <a:rPr lang="hr-HR" altLang="sr-Latn-RS" sz="1800" b="1" dirty="0" smtClean="0">
                <a:solidFill>
                  <a:srgbClr val="404040"/>
                </a:solidFill>
              </a:rPr>
              <a:t>Promjena mentora: </a:t>
            </a:r>
            <a:r>
              <a:rPr lang="hr-HR" altLang="sr-Latn-RS" sz="1800" dirty="0" smtClean="0">
                <a:solidFill>
                  <a:srgbClr val="404040"/>
                </a:solidFill>
              </a:rPr>
              <a:t>obavezno javiti Agenciji te poslati ažurirani informacijski obrazac o volonterima.</a:t>
            </a:r>
            <a:endParaRPr lang="hr-HR" altLang="sr-Latn-RS" sz="1800" b="1" dirty="0" smtClean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hr-HR" altLang="sr-Latn-RS" sz="1800" b="1" dirty="0">
              <a:solidFill>
                <a:srgbClr val="40404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22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2124075" y="2774950"/>
            <a:ext cx="280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 sz="4000" b="1">
                <a:solidFill>
                  <a:schemeClr val="bg1"/>
                </a:solidFill>
              </a:rPr>
              <a:t>PITANJA?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5522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>
                <a:solidFill>
                  <a:srgbClr val="4BACC6"/>
                </a:solidFill>
                <a:latin typeface="Arial" pitchFamily="34" charset="0"/>
                <a:ea typeface="+mj-ea"/>
                <a:cs typeface="Arial" pitchFamily="34" charset="0"/>
              </a:rPr>
              <a:t>Što </a:t>
            </a:r>
            <a:r>
              <a:rPr lang="hr-HR" sz="3200" b="1" dirty="0" smtClean="0">
                <a:solidFill>
                  <a:srgbClr val="4BACC6"/>
                </a:solidFill>
                <a:latin typeface="Arial" pitchFamily="34" charset="0"/>
                <a:ea typeface="+mj-ea"/>
                <a:cs typeface="Arial" pitchFamily="34" charset="0"/>
              </a:rPr>
              <a:t>pročitati?</a:t>
            </a:r>
            <a:endParaRPr lang="hr-HR" sz="3200" b="1" dirty="0">
              <a:solidFill>
                <a:srgbClr val="4BACC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306" y="1196752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 smtClean="0">
              <a:hlinkClick r:id="rId3"/>
            </a:endParaRPr>
          </a:p>
          <a:p>
            <a:r>
              <a:rPr lang="hr-HR" b="1" dirty="0" smtClean="0">
                <a:hlinkClick r:id="rId3"/>
              </a:rPr>
              <a:t>INFO KIT:</a:t>
            </a:r>
            <a:r>
              <a:rPr lang="hr-HR" b="1" dirty="0" smtClean="0"/>
              <a:t> </a:t>
            </a:r>
            <a:r>
              <a:rPr lang="hr-HR" dirty="0" smtClean="0">
                <a:hlinkClick r:id="rId4"/>
              </a:rPr>
              <a:t>Pismo volonteru</a:t>
            </a:r>
            <a:r>
              <a:rPr lang="hr-HR" dirty="0" smtClean="0"/>
              <a:t>; </a:t>
            </a:r>
            <a:r>
              <a:rPr lang="hr-HR" dirty="0" smtClean="0">
                <a:hlinkClick r:id="rId5"/>
              </a:rPr>
              <a:t>EVS Povelja</a:t>
            </a:r>
            <a:r>
              <a:rPr lang="hr-HR" dirty="0" smtClean="0"/>
              <a:t>; </a:t>
            </a:r>
            <a:r>
              <a:rPr lang="hr-HR" dirty="0" smtClean="0">
                <a:hlinkClick r:id="rId6"/>
              </a:rPr>
              <a:t>Što očekivati od EVS-a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>
                <a:hlinkClick r:id="rId7"/>
              </a:rPr>
              <a:t>Opći uvjeti za ugovore s više korisnika</a:t>
            </a:r>
            <a:r>
              <a:rPr lang="hr-HR" dirty="0" smtClean="0"/>
              <a:t>;</a:t>
            </a:r>
          </a:p>
          <a:p>
            <a:r>
              <a:rPr lang="hr-HR" dirty="0" smtClean="0">
                <a:hlinkClick r:id="rId8"/>
              </a:rPr>
              <a:t>Privitak III Financijska i ugovorna pravila</a:t>
            </a:r>
            <a:r>
              <a:rPr lang="hr-HR" dirty="0" smtClean="0"/>
              <a:t>;</a:t>
            </a:r>
          </a:p>
          <a:p>
            <a:r>
              <a:rPr lang="hr-HR" dirty="0" smtClean="0">
                <a:hlinkClick r:id="rId9"/>
              </a:rPr>
              <a:t>Mobility Tool+: priručnik za korisnike</a:t>
            </a:r>
            <a:r>
              <a:rPr lang="hr-HR" dirty="0" smtClean="0"/>
              <a:t>;</a:t>
            </a:r>
          </a:p>
          <a:p>
            <a:endParaRPr lang="hr-HR" dirty="0" smtClean="0"/>
          </a:p>
          <a:p>
            <a:r>
              <a:rPr lang="hr-HR" dirty="0"/>
              <a:t>Nove verzije dokumenata se objavljuju na: </a:t>
            </a:r>
            <a:endParaRPr lang="hr-HR" dirty="0" smtClean="0"/>
          </a:p>
          <a:p>
            <a:r>
              <a:rPr lang="hr-HR" dirty="0" smtClean="0">
                <a:hlinkClick r:id="rId10"/>
              </a:rPr>
              <a:t>http</a:t>
            </a:r>
            <a:r>
              <a:rPr lang="hr-HR" dirty="0">
                <a:hlinkClick r:id="rId10"/>
              </a:rPr>
              <a:t>://</a:t>
            </a:r>
            <a:r>
              <a:rPr lang="hr-HR" dirty="0" smtClean="0">
                <a:hlinkClick r:id="rId10"/>
              </a:rPr>
              <a:t>mobilnost.hr/index.php?id=934</a:t>
            </a:r>
            <a:endParaRPr lang="hr-HR" dirty="0" smtClean="0"/>
          </a:p>
          <a:p>
            <a:endParaRPr lang="hr-HR" dirty="0"/>
          </a:p>
          <a:p>
            <a:endParaRPr lang="hr-HR" dirty="0" smtClean="0">
              <a:hlinkClick r:id="rId11"/>
            </a:endParaRPr>
          </a:p>
          <a:p>
            <a:r>
              <a:rPr lang="hr-HR" dirty="0" smtClean="0">
                <a:hlinkClick r:id="rId11"/>
              </a:rPr>
              <a:t>Vodič za izdavanje YOUTHPASS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hlinkClick r:id="rId12"/>
              </a:rPr>
              <a:t>Školica do kvalitete u EVS-u </a:t>
            </a:r>
            <a:endParaRPr lang="hr-HR" dirty="0"/>
          </a:p>
          <a:p>
            <a:r>
              <a:rPr lang="hr-HR" dirty="0" smtClean="0"/>
              <a:t>(brošura za program Mladi na djelu, no i dalje </a:t>
            </a:r>
          </a:p>
          <a:p>
            <a:r>
              <a:rPr lang="hr-HR" dirty="0" smtClean="0"/>
              <a:t>Relevantna za kvalitetu EVS projekata u Erasmus+.</a:t>
            </a:r>
          </a:p>
          <a:p>
            <a:r>
              <a:rPr lang="hr-HR" dirty="0" smtClean="0"/>
              <a:t>Izdanje za Erasmus+ se očekuje)</a:t>
            </a:r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79" y="2168185"/>
            <a:ext cx="3528069" cy="39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7206" y="119675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2FB1CC"/>
                </a:solidFill>
              </a:rPr>
              <a:t>HELPDESK kontakti:</a:t>
            </a:r>
          </a:p>
          <a:p>
            <a:endParaRPr lang="hr-HR" dirty="0"/>
          </a:p>
          <a:p>
            <a:r>
              <a:rPr lang="hr-HR" dirty="0"/>
              <a:t>Provedba projekata i Osposobljavanja za volontere: </a:t>
            </a:r>
            <a:r>
              <a:rPr lang="hr-HR" dirty="0" smtClean="0">
                <a:hlinkClick r:id="rId3"/>
              </a:rPr>
              <a:t>lorena.baric@mobilnost.hr</a:t>
            </a:r>
            <a:r>
              <a:rPr lang="hr-HR" dirty="0" smtClean="0"/>
              <a:t> 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Online </a:t>
            </a:r>
            <a:r>
              <a:rPr lang="hr-HR" dirty="0"/>
              <a:t>jezična potpora, izrada dopisa za MUP za prijavu boravka volontera i Osposobljavanja za volontere: </a:t>
            </a:r>
            <a:r>
              <a:rPr lang="hr-HR" dirty="0" smtClean="0">
                <a:hlinkClick r:id="rId4"/>
              </a:rPr>
              <a:t>danijela.bocvarov@mobilnost.hr</a:t>
            </a:r>
            <a:r>
              <a:rPr lang="hr-HR" dirty="0" smtClean="0"/>
              <a:t> 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AXA </a:t>
            </a:r>
            <a:r>
              <a:rPr lang="hr-HR" dirty="0"/>
              <a:t>osiguranje: </a:t>
            </a:r>
            <a:r>
              <a:rPr lang="hr-HR" dirty="0" smtClean="0">
                <a:hlinkClick r:id="rId5"/>
              </a:rPr>
              <a:t>indiveurope@msh.intl.com</a:t>
            </a:r>
            <a:r>
              <a:rPr lang="hr-HR" dirty="0" smtClean="0"/>
              <a:t>  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Prijava </a:t>
            </a:r>
            <a:r>
              <a:rPr lang="hr-HR" dirty="0"/>
              <a:t>boravka volontera: </a:t>
            </a:r>
            <a:r>
              <a:rPr lang="hr-HR" dirty="0">
                <a:hlinkClick r:id="rId6"/>
              </a:rPr>
              <a:t>Ministarstvo unutarnjih poslova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EVS </a:t>
            </a:r>
            <a:r>
              <a:rPr lang="hr-HR" dirty="0"/>
              <a:t>akreditacije: </a:t>
            </a:r>
            <a:r>
              <a:rPr lang="hr-HR" dirty="0" smtClean="0">
                <a:hlinkClick r:id="rId7"/>
              </a:rPr>
              <a:t>ana.nahod@mobilnost.hr</a:t>
            </a: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205522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 smtClean="0">
                <a:solidFill>
                  <a:srgbClr val="4BACC6"/>
                </a:solidFill>
                <a:latin typeface="Arial" pitchFamily="34" charset="0"/>
                <a:ea typeface="+mj-ea"/>
                <a:cs typeface="Arial" pitchFamily="34" charset="0"/>
              </a:rPr>
              <a:t>Kome se javiti?</a:t>
            </a:r>
            <a:endParaRPr lang="hr-HR" sz="3200" b="1" dirty="0">
              <a:solidFill>
                <a:srgbClr val="4BACC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6"/>
            <a:ext cx="4752528" cy="190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683568" y="2708922"/>
            <a:ext cx="4392488" cy="3356992"/>
            <a:chOff x="331709" y="2072248"/>
            <a:chExt cx="3581542" cy="3356992"/>
          </a:xfrm>
          <a:solidFill>
            <a:srgbClr val="938678"/>
          </a:solidFill>
        </p:grpSpPr>
        <p:pic>
          <p:nvPicPr>
            <p:cNvPr id="5" name="Picture 4" descr="sivi balon"/>
            <p:cNvPicPr>
              <a:picLocks noChangeAspect="1" noChangeArrowheads="1"/>
            </p:cNvPicPr>
            <p:nvPr/>
          </p:nvPicPr>
          <p:blipFill>
            <a:blip r:embed="rId3" cstate="email"/>
            <a:srcRect l="3101" t="2100" r="2304"/>
            <a:stretch>
              <a:fillRect/>
            </a:stretch>
          </p:blipFill>
          <p:spPr bwMode="auto">
            <a:xfrm>
              <a:off x="331709" y="2072248"/>
              <a:ext cx="3581542" cy="33569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avokutnik 5"/>
            <p:cNvSpPr>
              <a:spLocks noChangeArrowheads="1"/>
            </p:cNvSpPr>
            <p:nvPr/>
          </p:nvSpPr>
          <p:spPr bwMode="auto">
            <a:xfrm>
              <a:off x="714348" y="2590818"/>
              <a:ext cx="2857520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hr-HR" sz="2400" u="sng" dirty="0" smtClean="0">
                  <a:solidFill>
                    <a:prstClr val="white"/>
                  </a:solidFill>
                  <a:hlinkClick r:id="rId4"/>
                </a:rPr>
                <a:t>mladi@mobilnost.hr</a:t>
              </a:r>
              <a:r>
                <a:rPr lang="hr-HR" sz="2400" u="sng" dirty="0" smtClean="0">
                  <a:solidFill>
                    <a:prstClr val="white"/>
                  </a:solidFill>
                </a:rPr>
                <a:t> </a:t>
              </a:r>
              <a:endParaRPr lang="hr-HR" sz="2400" dirty="0" smtClean="0">
                <a:solidFill>
                  <a:prstClr val="white"/>
                </a:solidFill>
              </a:endParaRPr>
            </a:p>
            <a:p>
              <a:pPr defTabSz="457200">
                <a:defRPr/>
              </a:pPr>
              <a:endParaRPr lang="hr-HR" sz="2400" dirty="0" smtClean="0">
                <a:solidFill>
                  <a:prstClr val="white"/>
                </a:solidFill>
              </a:endParaRPr>
            </a:p>
            <a:p>
              <a:pPr defTabSz="457200">
                <a:defRPr/>
              </a:pPr>
              <a:r>
                <a:rPr lang="hr-HR" sz="2400" dirty="0" smtClean="0">
                  <a:solidFill>
                    <a:prstClr val="white"/>
                  </a:solidFill>
                  <a:hlinkClick r:id="rId5"/>
                </a:rPr>
                <a:t>www.mobilnost.hr</a:t>
              </a:r>
              <a:r>
                <a:rPr lang="hr-HR" sz="2400" dirty="0" smtClean="0">
                  <a:solidFill>
                    <a:prstClr val="white"/>
                  </a:solidFill>
                </a:rPr>
                <a:t> </a:t>
              </a:r>
              <a:endParaRPr lang="hr-H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Elipsasti oblačić 7"/>
          <p:cNvSpPr/>
          <p:nvPr/>
        </p:nvSpPr>
        <p:spPr>
          <a:xfrm>
            <a:off x="4288534" y="548680"/>
            <a:ext cx="4243906" cy="2613620"/>
          </a:xfrm>
          <a:prstGeom prst="wedgeEllipseCallout">
            <a:avLst>
              <a:gd name="adj1" fmla="val -37621"/>
              <a:gd name="adj2" fmla="val 66983"/>
            </a:avLst>
          </a:prstGeom>
          <a:solidFill>
            <a:srgbClr val="DE6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hr-HR" sz="4000" b="1" dirty="0">
                <a:solidFill>
                  <a:prstClr val="white"/>
                </a:solidFill>
              </a:rPr>
              <a:t>Hvala na pozornosti!</a:t>
            </a:r>
          </a:p>
          <a:p>
            <a:pPr algn="ctr" defTabSz="457200">
              <a:defRPr/>
            </a:pPr>
            <a:endParaRPr lang="hr-H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90872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>
                <a:solidFill>
                  <a:srgbClr val="2FB1CC"/>
                </a:solidFill>
              </a:rPr>
              <a:t>KA1: Projekti mobilnosti</a:t>
            </a:r>
          </a:p>
          <a:p>
            <a:pPr algn="r"/>
            <a:r>
              <a:rPr lang="hr-HR" sz="4000" dirty="0" smtClean="0"/>
              <a:t>Projektni ciklus</a:t>
            </a:r>
            <a:endParaRPr lang="hr-HR" sz="4000" dirty="0"/>
          </a:p>
        </p:txBody>
      </p:sp>
      <p:sp>
        <p:nvSpPr>
          <p:cNvPr id="5" name="Circular Arrow 4"/>
          <p:cNvSpPr>
            <a:spLocks noChangeAspect="1"/>
          </p:cNvSpPr>
          <p:nvPr/>
        </p:nvSpPr>
        <p:spPr>
          <a:xfrm rot="18471020">
            <a:off x="1962000" y="1150788"/>
            <a:ext cx="5220000" cy="5220000"/>
          </a:xfrm>
          <a:prstGeom prst="circularArrow">
            <a:avLst>
              <a:gd name="adj1" fmla="val 5544"/>
              <a:gd name="adj2" fmla="val 1802555"/>
              <a:gd name="adj3" fmla="val 14353915"/>
              <a:gd name="adj4" fmla="val 20396932"/>
              <a:gd name="adj5" fmla="val 7266"/>
            </a:avLst>
          </a:prstGeom>
          <a:gradFill flip="none" rotWithShape="1">
            <a:gsLst>
              <a:gs pos="47000">
                <a:srgbClr val="DE6E46">
                  <a:alpha val="3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672000" y="1297745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RASPISIVANJE NATJEČAJA</a:t>
            </a:r>
            <a:endParaRPr lang="hr-HR" sz="1200" b="1" dirty="0"/>
          </a:p>
        </p:txBody>
      </p:sp>
      <p:sp>
        <p:nvSpPr>
          <p:cNvPr id="7" name="Freeform 6"/>
          <p:cNvSpPr/>
          <p:nvPr/>
        </p:nvSpPr>
        <p:spPr>
          <a:xfrm>
            <a:off x="5472000" y="2087235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PRIJAVE PROJEKATA</a:t>
            </a:r>
            <a:endParaRPr lang="hr-HR" sz="1200" b="1" dirty="0"/>
          </a:p>
        </p:txBody>
      </p:sp>
      <p:sp>
        <p:nvSpPr>
          <p:cNvPr id="8" name="Freeform 7"/>
          <p:cNvSpPr/>
          <p:nvPr/>
        </p:nvSpPr>
        <p:spPr>
          <a:xfrm>
            <a:off x="5976000" y="2928443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ODABIR PROJEKATA</a:t>
            </a:r>
            <a:endParaRPr lang="hr-HR" sz="1200" b="1" dirty="0"/>
          </a:p>
        </p:txBody>
      </p:sp>
      <p:sp>
        <p:nvSpPr>
          <p:cNvPr id="9" name="Freeform 8"/>
          <p:cNvSpPr/>
          <p:nvPr/>
        </p:nvSpPr>
        <p:spPr>
          <a:xfrm>
            <a:off x="5977193" y="3835729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ODLUKA O DODJELI FINANCIJSKE POTPORE</a:t>
            </a:r>
            <a:endParaRPr lang="hr-HR" sz="1200" b="1" dirty="0"/>
          </a:p>
        </p:txBody>
      </p:sp>
      <p:sp>
        <p:nvSpPr>
          <p:cNvPr id="10" name="Freeform 9"/>
          <p:cNvSpPr/>
          <p:nvPr/>
        </p:nvSpPr>
        <p:spPr>
          <a:xfrm>
            <a:off x="5472000" y="4674184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POTPISIVANJE UGOVORA</a:t>
            </a:r>
            <a:endParaRPr lang="hr-HR" sz="1200" b="1" dirty="0"/>
          </a:p>
        </p:txBody>
      </p:sp>
      <p:sp>
        <p:nvSpPr>
          <p:cNvPr id="11" name="Freeform 10"/>
          <p:cNvSpPr/>
          <p:nvPr/>
        </p:nvSpPr>
        <p:spPr>
          <a:xfrm>
            <a:off x="3672000" y="5463673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ISPLATA PREDUJMA</a:t>
            </a:r>
            <a:endParaRPr lang="hr-HR" sz="1200" b="1" dirty="0"/>
          </a:p>
        </p:txBody>
      </p:sp>
      <p:sp>
        <p:nvSpPr>
          <p:cNvPr id="12" name="Freeform 11"/>
          <p:cNvSpPr/>
          <p:nvPr/>
        </p:nvSpPr>
        <p:spPr>
          <a:xfrm>
            <a:off x="1872000" y="4674183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PROVEDBA PROJEKTA</a:t>
            </a:r>
            <a:endParaRPr lang="hr-HR" sz="1200" b="1" dirty="0"/>
          </a:p>
        </p:txBody>
      </p:sp>
      <p:sp>
        <p:nvSpPr>
          <p:cNvPr id="13" name="Freeform 12"/>
          <p:cNvSpPr/>
          <p:nvPr/>
        </p:nvSpPr>
        <p:spPr>
          <a:xfrm>
            <a:off x="1368000" y="3830263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ZAVRŠETAK </a:t>
            </a:r>
            <a:r>
              <a:rPr lang="hr-HR" sz="1200" b="1" dirty="0"/>
              <a:t>PROJEKTA  </a:t>
            </a:r>
          </a:p>
        </p:txBody>
      </p:sp>
      <p:sp>
        <p:nvSpPr>
          <p:cNvPr id="14" name="Freeform 13"/>
          <p:cNvSpPr/>
          <p:nvPr/>
        </p:nvSpPr>
        <p:spPr>
          <a:xfrm>
            <a:off x="1368000" y="2925043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ZAVRŠNO </a:t>
            </a:r>
            <a:r>
              <a:rPr lang="hr-HR" sz="1200" b="1" dirty="0"/>
              <a:t>IZVJEŠĆE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73403" y="2087235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ZAVRŠNA </a:t>
            </a:r>
            <a:r>
              <a:rPr lang="hr-HR" sz="1200" b="1" dirty="0"/>
              <a:t>ISPLATA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  <a:endParaRPr lang="hr-HR" sz="2400" dirty="0">
              <a:solidFill>
                <a:srgbClr val="2FB1CC"/>
              </a:solidFill>
            </a:endParaRPr>
          </a:p>
          <a:p>
            <a:pPr algn="r"/>
            <a:r>
              <a:rPr lang="hr-HR" sz="4000" dirty="0" smtClean="0"/>
              <a:t>Ugovaranje</a:t>
            </a:r>
            <a:endParaRPr lang="hr-HR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268413"/>
            <a:ext cx="72580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dirty="0"/>
          </a:p>
        </p:txBody>
      </p:sp>
      <p:sp>
        <p:nvSpPr>
          <p:cNvPr id="8" name="Circular Arrow 7"/>
          <p:cNvSpPr>
            <a:spLocks noChangeAspect="1"/>
          </p:cNvSpPr>
          <p:nvPr/>
        </p:nvSpPr>
        <p:spPr>
          <a:xfrm rot="18471020">
            <a:off x="1962000" y="1150788"/>
            <a:ext cx="5220000" cy="5220000"/>
          </a:xfrm>
          <a:prstGeom prst="circularArrow">
            <a:avLst>
              <a:gd name="adj1" fmla="val 5544"/>
              <a:gd name="adj2" fmla="val 1802555"/>
              <a:gd name="adj3" fmla="val 14353915"/>
              <a:gd name="adj4" fmla="val 20396932"/>
              <a:gd name="adj5" fmla="val 7266"/>
            </a:avLst>
          </a:prstGeom>
          <a:gradFill flip="none" rotWithShape="1">
            <a:gsLst>
              <a:gs pos="47000">
                <a:srgbClr val="DE6E46">
                  <a:alpha val="3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672000" y="1297745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RASPISIVANJE NATJEČAJA</a:t>
            </a:r>
            <a:endParaRPr lang="hr-HR" sz="1200" b="1" dirty="0"/>
          </a:p>
        </p:txBody>
      </p:sp>
      <p:sp>
        <p:nvSpPr>
          <p:cNvPr id="10" name="Freeform 9"/>
          <p:cNvSpPr/>
          <p:nvPr/>
        </p:nvSpPr>
        <p:spPr>
          <a:xfrm>
            <a:off x="5472000" y="2087235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PRIJAVE PROJEKATA</a:t>
            </a:r>
            <a:endParaRPr lang="hr-HR" sz="1200" b="1" dirty="0"/>
          </a:p>
        </p:txBody>
      </p:sp>
      <p:sp>
        <p:nvSpPr>
          <p:cNvPr id="11" name="Freeform 10"/>
          <p:cNvSpPr/>
          <p:nvPr/>
        </p:nvSpPr>
        <p:spPr>
          <a:xfrm>
            <a:off x="5976000" y="2928443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ODABIR PROJEKATA</a:t>
            </a:r>
            <a:endParaRPr lang="hr-HR" sz="1200" b="1" dirty="0"/>
          </a:p>
        </p:txBody>
      </p:sp>
      <p:sp>
        <p:nvSpPr>
          <p:cNvPr id="12" name="Freeform 11"/>
          <p:cNvSpPr/>
          <p:nvPr/>
        </p:nvSpPr>
        <p:spPr>
          <a:xfrm>
            <a:off x="5977193" y="3835729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ODLUKA O DODJELI FINANCIJSKE POTPORE</a:t>
            </a:r>
            <a:endParaRPr lang="hr-HR" sz="1200" b="1" dirty="0"/>
          </a:p>
        </p:txBody>
      </p:sp>
      <p:sp>
        <p:nvSpPr>
          <p:cNvPr id="13" name="Freeform 12"/>
          <p:cNvSpPr/>
          <p:nvPr/>
        </p:nvSpPr>
        <p:spPr>
          <a:xfrm>
            <a:off x="5472000" y="4674184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DE6E46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POTPISIVANJE UGOVORA</a:t>
            </a:r>
            <a:endParaRPr lang="hr-HR" sz="1200" b="1" dirty="0"/>
          </a:p>
        </p:txBody>
      </p:sp>
      <p:sp>
        <p:nvSpPr>
          <p:cNvPr id="14" name="Line Callout 3 (Border and Accent Bar) 13"/>
          <p:cNvSpPr/>
          <p:nvPr/>
        </p:nvSpPr>
        <p:spPr>
          <a:xfrm rot="21404695">
            <a:off x="937456" y="2032528"/>
            <a:ext cx="4358303" cy="4054264"/>
          </a:xfrm>
          <a:prstGeom prst="accentBorderCallout3">
            <a:avLst>
              <a:gd name="adj1" fmla="val 40150"/>
              <a:gd name="adj2" fmla="val 13450"/>
              <a:gd name="adj3" fmla="val 33475"/>
              <a:gd name="adj4" fmla="val 3699"/>
              <a:gd name="adj5" fmla="val 94672"/>
              <a:gd name="adj6" fmla="val 2018"/>
              <a:gd name="adj7" fmla="val 93310"/>
              <a:gd name="adj8" fmla="val 7667"/>
            </a:avLst>
          </a:prstGeom>
          <a:solidFill>
            <a:srgbClr val="DE6E46">
              <a:alpha val="90000"/>
            </a:srgbClr>
          </a:solidFill>
          <a:ln>
            <a:solidFill>
              <a:srgbClr val="DE6E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983040" y="2112395"/>
            <a:ext cx="442430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UGOVOR S AGENCIJOM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pPr marL="180000" indent="-25200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Posebni uvjeti (I. dio)</a:t>
            </a:r>
          </a:p>
          <a:p>
            <a:pPr marL="180000" indent="-25200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Opći uvjeti (II. dio)</a:t>
            </a:r>
          </a:p>
          <a:p>
            <a:pPr marL="180000" indent="-25200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Privitci:</a:t>
            </a:r>
          </a:p>
          <a:p>
            <a:pPr marL="637200" lvl="1" indent="-25200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Opis projekta</a:t>
            </a:r>
          </a:p>
          <a:p>
            <a:pPr marL="637200" lvl="1" indent="-25200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Predviđeni proračun</a:t>
            </a:r>
          </a:p>
          <a:p>
            <a:pPr marL="637200" lvl="1" indent="-252000">
              <a:buFont typeface="+mj-lt"/>
              <a:buAutoNum type="arabicPeriod"/>
            </a:pPr>
            <a:r>
              <a:rPr lang="hr-HR" b="1" dirty="0" smtClean="0">
                <a:solidFill>
                  <a:schemeClr val="bg1"/>
                </a:solidFill>
              </a:rPr>
              <a:t>Financijska i ugovorna pravila</a:t>
            </a:r>
          </a:p>
          <a:p>
            <a:pPr marL="637200" lvl="1" indent="-252000">
              <a:buFont typeface="+mj-lt"/>
              <a:buAutoNum type="arabicPeriod"/>
            </a:pPr>
            <a:r>
              <a:rPr lang="hr-HR" b="1" dirty="0" smtClean="0">
                <a:solidFill>
                  <a:schemeClr val="bg1"/>
                </a:solidFill>
              </a:rPr>
              <a:t>Predlošci ugovora sa sudionicima (EVS Volunteering Agreement)</a:t>
            </a:r>
          </a:p>
          <a:p>
            <a:pPr marL="637200" lvl="1" indent="-25200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Punomoći koordinatoru (Mandate Letters)</a:t>
            </a:r>
          </a:p>
          <a:p>
            <a:pPr marL="637200" lvl="1" indent="-25200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Lista ostalih korisnika</a:t>
            </a:r>
          </a:p>
          <a:p>
            <a:pPr marL="637200" lvl="1" indent="-252000">
              <a:buFont typeface="+mj-lt"/>
              <a:buAutoNum type="arabicPeriod"/>
            </a:pPr>
            <a:r>
              <a:rPr lang="hr-HR" b="1" dirty="0" smtClean="0">
                <a:solidFill>
                  <a:schemeClr val="bg1"/>
                </a:solidFill>
              </a:rPr>
              <a:t>Informacijski obrazac o volonterima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268413"/>
            <a:ext cx="72580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dirty="0"/>
          </a:p>
        </p:txBody>
      </p:sp>
      <p:sp>
        <p:nvSpPr>
          <p:cNvPr id="8" name="Circular Arrow 7"/>
          <p:cNvSpPr>
            <a:spLocks noChangeAspect="1"/>
          </p:cNvSpPr>
          <p:nvPr/>
        </p:nvSpPr>
        <p:spPr>
          <a:xfrm rot="18471020">
            <a:off x="1962000" y="1150788"/>
            <a:ext cx="5220000" cy="5220000"/>
          </a:xfrm>
          <a:prstGeom prst="circularArrow">
            <a:avLst>
              <a:gd name="adj1" fmla="val 5544"/>
              <a:gd name="adj2" fmla="val 1802555"/>
              <a:gd name="adj3" fmla="val 14353915"/>
              <a:gd name="adj4" fmla="val 20396932"/>
              <a:gd name="adj5" fmla="val 7266"/>
            </a:avLst>
          </a:prstGeom>
          <a:gradFill flip="none" rotWithShape="1">
            <a:gsLst>
              <a:gs pos="47000">
                <a:srgbClr val="DE6E46">
                  <a:alpha val="3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672000" y="1297745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RASPISIVANJE NATJEČAJA</a:t>
            </a:r>
            <a:endParaRPr lang="hr-HR" sz="1200" b="1" dirty="0"/>
          </a:p>
        </p:txBody>
      </p:sp>
      <p:sp>
        <p:nvSpPr>
          <p:cNvPr id="10" name="Freeform 9"/>
          <p:cNvSpPr/>
          <p:nvPr/>
        </p:nvSpPr>
        <p:spPr>
          <a:xfrm>
            <a:off x="5472000" y="2087235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PRIJAVE PROJEKATA</a:t>
            </a:r>
            <a:endParaRPr lang="hr-HR" sz="1200" b="1" dirty="0"/>
          </a:p>
        </p:txBody>
      </p:sp>
      <p:sp>
        <p:nvSpPr>
          <p:cNvPr id="11" name="Freeform 10"/>
          <p:cNvSpPr/>
          <p:nvPr/>
        </p:nvSpPr>
        <p:spPr>
          <a:xfrm>
            <a:off x="5976000" y="2928443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ODABIR PROJEKATA</a:t>
            </a:r>
            <a:endParaRPr lang="hr-HR" sz="1200" b="1" dirty="0"/>
          </a:p>
        </p:txBody>
      </p:sp>
      <p:sp>
        <p:nvSpPr>
          <p:cNvPr id="12" name="Freeform 11"/>
          <p:cNvSpPr/>
          <p:nvPr/>
        </p:nvSpPr>
        <p:spPr>
          <a:xfrm>
            <a:off x="5977193" y="3835729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ODLUKA O DODJELI FINANCIJSKE POTPORE</a:t>
            </a:r>
            <a:endParaRPr lang="hr-HR" sz="1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67744" y="116632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  <a:endParaRPr lang="hr-HR" sz="2400" dirty="0">
              <a:solidFill>
                <a:srgbClr val="2FB1CC"/>
              </a:solidFill>
            </a:endParaRPr>
          </a:p>
          <a:p>
            <a:pPr algn="r"/>
            <a:r>
              <a:rPr lang="hr-HR" sz="4000" dirty="0" smtClean="0"/>
              <a:t>Predujam</a:t>
            </a:r>
            <a:endParaRPr lang="hr-HR" sz="4000" dirty="0"/>
          </a:p>
        </p:txBody>
      </p:sp>
      <p:sp>
        <p:nvSpPr>
          <p:cNvPr id="15" name="Freeform 14"/>
          <p:cNvSpPr/>
          <p:nvPr/>
        </p:nvSpPr>
        <p:spPr>
          <a:xfrm>
            <a:off x="5489712" y="4720148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2FB1CC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POTPISIVANJE UGOVORA</a:t>
            </a:r>
            <a:endParaRPr lang="hr-HR" sz="1200" b="1" dirty="0"/>
          </a:p>
        </p:txBody>
      </p:sp>
      <p:sp>
        <p:nvSpPr>
          <p:cNvPr id="18" name="Freeform 17"/>
          <p:cNvSpPr/>
          <p:nvPr/>
        </p:nvSpPr>
        <p:spPr>
          <a:xfrm>
            <a:off x="3689712" y="5509637"/>
            <a:ext cx="1800000" cy="600659"/>
          </a:xfrm>
          <a:custGeom>
            <a:avLst/>
            <a:gdLst>
              <a:gd name="connsiteX0" fmla="*/ 0 w 1780055"/>
              <a:gd name="connsiteY0" fmla="*/ 100112 h 600659"/>
              <a:gd name="connsiteX1" fmla="*/ 29322 w 1780055"/>
              <a:gd name="connsiteY1" fmla="*/ 29322 h 600659"/>
              <a:gd name="connsiteX2" fmla="*/ 100112 w 1780055"/>
              <a:gd name="connsiteY2" fmla="*/ 0 h 600659"/>
              <a:gd name="connsiteX3" fmla="*/ 1679943 w 1780055"/>
              <a:gd name="connsiteY3" fmla="*/ 0 h 600659"/>
              <a:gd name="connsiteX4" fmla="*/ 1750733 w 1780055"/>
              <a:gd name="connsiteY4" fmla="*/ 29322 h 600659"/>
              <a:gd name="connsiteX5" fmla="*/ 1780055 w 1780055"/>
              <a:gd name="connsiteY5" fmla="*/ 100112 h 600659"/>
              <a:gd name="connsiteX6" fmla="*/ 1780055 w 1780055"/>
              <a:gd name="connsiteY6" fmla="*/ 500547 h 600659"/>
              <a:gd name="connsiteX7" fmla="*/ 1750733 w 1780055"/>
              <a:gd name="connsiteY7" fmla="*/ 571337 h 600659"/>
              <a:gd name="connsiteX8" fmla="*/ 1679943 w 1780055"/>
              <a:gd name="connsiteY8" fmla="*/ 600659 h 600659"/>
              <a:gd name="connsiteX9" fmla="*/ 100112 w 1780055"/>
              <a:gd name="connsiteY9" fmla="*/ 600659 h 600659"/>
              <a:gd name="connsiteX10" fmla="*/ 29322 w 1780055"/>
              <a:gd name="connsiteY10" fmla="*/ 571337 h 600659"/>
              <a:gd name="connsiteX11" fmla="*/ 0 w 1780055"/>
              <a:gd name="connsiteY11" fmla="*/ 500547 h 600659"/>
              <a:gd name="connsiteX12" fmla="*/ 0 w 1780055"/>
              <a:gd name="connsiteY12" fmla="*/ 100112 h 60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0055" h="600659">
                <a:moveTo>
                  <a:pt x="0" y="100112"/>
                </a:moveTo>
                <a:cubicBezTo>
                  <a:pt x="0" y="73561"/>
                  <a:pt x="10548" y="48097"/>
                  <a:pt x="29322" y="29322"/>
                </a:cubicBezTo>
                <a:cubicBezTo>
                  <a:pt x="48097" y="10547"/>
                  <a:pt x="73561" y="0"/>
                  <a:pt x="100112" y="0"/>
                </a:cubicBezTo>
                <a:lnTo>
                  <a:pt x="1679943" y="0"/>
                </a:lnTo>
                <a:cubicBezTo>
                  <a:pt x="1706494" y="0"/>
                  <a:pt x="1731958" y="10548"/>
                  <a:pt x="1750733" y="29322"/>
                </a:cubicBezTo>
                <a:cubicBezTo>
                  <a:pt x="1769508" y="48097"/>
                  <a:pt x="1780055" y="73561"/>
                  <a:pt x="1780055" y="100112"/>
                </a:cubicBezTo>
                <a:lnTo>
                  <a:pt x="1780055" y="500547"/>
                </a:lnTo>
                <a:cubicBezTo>
                  <a:pt x="1780055" y="527098"/>
                  <a:pt x="1769508" y="552562"/>
                  <a:pt x="1750733" y="571337"/>
                </a:cubicBezTo>
                <a:cubicBezTo>
                  <a:pt x="1731958" y="590112"/>
                  <a:pt x="1706494" y="600659"/>
                  <a:pt x="1679943" y="600659"/>
                </a:cubicBezTo>
                <a:lnTo>
                  <a:pt x="100112" y="600659"/>
                </a:lnTo>
                <a:cubicBezTo>
                  <a:pt x="73561" y="600659"/>
                  <a:pt x="48097" y="590111"/>
                  <a:pt x="29322" y="571337"/>
                </a:cubicBezTo>
                <a:cubicBezTo>
                  <a:pt x="10547" y="552562"/>
                  <a:pt x="0" y="527098"/>
                  <a:pt x="0" y="500547"/>
                </a:cubicBezTo>
                <a:lnTo>
                  <a:pt x="0" y="100112"/>
                </a:lnTo>
                <a:close/>
              </a:path>
            </a:pathLst>
          </a:custGeom>
          <a:solidFill>
            <a:srgbClr val="DE6E46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1722" tIns="75042" rIns="75042" bIns="7504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200" b="1" dirty="0" smtClean="0"/>
              <a:t>ISPLATA PREDUJMA</a:t>
            </a:r>
            <a:endParaRPr lang="hr-HR" sz="1200" b="1" dirty="0"/>
          </a:p>
        </p:txBody>
      </p:sp>
      <p:sp>
        <p:nvSpPr>
          <p:cNvPr id="19" name="Line Callout 3 (Border and Accent Bar) 18"/>
          <p:cNvSpPr/>
          <p:nvPr/>
        </p:nvSpPr>
        <p:spPr>
          <a:xfrm rot="21404695">
            <a:off x="752816" y="2334695"/>
            <a:ext cx="4037702" cy="3204509"/>
          </a:xfrm>
          <a:prstGeom prst="accentBorderCallout3">
            <a:avLst>
              <a:gd name="adj1" fmla="val 28462"/>
              <a:gd name="adj2" fmla="val 14897"/>
              <a:gd name="adj3" fmla="val 27030"/>
              <a:gd name="adj4" fmla="val 18893"/>
              <a:gd name="adj5" fmla="val 78111"/>
              <a:gd name="adj6" fmla="val 23140"/>
              <a:gd name="adj7" fmla="val 75306"/>
              <a:gd name="adj8" fmla="val 51213"/>
            </a:avLst>
          </a:prstGeom>
          <a:solidFill>
            <a:srgbClr val="DE6E46">
              <a:alpha val="90000"/>
            </a:srgbClr>
          </a:solidFill>
          <a:ln>
            <a:solidFill>
              <a:srgbClr val="DE6E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2370434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IZNOS ISPLATE</a:t>
            </a:r>
            <a:endParaRPr lang="hr-HR" sz="2000" b="1" dirty="0">
              <a:solidFill>
                <a:schemeClr val="bg1"/>
              </a:solidFill>
            </a:endParaRPr>
          </a:p>
          <a:p>
            <a:pPr marL="442913" lvl="1" indent="-261938"/>
            <a:r>
              <a:rPr lang="hr-HR" sz="1900" b="1" dirty="0" smtClean="0">
                <a:solidFill>
                  <a:schemeClr val="bg1"/>
                </a:solidFill>
              </a:rPr>
              <a:t>70% </a:t>
            </a:r>
            <a:r>
              <a:rPr lang="hr-HR" sz="2000" dirty="0">
                <a:solidFill>
                  <a:schemeClr val="bg1"/>
                </a:solidFill>
              </a:rPr>
              <a:t>– </a:t>
            </a:r>
            <a:r>
              <a:rPr lang="hr-HR" sz="2000" dirty="0" smtClean="0">
                <a:solidFill>
                  <a:schemeClr val="bg1"/>
                </a:solidFill>
              </a:rPr>
              <a:t>predujam</a:t>
            </a:r>
            <a:endParaRPr lang="hr-HR" sz="1000" dirty="0">
              <a:solidFill>
                <a:schemeClr val="bg1"/>
              </a:solidFill>
            </a:endParaRPr>
          </a:p>
          <a:p>
            <a:endParaRPr lang="hr-HR" sz="2000" b="1" dirty="0" smtClean="0">
              <a:solidFill>
                <a:schemeClr val="bg1"/>
              </a:solidFill>
            </a:endParaRPr>
          </a:p>
          <a:p>
            <a:r>
              <a:rPr lang="hr-HR" sz="2000" b="1" dirty="0" smtClean="0">
                <a:solidFill>
                  <a:schemeClr val="bg1"/>
                </a:solidFill>
              </a:rPr>
              <a:t>NAČIN ISPLATE</a:t>
            </a:r>
            <a:endParaRPr lang="hr-HR" sz="2000" dirty="0" smtClean="0">
              <a:solidFill>
                <a:schemeClr val="bg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30 dana od potpisivanja ugovora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isplata u kunama – prema povlaštenom kupovnom tečaju za devize poslovne banke Agencije na dan isplate</a:t>
            </a:r>
          </a:p>
          <a:p>
            <a:pPr marL="180000" indent="-180000"/>
            <a:endParaRPr lang="hr-HR" sz="2000" dirty="0" smtClean="0">
              <a:solidFill>
                <a:schemeClr val="bg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  <a:endParaRPr lang="hr-HR" sz="2400" dirty="0">
              <a:solidFill>
                <a:srgbClr val="2FB1CC"/>
              </a:solidFill>
            </a:endParaRPr>
          </a:p>
          <a:p>
            <a:pPr algn="r"/>
            <a:r>
              <a:rPr lang="hr-HR" sz="4000" dirty="0" smtClean="0"/>
              <a:t>Provedba</a:t>
            </a:r>
            <a:endParaRPr lang="hr-HR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72000" y="1150788"/>
            <a:ext cx="5905193" cy="5220000"/>
            <a:chOff x="1872000" y="1150788"/>
            <a:chExt cx="5905193" cy="5220000"/>
          </a:xfrm>
        </p:grpSpPr>
        <p:sp>
          <p:nvSpPr>
            <p:cNvPr id="6" name="Circular Arrow 5"/>
            <p:cNvSpPr>
              <a:spLocks noChangeAspect="1"/>
            </p:cNvSpPr>
            <p:nvPr/>
          </p:nvSpPr>
          <p:spPr>
            <a:xfrm rot="18471020">
              <a:off x="1962000" y="1150788"/>
              <a:ext cx="5220000" cy="5220000"/>
            </a:xfrm>
            <a:prstGeom prst="circularArrow">
              <a:avLst>
                <a:gd name="adj1" fmla="val 5544"/>
                <a:gd name="adj2" fmla="val 1802555"/>
                <a:gd name="adj3" fmla="val 14353915"/>
                <a:gd name="adj4" fmla="val 20396932"/>
                <a:gd name="adj5" fmla="val 7266"/>
              </a:avLst>
            </a:prstGeom>
            <a:gradFill flip="none" rotWithShape="1">
              <a:gsLst>
                <a:gs pos="47000">
                  <a:srgbClr val="DE6E46">
                    <a:alpha val="34000"/>
                  </a:srgbClr>
                </a:gs>
                <a:gs pos="67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672000" y="1297745"/>
              <a:ext cx="1800000" cy="600659"/>
            </a:xfrm>
            <a:custGeom>
              <a:avLst/>
              <a:gdLst>
                <a:gd name="connsiteX0" fmla="*/ 0 w 1780055"/>
                <a:gd name="connsiteY0" fmla="*/ 100112 h 600659"/>
                <a:gd name="connsiteX1" fmla="*/ 29322 w 1780055"/>
                <a:gd name="connsiteY1" fmla="*/ 29322 h 600659"/>
                <a:gd name="connsiteX2" fmla="*/ 100112 w 1780055"/>
                <a:gd name="connsiteY2" fmla="*/ 0 h 600659"/>
                <a:gd name="connsiteX3" fmla="*/ 1679943 w 1780055"/>
                <a:gd name="connsiteY3" fmla="*/ 0 h 600659"/>
                <a:gd name="connsiteX4" fmla="*/ 1750733 w 1780055"/>
                <a:gd name="connsiteY4" fmla="*/ 29322 h 600659"/>
                <a:gd name="connsiteX5" fmla="*/ 1780055 w 1780055"/>
                <a:gd name="connsiteY5" fmla="*/ 100112 h 600659"/>
                <a:gd name="connsiteX6" fmla="*/ 1780055 w 1780055"/>
                <a:gd name="connsiteY6" fmla="*/ 500547 h 600659"/>
                <a:gd name="connsiteX7" fmla="*/ 1750733 w 1780055"/>
                <a:gd name="connsiteY7" fmla="*/ 571337 h 600659"/>
                <a:gd name="connsiteX8" fmla="*/ 1679943 w 1780055"/>
                <a:gd name="connsiteY8" fmla="*/ 600659 h 600659"/>
                <a:gd name="connsiteX9" fmla="*/ 100112 w 1780055"/>
                <a:gd name="connsiteY9" fmla="*/ 600659 h 600659"/>
                <a:gd name="connsiteX10" fmla="*/ 29322 w 1780055"/>
                <a:gd name="connsiteY10" fmla="*/ 571337 h 600659"/>
                <a:gd name="connsiteX11" fmla="*/ 0 w 1780055"/>
                <a:gd name="connsiteY11" fmla="*/ 500547 h 600659"/>
                <a:gd name="connsiteX12" fmla="*/ 0 w 1780055"/>
                <a:gd name="connsiteY12" fmla="*/ 100112 h 6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0055" h="600659">
                  <a:moveTo>
                    <a:pt x="0" y="100112"/>
                  </a:moveTo>
                  <a:cubicBezTo>
                    <a:pt x="0" y="73561"/>
                    <a:pt x="10548" y="48097"/>
                    <a:pt x="29322" y="29322"/>
                  </a:cubicBezTo>
                  <a:cubicBezTo>
                    <a:pt x="48097" y="10547"/>
                    <a:pt x="73561" y="0"/>
                    <a:pt x="100112" y="0"/>
                  </a:cubicBezTo>
                  <a:lnTo>
                    <a:pt x="1679943" y="0"/>
                  </a:lnTo>
                  <a:cubicBezTo>
                    <a:pt x="1706494" y="0"/>
                    <a:pt x="1731958" y="10548"/>
                    <a:pt x="1750733" y="29322"/>
                  </a:cubicBezTo>
                  <a:cubicBezTo>
                    <a:pt x="1769508" y="48097"/>
                    <a:pt x="1780055" y="73561"/>
                    <a:pt x="1780055" y="100112"/>
                  </a:cubicBezTo>
                  <a:lnTo>
                    <a:pt x="1780055" y="500547"/>
                  </a:lnTo>
                  <a:cubicBezTo>
                    <a:pt x="1780055" y="527098"/>
                    <a:pt x="1769508" y="552562"/>
                    <a:pt x="1750733" y="571337"/>
                  </a:cubicBezTo>
                  <a:cubicBezTo>
                    <a:pt x="1731958" y="590112"/>
                    <a:pt x="1706494" y="600659"/>
                    <a:pt x="1679943" y="600659"/>
                  </a:cubicBezTo>
                  <a:lnTo>
                    <a:pt x="100112" y="600659"/>
                  </a:lnTo>
                  <a:cubicBezTo>
                    <a:pt x="73561" y="600659"/>
                    <a:pt x="48097" y="590111"/>
                    <a:pt x="29322" y="571337"/>
                  </a:cubicBezTo>
                  <a:cubicBezTo>
                    <a:pt x="10547" y="552562"/>
                    <a:pt x="0" y="527098"/>
                    <a:pt x="0" y="500547"/>
                  </a:cubicBezTo>
                  <a:lnTo>
                    <a:pt x="0" y="100112"/>
                  </a:lnTo>
                  <a:close/>
                </a:path>
              </a:pathLst>
            </a:custGeom>
            <a:solidFill>
              <a:srgbClr val="2FB1CC">
                <a:alpha val="8078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722" tIns="75042" rIns="75042" bIns="750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1200" b="1" dirty="0" smtClean="0"/>
                <a:t>RAPISIVANJE NATJEČAJA</a:t>
              </a:r>
              <a:endParaRPr lang="hr-HR" sz="12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472000" y="2087235"/>
              <a:ext cx="1800000" cy="600659"/>
            </a:xfrm>
            <a:custGeom>
              <a:avLst/>
              <a:gdLst>
                <a:gd name="connsiteX0" fmla="*/ 0 w 1780055"/>
                <a:gd name="connsiteY0" fmla="*/ 100112 h 600659"/>
                <a:gd name="connsiteX1" fmla="*/ 29322 w 1780055"/>
                <a:gd name="connsiteY1" fmla="*/ 29322 h 600659"/>
                <a:gd name="connsiteX2" fmla="*/ 100112 w 1780055"/>
                <a:gd name="connsiteY2" fmla="*/ 0 h 600659"/>
                <a:gd name="connsiteX3" fmla="*/ 1679943 w 1780055"/>
                <a:gd name="connsiteY3" fmla="*/ 0 h 600659"/>
                <a:gd name="connsiteX4" fmla="*/ 1750733 w 1780055"/>
                <a:gd name="connsiteY4" fmla="*/ 29322 h 600659"/>
                <a:gd name="connsiteX5" fmla="*/ 1780055 w 1780055"/>
                <a:gd name="connsiteY5" fmla="*/ 100112 h 600659"/>
                <a:gd name="connsiteX6" fmla="*/ 1780055 w 1780055"/>
                <a:gd name="connsiteY6" fmla="*/ 500547 h 600659"/>
                <a:gd name="connsiteX7" fmla="*/ 1750733 w 1780055"/>
                <a:gd name="connsiteY7" fmla="*/ 571337 h 600659"/>
                <a:gd name="connsiteX8" fmla="*/ 1679943 w 1780055"/>
                <a:gd name="connsiteY8" fmla="*/ 600659 h 600659"/>
                <a:gd name="connsiteX9" fmla="*/ 100112 w 1780055"/>
                <a:gd name="connsiteY9" fmla="*/ 600659 h 600659"/>
                <a:gd name="connsiteX10" fmla="*/ 29322 w 1780055"/>
                <a:gd name="connsiteY10" fmla="*/ 571337 h 600659"/>
                <a:gd name="connsiteX11" fmla="*/ 0 w 1780055"/>
                <a:gd name="connsiteY11" fmla="*/ 500547 h 600659"/>
                <a:gd name="connsiteX12" fmla="*/ 0 w 1780055"/>
                <a:gd name="connsiteY12" fmla="*/ 100112 h 6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0055" h="600659">
                  <a:moveTo>
                    <a:pt x="0" y="100112"/>
                  </a:moveTo>
                  <a:cubicBezTo>
                    <a:pt x="0" y="73561"/>
                    <a:pt x="10548" y="48097"/>
                    <a:pt x="29322" y="29322"/>
                  </a:cubicBezTo>
                  <a:cubicBezTo>
                    <a:pt x="48097" y="10547"/>
                    <a:pt x="73561" y="0"/>
                    <a:pt x="100112" y="0"/>
                  </a:cubicBezTo>
                  <a:lnTo>
                    <a:pt x="1679943" y="0"/>
                  </a:lnTo>
                  <a:cubicBezTo>
                    <a:pt x="1706494" y="0"/>
                    <a:pt x="1731958" y="10548"/>
                    <a:pt x="1750733" y="29322"/>
                  </a:cubicBezTo>
                  <a:cubicBezTo>
                    <a:pt x="1769508" y="48097"/>
                    <a:pt x="1780055" y="73561"/>
                    <a:pt x="1780055" y="100112"/>
                  </a:cubicBezTo>
                  <a:lnTo>
                    <a:pt x="1780055" y="500547"/>
                  </a:lnTo>
                  <a:cubicBezTo>
                    <a:pt x="1780055" y="527098"/>
                    <a:pt x="1769508" y="552562"/>
                    <a:pt x="1750733" y="571337"/>
                  </a:cubicBezTo>
                  <a:cubicBezTo>
                    <a:pt x="1731958" y="590112"/>
                    <a:pt x="1706494" y="600659"/>
                    <a:pt x="1679943" y="600659"/>
                  </a:cubicBezTo>
                  <a:lnTo>
                    <a:pt x="100112" y="600659"/>
                  </a:lnTo>
                  <a:cubicBezTo>
                    <a:pt x="73561" y="600659"/>
                    <a:pt x="48097" y="590111"/>
                    <a:pt x="29322" y="571337"/>
                  </a:cubicBezTo>
                  <a:cubicBezTo>
                    <a:pt x="10547" y="552562"/>
                    <a:pt x="0" y="527098"/>
                    <a:pt x="0" y="500547"/>
                  </a:cubicBezTo>
                  <a:lnTo>
                    <a:pt x="0" y="100112"/>
                  </a:lnTo>
                  <a:close/>
                </a:path>
              </a:pathLst>
            </a:custGeom>
            <a:solidFill>
              <a:srgbClr val="2FB1CC">
                <a:alpha val="8078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722" tIns="75042" rIns="75042" bIns="750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1200" b="1" dirty="0" smtClean="0"/>
                <a:t>PRIJAVE PROJEKATA</a:t>
              </a:r>
              <a:endParaRPr lang="hr-HR" sz="1200" b="1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976000" y="2928443"/>
              <a:ext cx="1800000" cy="600659"/>
            </a:xfrm>
            <a:custGeom>
              <a:avLst/>
              <a:gdLst>
                <a:gd name="connsiteX0" fmla="*/ 0 w 1780055"/>
                <a:gd name="connsiteY0" fmla="*/ 100112 h 600659"/>
                <a:gd name="connsiteX1" fmla="*/ 29322 w 1780055"/>
                <a:gd name="connsiteY1" fmla="*/ 29322 h 600659"/>
                <a:gd name="connsiteX2" fmla="*/ 100112 w 1780055"/>
                <a:gd name="connsiteY2" fmla="*/ 0 h 600659"/>
                <a:gd name="connsiteX3" fmla="*/ 1679943 w 1780055"/>
                <a:gd name="connsiteY3" fmla="*/ 0 h 600659"/>
                <a:gd name="connsiteX4" fmla="*/ 1750733 w 1780055"/>
                <a:gd name="connsiteY4" fmla="*/ 29322 h 600659"/>
                <a:gd name="connsiteX5" fmla="*/ 1780055 w 1780055"/>
                <a:gd name="connsiteY5" fmla="*/ 100112 h 600659"/>
                <a:gd name="connsiteX6" fmla="*/ 1780055 w 1780055"/>
                <a:gd name="connsiteY6" fmla="*/ 500547 h 600659"/>
                <a:gd name="connsiteX7" fmla="*/ 1750733 w 1780055"/>
                <a:gd name="connsiteY7" fmla="*/ 571337 h 600659"/>
                <a:gd name="connsiteX8" fmla="*/ 1679943 w 1780055"/>
                <a:gd name="connsiteY8" fmla="*/ 600659 h 600659"/>
                <a:gd name="connsiteX9" fmla="*/ 100112 w 1780055"/>
                <a:gd name="connsiteY9" fmla="*/ 600659 h 600659"/>
                <a:gd name="connsiteX10" fmla="*/ 29322 w 1780055"/>
                <a:gd name="connsiteY10" fmla="*/ 571337 h 600659"/>
                <a:gd name="connsiteX11" fmla="*/ 0 w 1780055"/>
                <a:gd name="connsiteY11" fmla="*/ 500547 h 600659"/>
                <a:gd name="connsiteX12" fmla="*/ 0 w 1780055"/>
                <a:gd name="connsiteY12" fmla="*/ 100112 h 6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0055" h="600659">
                  <a:moveTo>
                    <a:pt x="0" y="100112"/>
                  </a:moveTo>
                  <a:cubicBezTo>
                    <a:pt x="0" y="73561"/>
                    <a:pt x="10548" y="48097"/>
                    <a:pt x="29322" y="29322"/>
                  </a:cubicBezTo>
                  <a:cubicBezTo>
                    <a:pt x="48097" y="10547"/>
                    <a:pt x="73561" y="0"/>
                    <a:pt x="100112" y="0"/>
                  </a:cubicBezTo>
                  <a:lnTo>
                    <a:pt x="1679943" y="0"/>
                  </a:lnTo>
                  <a:cubicBezTo>
                    <a:pt x="1706494" y="0"/>
                    <a:pt x="1731958" y="10548"/>
                    <a:pt x="1750733" y="29322"/>
                  </a:cubicBezTo>
                  <a:cubicBezTo>
                    <a:pt x="1769508" y="48097"/>
                    <a:pt x="1780055" y="73561"/>
                    <a:pt x="1780055" y="100112"/>
                  </a:cubicBezTo>
                  <a:lnTo>
                    <a:pt x="1780055" y="500547"/>
                  </a:lnTo>
                  <a:cubicBezTo>
                    <a:pt x="1780055" y="527098"/>
                    <a:pt x="1769508" y="552562"/>
                    <a:pt x="1750733" y="571337"/>
                  </a:cubicBezTo>
                  <a:cubicBezTo>
                    <a:pt x="1731958" y="590112"/>
                    <a:pt x="1706494" y="600659"/>
                    <a:pt x="1679943" y="600659"/>
                  </a:cubicBezTo>
                  <a:lnTo>
                    <a:pt x="100112" y="600659"/>
                  </a:lnTo>
                  <a:cubicBezTo>
                    <a:pt x="73561" y="600659"/>
                    <a:pt x="48097" y="590111"/>
                    <a:pt x="29322" y="571337"/>
                  </a:cubicBezTo>
                  <a:cubicBezTo>
                    <a:pt x="10547" y="552562"/>
                    <a:pt x="0" y="527098"/>
                    <a:pt x="0" y="500547"/>
                  </a:cubicBezTo>
                  <a:lnTo>
                    <a:pt x="0" y="100112"/>
                  </a:lnTo>
                  <a:close/>
                </a:path>
              </a:pathLst>
            </a:custGeom>
            <a:solidFill>
              <a:srgbClr val="2FB1CC">
                <a:alpha val="8078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722" tIns="75042" rIns="75042" bIns="750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1200" b="1" dirty="0" smtClean="0"/>
                <a:t>ODABIR PROJEKATA</a:t>
              </a:r>
              <a:endParaRPr lang="hr-HR" sz="1200" b="1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77193" y="3835729"/>
              <a:ext cx="1800000" cy="600659"/>
            </a:xfrm>
            <a:custGeom>
              <a:avLst/>
              <a:gdLst>
                <a:gd name="connsiteX0" fmla="*/ 0 w 1780055"/>
                <a:gd name="connsiteY0" fmla="*/ 100112 h 600659"/>
                <a:gd name="connsiteX1" fmla="*/ 29322 w 1780055"/>
                <a:gd name="connsiteY1" fmla="*/ 29322 h 600659"/>
                <a:gd name="connsiteX2" fmla="*/ 100112 w 1780055"/>
                <a:gd name="connsiteY2" fmla="*/ 0 h 600659"/>
                <a:gd name="connsiteX3" fmla="*/ 1679943 w 1780055"/>
                <a:gd name="connsiteY3" fmla="*/ 0 h 600659"/>
                <a:gd name="connsiteX4" fmla="*/ 1750733 w 1780055"/>
                <a:gd name="connsiteY4" fmla="*/ 29322 h 600659"/>
                <a:gd name="connsiteX5" fmla="*/ 1780055 w 1780055"/>
                <a:gd name="connsiteY5" fmla="*/ 100112 h 600659"/>
                <a:gd name="connsiteX6" fmla="*/ 1780055 w 1780055"/>
                <a:gd name="connsiteY6" fmla="*/ 500547 h 600659"/>
                <a:gd name="connsiteX7" fmla="*/ 1750733 w 1780055"/>
                <a:gd name="connsiteY7" fmla="*/ 571337 h 600659"/>
                <a:gd name="connsiteX8" fmla="*/ 1679943 w 1780055"/>
                <a:gd name="connsiteY8" fmla="*/ 600659 h 600659"/>
                <a:gd name="connsiteX9" fmla="*/ 100112 w 1780055"/>
                <a:gd name="connsiteY9" fmla="*/ 600659 h 600659"/>
                <a:gd name="connsiteX10" fmla="*/ 29322 w 1780055"/>
                <a:gd name="connsiteY10" fmla="*/ 571337 h 600659"/>
                <a:gd name="connsiteX11" fmla="*/ 0 w 1780055"/>
                <a:gd name="connsiteY11" fmla="*/ 500547 h 600659"/>
                <a:gd name="connsiteX12" fmla="*/ 0 w 1780055"/>
                <a:gd name="connsiteY12" fmla="*/ 100112 h 6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0055" h="600659">
                  <a:moveTo>
                    <a:pt x="0" y="100112"/>
                  </a:moveTo>
                  <a:cubicBezTo>
                    <a:pt x="0" y="73561"/>
                    <a:pt x="10548" y="48097"/>
                    <a:pt x="29322" y="29322"/>
                  </a:cubicBezTo>
                  <a:cubicBezTo>
                    <a:pt x="48097" y="10547"/>
                    <a:pt x="73561" y="0"/>
                    <a:pt x="100112" y="0"/>
                  </a:cubicBezTo>
                  <a:lnTo>
                    <a:pt x="1679943" y="0"/>
                  </a:lnTo>
                  <a:cubicBezTo>
                    <a:pt x="1706494" y="0"/>
                    <a:pt x="1731958" y="10548"/>
                    <a:pt x="1750733" y="29322"/>
                  </a:cubicBezTo>
                  <a:cubicBezTo>
                    <a:pt x="1769508" y="48097"/>
                    <a:pt x="1780055" y="73561"/>
                    <a:pt x="1780055" y="100112"/>
                  </a:cubicBezTo>
                  <a:lnTo>
                    <a:pt x="1780055" y="500547"/>
                  </a:lnTo>
                  <a:cubicBezTo>
                    <a:pt x="1780055" y="527098"/>
                    <a:pt x="1769508" y="552562"/>
                    <a:pt x="1750733" y="571337"/>
                  </a:cubicBezTo>
                  <a:cubicBezTo>
                    <a:pt x="1731958" y="590112"/>
                    <a:pt x="1706494" y="600659"/>
                    <a:pt x="1679943" y="600659"/>
                  </a:cubicBezTo>
                  <a:lnTo>
                    <a:pt x="100112" y="600659"/>
                  </a:lnTo>
                  <a:cubicBezTo>
                    <a:pt x="73561" y="600659"/>
                    <a:pt x="48097" y="590111"/>
                    <a:pt x="29322" y="571337"/>
                  </a:cubicBezTo>
                  <a:cubicBezTo>
                    <a:pt x="10547" y="552562"/>
                    <a:pt x="0" y="527098"/>
                    <a:pt x="0" y="500547"/>
                  </a:cubicBezTo>
                  <a:lnTo>
                    <a:pt x="0" y="100112"/>
                  </a:lnTo>
                  <a:close/>
                </a:path>
              </a:pathLst>
            </a:custGeom>
            <a:solidFill>
              <a:srgbClr val="2FB1CC">
                <a:alpha val="8078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722" tIns="75042" rIns="75042" bIns="750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1200" b="1" dirty="0" smtClean="0"/>
                <a:t>ODLUKA O DODJELI FINANCIJSKE POTPORE</a:t>
              </a:r>
              <a:endParaRPr lang="hr-HR" sz="1200" b="1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72000" y="4674184"/>
              <a:ext cx="1800000" cy="600659"/>
            </a:xfrm>
            <a:custGeom>
              <a:avLst/>
              <a:gdLst>
                <a:gd name="connsiteX0" fmla="*/ 0 w 1780055"/>
                <a:gd name="connsiteY0" fmla="*/ 100112 h 600659"/>
                <a:gd name="connsiteX1" fmla="*/ 29322 w 1780055"/>
                <a:gd name="connsiteY1" fmla="*/ 29322 h 600659"/>
                <a:gd name="connsiteX2" fmla="*/ 100112 w 1780055"/>
                <a:gd name="connsiteY2" fmla="*/ 0 h 600659"/>
                <a:gd name="connsiteX3" fmla="*/ 1679943 w 1780055"/>
                <a:gd name="connsiteY3" fmla="*/ 0 h 600659"/>
                <a:gd name="connsiteX4" fmla="*/ 1750733 w 1780055"/>
                <a:gd name="connsiteY4" fmla="*/ 29322 h 600659"/>
                <a:gd name="connsiteX5" fmla="*/ 1780055 w 1780055"/>
                <a:gd name="connsiteY5" fmla="*/ 100112 h 600659"/>
                <a:gd name="connsiteX6" fmla="*/ 1780055 w 1780055"/>
                <a:gd name="connsiteY6" fmla="*/ 500547 h 600659"/>
                <a:gd name="connsiteX7" fmla="*/ 1750733 w 1780055"/>
                <a:gd name="connsiteY7" fmla="*/ 571337 h 600659"/>
                <a:gd name="connsiteX8" fmla="*/ 1679943 w 1780055"/>
                <a:gd name="connsiteY8" fmla="*/ 600659 h 600659"/>
                <a:gd name="connsiteX9" fmla="*/ 100112 w 1780055"/>
                <a:gd name="connsiteY9" fmla="*/ 600659 h 600659"/>
                <a:gd name="connsiteX10" fmla="*/ 29322 w 1780055"/>
                <a:gd name="connsiteY10" fmla="*/ 571337 h 600659"/>
                <a:gd name="connsiteX11" fmla="*/ 0 w 1780055"/>
                <a:gd name="connsiteY11" fmla="*/ 500547 h 600659"/>
                <a:gd name="connsiteX12" fmla="*/ 0 w 1780055"/>
                <a:gd name="connsiteY12" fmla="*/ 100112 h 6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0055" h="600659">
                  <a:moveTo>
                    <a:pt x="0" y="100112"/>
                  </a:moveTo>
                  <a:cubicBezTo>
                    <a:pt x="0" y="73561"/>
                    <a:pt x="10548" y="48097"/>
                    <a:pt x="29322" y="29322"/>
                  </a:cubicBezTo>
                  <a:cubicBezTo>
                    <a:pt x="48097" y="10547"/>
                    <a:pt x="73561" y="0"/>
                    <a:pt x="100112" y="0"/>
                  </a:cubicBezTo>
                  <a:lnTo>
                    <a:pt x="1679943" y="0"/>
                  </a:lnTo>
                  <a:cubicBezTo>
                    <a:pt x="1706494" y="0"/>
                    <a:pt x="1731958" y="10548"/>
                    <a:pt x="1750733" y="29322"/>
                  </a:cubicBezTo>
                  <a:cubicBezTo>
                    <a:pt x="1769508" y="48097"/>
                    <a:pt x="1780055" y="73561"/>
                    <a:pt x="1780055" y="100112"/>
                  </a:cubicBezTo>
                  <a:lnTo>
                    <a:pt x="1780055" y="500547"/>
                  </a:lnTo>
                  <a:cubicBezTo>
                    <a:pt x="1780055" y="527098"/>
                    <a:pt x="1769508" y="552562"/>
                    <a:pt x="1750733" y="571337"/>
                  </a:cubicBezTo>
                  <a:cubicBezTo>
                    <a:pt x="1731958" y="590112"/>
                    <a:pt x="1706494" y="600659"/>
                    <a:pt x="1679943" y="600659"/>
                  </a:cubicBezTo>
                  <a:lnTo>
                    <a:pt x="100112" y="600659"/>
                  </a:lnTo>
                  <a:cubicBezTo>
                    <a:pt x="73561" y="600659"/>
                    <a:pt x="48097" y="590111"/>
                    <a:pt x="29322" y="571337"/>
                  </a:cubicBezTo>
                  <a:cubicBezTo>
                    <a:pt x="10547" y="552562"/>
                    <a:pt x="0" y="527098"/>
                    <a:pt x="0" y="500547"/>
                  </a:cubicBezTo>
                  <a:lnTo>
                    <a:pt x="0" y="100112"/>
                  </a:lnTo>
                  <a:close/>
                </a:path>
              </a:pathLst>
            </a:custGeom>
            <a:solidFill>
              <a:srgbClr val="2FB1CC">
                <a:alpha val="8078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722" tIns="75042" rIns="75042" bIns="750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1200" b="1" dirty="0" smtClean="0"/>
                <a:t>POTPISIVANJE UGOVORA</a:t>
              </a:r>
              <a:endParaRPr lang="hr-HR" sz="1200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72000" y="5463673"/>
              <a:ext cx="1800000" cy="600659"/>
            </a:xfrm>
            <a:custGeom>
              <a:avLst/>
              <a:gdLst>
                <a:gd name="connsiteX0" fmla="*/ 0 w 1780055"/>
                <a:gd name="connsiteY0" fmla="*/ 100112 h 600659"/>
                <a:gd name="connsiteX1" fmla="*/ 29322 w 1780055"/>
                <a:gd name="connsiteY1" fmla="*/ 29322 h 600659"/>
                <a:gd name="connsiteX2" fmla="*/ 100112 w 1780055"/>
                <a:gd name="connsiteY2" fmla="*/ 0 h 600659"/>
                <a:gd name="connsiteX3" fmla="*/ 1679943 w 1780055"/>
                <a:gd name="connsiteY3" fmla="*/ 0 h 600659"/>
                <a:gd name="connsiteX4" fmla="*/ 1750733 w 1780055"/>
                <a:gd name="connsiteY4" fmla="*/ 29322 h 600659"/>
                <a:gd name="connsiteX5" fmla="*/ 1780055 w 1780055"/>
                <a:gd name="connsiteY5" fmla="*/ 100112 h 600659"/>
                <a:gd name="connsiteX6" fmla="*/ 1780055 w 1780055"/>
                <a:gd name="connsiteY6" fmla="*/ 500547 h 600659"/>
                <a:gd name="connsiteX7" fmla="*/ 1750733 w 1780055"/>
                <a:gd name="connsiteY7" fmla="*/ 571337 h 600659"/>
                <a:gd name="connsiteX8" fmla="*/ 1679943 w 1780055"/>
                <a:gd name="connsiteY8" fmla="*/ 600659 h 600659"/>
                <a:gd name="connsiteX9" fmla="*/ 100112 w 1780055"/>
                <a:gd name="connsiteY9" fmla="*/ 600659 h 600659"/>
                <a:gd name="connsiteX10" fmla="*/ 29322 w 1780055"/>
                <a:gd name="connsiteY10" fmla="*/ 571337 h 600659"/>
                <a:gd name="connsiteX11" fmla="*/ 0 w 1780055"/>
                <a:gd name="connsiteY11" fmla="*/ 500547 h 600659"/>
                <a:gd name="connsiteX12" fmla="*/ 0 w 1780055"/>
                <a:gd name="connsiteY12" fmla="*/ 100112 h 6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0055" h="600659">
                  <a:moveTo>
                    <a:pt x="0" y="100112"/>
                  </a:moveTo>
                  <a:cubicBezTo>
                    <a:pt x="0" y="73561"/>
                    <a:pt x="10548" y="48097"/>
                    <a:pt x="29322" y="29322"/>
                  </a:cubicBezTo>
                  <a:cubicBezTo>
                    <a:pt x="48097" y="10547"/>
                    <a:pt x="73561" y="0"/>
                    <a:pt x="100112" y="0"/>
                  </a:cubicBezTo>
                  <a:lnTo>
                    <a:pt x="1679943" y="0"/>
                  </a:lnTo>
                  <a:cubicBezTo>
                    <a:pt x="1706494" y="0"/>
                    <a:pt x="1731958" y="10548"/>
                    <a:pt x="1750733" y="29322"/>
                  </a:cubicBezTo>
                  <a:cubicBezTo>
                    <a:pt x="1769508" y="48097"/>
                    <a:pt x="1780055" y="73561"/>
                    <a:pt x="1780055" y="100112"/>
                  </a:cubicBezTo>
                  <a:lnTo>
                    <a:pt x="1780055" y="500547"/>
                  </a:lnTo>
                  <a:cubicBezTo>
                    <a:pt x="1780055" y="527098"/>
                    <a:pt x="1769508" y="552562"/>
                    <a:pt x="1750733" y="571337"/>
                  </a:cubicBezTo>
                  <a:cubicBezTo>
                    <a:pt x="1731958" y="590112"/>
                    <a:pt x="1706494" y="600659"/>
                    <a:pt x="1679943" y="600659"/>
                  </a:cubicBezTo>
                  <a:lnTo>
                    <a:pt x="100112" y="600659"/>
                  </a:lnTo>
                  <a:cubicBezTo>
                    <a:pt x="73561" y="600659"/>
                    <a:pt x="48097" y="590111"/>
                    <a:pt x="29322" y="571337"/>
                  </a:cubicBezTo>
                  <a:cubicBezTo>
                    <a:pt x="10547" y="552562"/>
                    <a:pt x="0" y="527098"/>
                    <a:pt x="0" y="500547"/>
                  </a:cubicBezTo>
                  <a:lnTo>
                    <a:pt x="0" y="100112"/>
                  </a:lnTo>
                  <a:close/>
                </a:path>
              </a:pathLst>
            </a:custGeom>
            <a:solidFill>
              <a:srgbClr val="2FB1CC">
                <a:alpha val="8078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722" tIns="75042" rIns="75042" bIns="750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1200" b="1" dirty="0" smtClean="0"/>
                <a:t>ISPLATA PREDUJMA</a:t>
              </a:r>
              <a:endParaRPr lang="hr-HR" sz="1200" b="1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72000" y="4674183"/>
              <a:ext cx="1800000" cy="600659"/>
            </a:xfrm>
            <a:custGeom>
              <a:avLst/>
              <a:gdLst>
                <a:gd name="connsiteX0" fmla="*/ 0 w 1780055"/>
                <a:gd name="connsiteY0" fmla="*/ 100112 h 600659"/>
                <a:gd name="connsiteX1" fmla="*/ 29322 w 1780055"/>
                <a:gd name="connsiteY1" fmla="*/ 29322 h 600659"/>
                <a:gd name="connsiteX2" fmla="*/ 100112 w 1780055"/>
                <a:gd name="connsiteY2" fmla="*/ 0 h 600659"/>
                <a:gd name="connsiteX3" fmla="*/ 1679943 w 1780055"/>
                <a:gd name="connsiteY3" fmla="*/ 0 h 600659"/>
                <a:gd name="connsiteX4" fmla="*/ 1750733 w 1780055"/>
                <a:gd name="connsiteY4" fmla="*/ 29322 h 600659"/>
                <a:gd name="connsiteX5" fmla="*/ 1780055 w 1780055"/>
                <a:gd name="connsiteY5" fmla="*/ 100112 h 600659"/>
                <a:gd name="connsiteX6" fmla="*/ 1780055 w 1780055"/>
                <a:gd name="connsiteY6" fmla="*/ 500547 h 600659"/>
                <a:gd name="connsiteX7" fmla="*/ 1750733 w 1780055"/>
                <a:gd name="connsiteY7" fmla="*/ 571337 h 600659"/>
                <a:gd name="connsiteX8" fmla="*/ 1679943 w 1780055"/>
                <a:gd name="connsiteY8" fmla="*/ 600659 h 600659"/>
                <a:gd name="connsiteX9" fmla="*/ 100112 w 1780055"/>
                <a:gd name="connsiteY9" fmla="*/ 600659 h 600659"/>
                <a:gd name="connsiteX10" fmla="*/ 29322 w 1780055"/>
                <a:gd name="connsiteY10" fmla="*/ 571337 h 600659"/>
                <a:gd name="connsiteX11" fmla="*/ 0 w 1780055"/>
                <a:gd name="connsiteY11" fmla="*/ 500547 h 600659"/>
                <a:gd name="connsiteX12" fmla="*/ 0 w 1780055"/>
                <a:gd name="connsiteY12" fmla="*/ 100112 h 6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0055" h="600659">
                  <a:moveTo>
                    <a:pt x="0" y="100112"/>
                  </a:moveTo>
                  <a:cubicBezTo>
                    <a:pt x="0" y="73561"/>
                    <a:pt x="10548" y="48097"/>
                    <a:pt x="29322" y="29322"/>
                  </a:cubicBezTo>
                  <a:cubicBezTo>
                    <a:pt x="48097" y="10547"/>
                    <a:pt x="73561" y="0"/>
                    <a:pt x="100112" y="0"/>
                  </a:cubicBezTo>
                  <a:lnTo>
                    <a:pt x="1679943" y="0"/>
                  </a:lnTo>
                  <a:cubicBezTo>
                    <a:pt x="1706494" y="0"/>
                    <a:pt x="1731958" y="10548"/>
                    <a:pt x="1750733" y="29322"/>
                  </a:cubicBezTo>
                  <a:cubicBezTo>
                    <a:pt x="1769508" y="48097"/>
                    <a:pt x="1780055" y="73561"/>
                    <a:pt x="1780055" y="100112"/>
                  </a:cubicBezTo>
                  <a:lnTo>
                    <a:pt x="1780055" y="500547"/>
                  </a:lnTo>
                  <a:cubicBezTo>
                    <a:pt x="1780055" y="527098"/>
                    <a:pt x="1769508" y="552562"/>
                    <a:pt x="1750733" y="571337"/>
                  </a:cubicBezTo>
                  <a:cubicBezTo>
                    <a:pt x="1731958" y="590112"/>
                    <a:pt x="1706494" y="600659"/>
                    <a:pt x="1679943" y="600659"/>
                  </a:cubicBezTo>
                  <a:lnTo>
                    <a:pt x="100112" y="600659"/>
                  </a:lnTo>
                  <a:cubicBezTo>
                    <a:pt x="73561" y="600659"/>
                    <a:pt x="48097" y="590111"/>
                    <a:pt x="29322" y="571337"/>
                  </a:cubicBezTo>
                  <a:cubicBezTo>
                    <a:pt x="10547" y="552562"/>
                    <a:pt x="0" y="527098"/>
                    <a:pt x="0" y="500547"/>
                  </a:cubicBezTo>
                  <a:lnTo>
                    <a:pt x="0" y="100112"/>
                  </a:lnTo>
                  <a:close/>
                </a:path>
              </a:pathLst>
            </a:custGeom>
            <a:solidFill>
              <a:srgbClr val="DE6E46">
                <a:alpha val="8078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722" tIns="75042" rIns="75042" bIns="750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1200" b="1" dirty="0" smtClean="0"/>
                <a:t>PROVEDBA PROJEKTA</a:t>
              </a:r>
              <a:endParaRPr lang="hr-HR" sz="12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3061" y="2186089"/>
            <a:ext cx="3898939" cy="2270622"/>
            <a:chOff x="673061" y="1864423"/>
            <a:chExt cx="3898939" cy="2592288"/>
          </a:xfrm>
        </p:grpSpPr>
        <p:sp>
          <p:nvSpPr>
            <p:cNvPr id="15" name="Line Callout 3 (Border and Accent Bar) 14"/>
            <p:cNvSpPr/>
            <p:nvPr/>
          </p:nvSpPr>
          <p:spPr>
            <a:xfrm rot="21404695">
              <a:off x="673061" y="1864423"/>
              <a:ext cx="3888432" cy="2592288"/>
            </a:xfrm>
            <a:prstGeom prst="accentBorderCallout3">
              <a:avLst>
                <a:gd name="adj1" fmla="val 30948"/>
                <a:gd name="adj2" fmla="val 14321"/>
                <a:gd name="adj3" fmla="val 29964"/>
                <a:gd name="adj4" fmla="val 21473"/>
                <a:gd name="adj5" fmla="val 77172"/>
                <a:gd name="adj6" fmla="val 19157"/>
                <a:gd name="adj7" fmla="val 96882"/>
                <a:gd name="adj8" fmla="val 25061"/>
              </a:avLst>
            </a:prstGeom>
            <a:solidFill>
              <a:srgbClr val="DE6E46">
                <a:alpha val="90000"/>
              </a:srgbClr>
            </a:solidFill>
            <a:ln>
              <a:solidFill>
                <a:srgbClr val="DE6E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6746" y="2094440"/>
              <a:ext cx="3615254" cy="221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>
                <a:buFont typeface="Arial" panose="020B0604020202020204" pitchFamily="34" charset="0"/>
                <a:buChar char="•"/>
              </a:pPr>
              <a:r>
                <a:rPr lang="hr-HR" sz="2000" dirty="0" smtClean="0">
                  <a:solidFill>
                    <a:schemeClr val="bg1"/>
                  </a:solidFill>
                </a:rPr>
                <a:t>prije aktivnosti - priprema</a:t>
              </a:r>
            </a:p>
            <a:p>
              <a:pPr marL="180000" indent="-180000">
                <a:buFont typeface="Arial" panose="020B0604020202020204" pitchFamily="34" charset="0"/>
                <a:buChar char="•"/>
              </a:pPr>
              <a:endParaRPr lang="hr-HR" sz="1000" dirty="0" smtClean="0">
                <a:solidFill>
                  <a:schemeClr val="bg1"/>
                </a:solidFill>
              </a:endParaRPr>
            </a:p>
            <a:p>
              <a:pPr marL="180000" indent="-180000">
                <a:buFont typeface="Arial" panose="020B0604020202020204" pitchFamily="34" charset="0"/>
                <a:buChar char="•"/>
              </a:pPr>
              <a:r>
                <a:rPr lang="hr-HR" sz="2000" dirty="0" smtClean="0">
                  <a:solidFill>
                    <a:schemeClr val="bg1"/>
                  </a:solidFill>
                </a:rPr>
                <a:t>tijekom aktivnosti - provedba</a:t>
              </a:r>
            </a:p>
            <a:p>
              <a:pPr marL="180000" indent="-180000">
                <a:buFont typeface="Arial" panose="020B0604020202020204" pitchFamily="34" charset="0"/>
                <a:buChar char="•"/>
              </a:pPr>
              <a:endParaRPr lang="hr-HR" sz="1000" dirty="0" smtClean="0">
                <a:solidFill>
                  <a:schemeClr val="bg1"/>
                </a:solidFill>
              </a:endParaRPr>
            </a:p>
            <a:p>
              <a:pPr marL="180000" indent="-180000">
                <a:buFont typeface="Arial" panose="020B0604020202020204" pitchFamily="34" charset="0"/>
                <a:buChar char="•"/>
              </a:pPr>
              <a:r>
                <a:rPr lang="hr-HR" sz="2000" dirty="0" smtClean="0">
                  <a:solidFill>
                    <a:schemeClr val="bg1"/>
                  </a:solidFill>
                </a:rPr>
                <a:t>nakon aktivnosti - evaluacija</a:t>
              </a:r>
            </a:p>
            <a:p>
              <a:pPr marL="180000" indent="-180000">
                <a:buFont typeface="Arial" panose="020B0604020202020204" pitchFamily="34" charset="0"/>
                <a:buChar char="•"/>
              </a:pPr>
              <a:endParaRPr lang="hr-HR" sz="2000" dirty="0" smtClean="0">
                <a:solidFill>
                  <a:schemeClr val="bg1"/>
                </a:solidFill>
              </a:endParaRPr>
            </a:p>
            <a:p>
              <a:pPr marL="180000" indent="-180000"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schemeClr val="bg1"/>
                  </a:solidFill>
                </a:rPr>
                <a:t>f</a:t>
              </a:r>
              <a:r>
                <a:rPr lang="hr-HR" sz="2000" dirty="0" smtClean="0">
                  <a:solidFill>
                    <a:schemeClr val="bg1"/>
                  </a:solidFill>
                </a:rPr>
                <a:t>inancijska i ugovorna pravila</a:t>
              </a:r>
              <a:endParaRPr lang="hr-HR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323850" y="980728"/>
            <a:ext cx="8640638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Odabir sudionika (načelo EVSa i EVS Povelja)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Prava </a:t>
            </a:r>
            <a:r>
              <a:rPr lang="hr-HR" altLang="sr-Latn-RS" b="1" dirty="0">
                <a:solidFill>
                  <a:srgbClr val="404040"/>
                </a:solidFill>
              </a:rPr>
              <a:t>i obveze sudionika u projektu: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r-HR" altLang="sr-Latn-RS" dirty="0">
                <a:solidFill>
                  <a:srgbClr val="404040"/>
                </a:solidFill>
              </a:rPr>
              <a:t>Ugovor između partnera </a:t>
            </a:r>
            <a:endParaRPr lang="hr-HR" altLang="sr-Latn-RS" dirty="0" smtClean="0">
              <a:solidFill>
                <a:srgbClr val="404040"/>
              </a:solidFill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r-HR" altLang="sr-Latn-RS" dirty="0" smtClean="0">
                <a:solidFill>
                  <a:srgbClr val="404040"/>
                </a:solidFill>
              </a:rPr>
              <a:t>Ugovor </a:t>
            </a:r>
            <a:r>
              <a:rPr lang="hr-HR" altLang="sr-Latn-RS" dirty="0">
                <a:solidFill>
                  <a:srgbClr val="404040"/>
                </a:solidFill>
              </a:rPr>
              <a:t>s volonterom (Volunteering </a:t>
            </a:r>
            <a:r>
              <a:rPr lang="hr-HR" altLang="sr-Latn-RS" dirty="0" smtClean="0">
                <a:solidFill>
                  <a:srgbClr val="404040"/>
                </a:solidFill>
              </a:rPr>
              <a:t>Agreement)</a:t>
            </a:r>
            <a:endParaRPr lang="hr-HR" altLang="sr-Latn-RS" dirty="0">
              <a:solidFill>
                <a:srgbClr val="40404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Priprema prije polaska na službu </a:t>
            </a:r>
            <a:r>
              <a:rPr lang="hr-HR" altLang="sr-Latn-RS" b="1" dirty="0" smtClean="0">
                <a:solidFill>
                  <a:srgbClr val="404040"/>
                </a:solidFill>
              </a:rPr>
              <a:t>(pre-departure training) + </a:t>
            </a:r>
            <a:r>
              <a:rPr lang="hr-HR" altLang="sr-Latn-RS" b="1" dirty="0">
                <a:solidFill>
                  <a:srgbClr val="404040"/>
                </a:solidFill>
              </a:rPr>
              <a:t>INFO KIT: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r-HR" altLang="sr-Latn-RS" dirty="0">
                <a:solidFill>
                  <a:srgbClr val="404040"/>
                </a:solidFill>
              </a:rPr>
              <a:t>EVS Povelja, </a:t>
            </a:r>
            <a:r>
              <a:rPr lang="hr-HR" altLang="sr-Latn-RS" dirty="0" smtClean="0">
                <a:solidFill>
                  <a:srgbClr val="404040"/>
                </a:solidFill>
              </a:rPr>
              <a:t>Youthpass </a:t>
            </a:r>
            <a:r>
              <a:rPr lang="hr-HR" altLang="sr-Latn-RS" dirty="0">
                <a:solidFill>
                  <a:srgbClr val="404040"/>
                </a:solidFill>
              </a:rPr>
              <a:t>u EVSu, Pismo volonteru, Što očekivati od EVSa, </a:t>
            </a:r>
            <a:r>
              <a:rPr lang="hr-HR" altLang="sr-Latn-RS" dirty="0" smtClean="0">
                <a:solidFill>
                  <a:srgbClr val="404040"/>
                </a:solidFill>
              </a:rPr>
              <a:t>osiguranje</a:t>
            </a:r>
            <a:endParaRPr lang="hr-HR" altLang="sr-Latn-RS" dirty="0">
              <a:solidFill>
                <a:srgbClr val="40404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AXA Osiguranje (MSH International</a:t>
            </a:r>
            <a:r>
              <a:rPr lang="hr-HR" altLang="sr-Latn-RS" b="1" dirty="0" smtClean="0">
                <a:solidFill>
                  <a:srgbClr val="404040"/>
                </a:solidFill>
              </a:rPr>
              <a:t>) (čl. I.7 Ugovora):</a:t>
            </a:r>
            <a:endParaRPr lang="hr-HR" altLang="sr-Latn-RS" b="1" dirty="0">
              <a:solidFill>
                <a:srgbClr val="404040"/>
              </a:solidFill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r-HR" altLang="sr-Latn-RS" dirty="0">
                <a:solidFill>
                  <a:srgbClr val="404040"/>
                </a:solidFill>
              </a:rPr>
              <a:t>Prijava volontera prije polaska na službu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r-HR" altLang="sr-Latn-RS" dirty="0">
                <a:solidFill>
                  <a:srgbClr val="404040"/>
                </a:solidFill>
              </a:rPr>
              <a:t>EHIC kartica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Prijava volontera (vize, boravišna i radna dozvola):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r-HR" altLang="sr-Latn-RS" dirty="0">
                <a:solidFill>
                  <a:srgbClr val="404040"/>
                </a:solidFill>
              </a:rPr>
              <a:t>Prije ili po dolasku na službu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r-HR" altLang="sr-Latn-RS" dirty="0">
                <a:solidFill>
                  <a:srgbClr val="404040"/>
                </a:solidFill>
              </a:rPr>
              <a:t>Obveza poslati kopije putovnica </a:t>
            </a:r>
            <a:r>
              <a:rPr lang="hr-HR" altLang="sr-Latn-RS" dirty="0" smtClean="0">
                <a:solidFill>
                  <a:srgbClr val="404040"/>
                </a:solidFill>
              </a:rPr>
              <a:t>Agenciji (dopis MUP)</a:t>
            </a:r>
            <a:endParaRPr lang="hr-HR" altLang="sr-Latn-RS" dirty="0">
              <a:solidFill>
                <a:srgbClr val="40404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Privitak VI - Informacije </a:t>
            </a:r>
            <a:r>
              <a:rPr lang="hr-HR" altLang="sr-Latn-RS" b="1" dirty="0">
                <a:solidFill>
                  <a:srgbClr val="404040"/>
                </a:solidFill>
              </a:rPr>
              <a:t>o volonterima </a:t>
            </a:r>
            <a:r>
              <a:rPr lang="hr-HR" altLang="sr-Latn-RS" b="1" dirty="0" smtClean="0">
                <a:solidFill>
                  <a:srgbClr val="404040"/>
                </a:solidFill>
              </a:rPr>
              <a:t>(čl. I.16 Ugovora)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Upis mobilnosti u Mobility Tool+ (čl. I.10 Ugovora, Privitak III)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Online Lingustic Assessment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Praktične stvari</a:t>
            </a:r>
            <a:endParaRPr lang="hr-HR" altLang="sr-Latn-RS" b="1" dirty="0">
              <a:solidFill>
                <a:srgbClr val="404040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endParaRPr lang="hr-HR" altLang="sr-Latn-RS" b="1" dirty="0">
              <a:solidFill>
                <a:srgbClr val="404040"/>
              </a:solidFill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827088" y="1268413"/>
            <a:ext cx="72580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hr-HR" alt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  <a:endParaRPr lang="hr-HR" sz="2400" dirty="0">
              <a:solidFill>
                <a:srgbClr val="2FB1CC"/>
              </a:solidFill>
            </a:endParaRPr>
          </a:p>
          <a:p>
            <a:pPr algn="r"/>
            <a:r>
              <a:rPr lang="hr-HR" sz="4000" dirty="0" smtClean="0"/>
              <a:t>Prije aktivnosti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939497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827088" y="1268413"/>
            <a:ext cx="72580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hr-HR" altLang="sr-Latn-RS"/>
          </a:p>
        </p:txBody>
      </p:sp>
      <p:sp>
        <p:nvSpPr>
          <p:cNvPr id="15" name="TextBox 14"/>
          <p:cNvSpPr txBox="1"/>
          <p:nvPr/>
        </p:nvSpPr>
        <p:spPr>
          <a:xfrm>
            <a:off x="350838" y="1067827"/>
            <a:ext cx="8480425" cy="539378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Prijava </a:t>
            </a:r>
            <a:r>
              <a:rPr lang="hr-HR" altLang="sr-Latn-RS" b="1" dirty="0">
                <a:solidFill>
                  <a:srgbClr val="404040"/>
                </a:solidFill>
              </a:rPr>
              <a:t>boravka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Praktične stvari </a:t>
            </a:r>
            <a:r>
              <a:rPr lang="hr-HR" altLang="sr-Latn-RS" dirty="0" smtClean="0">
                <a:solidFill>
                  <a:srgbClr val="404040"/>
                </a:solidFill>
              </a:rPr>
              <a:t>(smještaj, prehrana, džeparac, lokalni prijevoz)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Raspored aktivnosti </a:t>
            </a:r>
            <a:r>
              <a:rPr lang="hr-HR" altLang="sr-Latn-RS" dirty="0" smtClean="0">
                <a:solidFill>
                  <a:srgbClr val="404040"/>
                </a:solidFill>
              </a:rPr>
              <a:t>- provedba aktivnosti u skladu s prijavljenim – aktivno sudjelovanje volontera, neformalno i informalno učenje, osobni projekt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Supervizor i mentor </a:t>
            </a:r>
            <a:r>
              <a:rPr lang="hr-HR" altLang="sr-Latn-RS" dirty="0">
                <a:solidFill>
                  <a:srgbClr val="404040"/>
                </a:solidFill>
              </a:rPr>
              <a:t>(dogovoreno prije službe, uključeno u Volunteering Agreement i Info obrazac o volonterima). Uloge – EVS Povelja</a:t>
            </a:r>
            <a:r>
              <a:rPr lang="hr-HR" altLang="sr-Latn-RS" dirty="0" smtClean="0">
                <a:solidFill>
                  <a:srgbClr val="404040"/>
                </a:solidFill>
              </a:rPr>
              <a:t>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Plan učenja </a:t>
            </a:r>
            <a:r>
              <a:rPr lang="hr-HR" altLang="sr-Latn-RS" dirty="0">
                <a:solidFill>
                  <a:srgbClr val="404040"/>
                </a:solidFill>
              </a:rPr>
              <a:t>(s mentorom, u svrhu izdavanja Youthpassa)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Jezična podrška </a:t>
            </a:r>
            <a:r>
              <a:rPr lang="hr-HR" altLang="sr-Latn-RS" dirty="0" smtClean="0">
                <a:solidFill>
                  <a:srgbClr val="404040"/>
                </a:solidFill>
              </a:rPr>
              <a:t>(dogovoreno prije službe; Volunteering Agreement):</a:t>
            </a:r>
            <a:endParaRPr lang="hr-HR" altLang="sr-Latn-RS" b="1" dirty="0" smtClean="0">
              <a:solidFill>
                <a:srgbClr val="404040"/>
              </a:solidFill>
            </a:endParaRPr>
          </a:p>
          <a:p>
            <a:pPr marL="0" indent="0">
              <a:spcBef>
                <a:spcPts val="300"/>
              </a:spcBef>
            </a:pPr>
            <a:r>
              <a:rPr lang="hr-HR" altLang="sr-Latn-RS" dirty="0" smtClean="0">
                <a:solidFill>
                  <a:srgbClr val="404040"/>
                </a:solidFill>
              </a:rPr>
              <a:t>	- </a:t>
            </a:r>
            <a:r>
              <a:rPr lang="hr-HR" altLang="sr-Latn-RS" b="1" dirty="0" smtClean="0">
                <a:solidFill>
                  <a:srgbClr val="404040"/>
                </a:solidFill>
              </a:rPr>
              <a:t>tečaj jezika</a:t>
            </a:r>
            <a:endParaRPr lang="hr-HR" altLang="sr-Latn-RS" dirty="0" smtClean="0">
              <a:solidFill>
                <a:srgbClr val="404040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hr-HR" altLang="sr-Latn-RS" dirty="0">
                <a:solidFill>
                  <a:srgbClr val="404040"/>
                </a:solidFill>
              </a:rPr>
              <a:t>	</a:t>
            </a:r>
            <a:r>
              <a:rPr lang="hr-HR" altLang="sr-Latn-RS" dirty="0" smtClean="0">
                <a:solidFill>
                  <a:srgbClr val="404040"/>
                </a:solidFill>
              </a:rPr>
              <a:t>- </a:t>
            </a:r>
            <a:r>
              <a:rPr lang="hr-HR" altLang="sr-Latn-RS" b="1" dirty="0" smtClean="0">
                <a:solidFill>
                  <a:srgbClr val="404040"/>
                </a:solidFill>
              </a:rPr>
              <a:t>OLS (Online Linguistic Support)</a:t>
            </a:r>
            <a:endParaRPr lang="hr-HR" altLang="sr-Latn-RS" b="1" dirty="0">
              <a:solidFill>
                <a:srgbClr val="40404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Ciklus osposobljavanja za volontere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Evaluacija</a:t>
            </a:r>
            <a:r>
              <a:rPr lang="hr-HR" altLang="sr-Latn-RS" dirty="0" smtClean="0">
                <a:solidFill>
                  <a:srgbClr val="404040"/>
                </a:solidFill>
              </a:rPr>
              <a:t> </a:t>
            </a:r>
            <a:r>
              <a:rPr lang="hr-HR" altLang="sr-Latn-RS" b="1" dirty="0">
                <a:solidFill>
                  <a:srgbClr val="404040"/>
                </a:solidFill>
              </a:rPr>
              <a:t>tijekom</a:t>
            </a:r>
            <a:r>
              <a:rPr lang="hr-HR" altLang="sr-Latn-RS" dirty="0">
                <a:solidFill>
                  <a:srgbClr val="404040"/>
                </a:solidFill>
              </a:rPr>
              <a:t> i na kraju </a:t>
            </a:r>
            <a:r>
              <a:rPr lang="hr-HR" altLang="sr-Latn-RS" dirty="0" smtClean="0">
                <a:solidFill>
                  <a:srgbClr val="404040"/>
                </a:solidFill>
              </a:rPr>
              <a:t>aktivnosti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Vidljivost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hr-HR" altLang="sr-Latn-RS" b="1" dirty="0">
              <a:solidFill>
                <a:srgbClr val="40404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39752" y="30290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  <a:endParaRPr lang="hr-HR" sz="2400" dirty="0">
              <a:solidFill>
                <a:srgbClr val="2FB1CC"/>
              </a:solidFill>
            </a:endParaRPr>
          </a:p>
          <a:p>
            <a:pPr algn="r"/>
            <a:r>
              <a:rPr lang="hr-HR" sz="4000" dirty="0" smtClean="0"/>
              <a:t>Tijekom aktivnosti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8368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827088" y="1268413"/>
            <a:ext cx="72580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hr-HR" altLang="sr-Latn-RS"/>
          </a:p>
        </p:txBody>
      </p:sp>
      <p:sp>
        <p:nvSpPr>
          <p:cNvPr id="35842" name="Title 1"/>
          <p:cNvSpPr txBox="1">
            <a:spLocks/>
          </p:cNvSpPr>
          <p:nvPr/>
        </p:nvSpPr>
        <p:spPr bwMode="auto">
          <a:xfrm>
            <a:off x="2195513" y="414338"/>
            <a:ext cx="663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hr-HR" altLang="sr-Latn-RS" sz="4000" b="1">
                <a:solidFill>
                  <a:srgbClr val="DE6E46"/>
                </a:solidFill>
              </a:rPr>
              <a:t>EVS osposobljavanja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23849" y="1125538"/>
            <a:ext cx="850741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Pre-departure </a:t>
            </a:r>
            <a:r>
              <a:rPr lang="hr-HR" altLang="sr-Latn-RS" dirty="0">
                <a:solidFill>
                  <a:srgbClr val="404040"/>
                </a:solidFill>
              </a:rPr>
              <a:t>(SO organizira + info kit</a:t>
            </a:r>
            <a:r>
              <a:rPr lang="hr-HR" altLang="sr-Latn-RS" dirty="0" smtClean="0">
                <a:solidFill>
                  <a:srgbClr val="404040"/>
                </a:solidFill>
              </a:rPr>
              <a:t>) – </a:t>
            </a:r>
            <a:r>
              <a:rPr lang="hr-HR" altLang="sr-Latn-RS" b="1" u="sng" dirty="0" smtClean="0">
                <a:solidFill>
                  <a:srgbClr val="404040"/>
                </a:solidFill>
              </a:rPr>
              <a:t>prije aktivnosti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hr-HR" altLang="sr-Latn-RS" b="1" u="sng" dirty="0">
              <a:solidFill>
                <a:srgbClr val="40404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On-arrival </a:t>
            </a:r>
            <a:r>
              <a:rPr lang="hr-HR" altLang="sr-Latn-RS" dirty="0">
                <a:solidFill>
                  <a:srgbClr val="404040"/>
                </a:solidFill>
              </a:rPr>
              <a:t>(Agencija organizira za službe iznad 2 mjeseca</a:t>
            </a:r>
            <a:r>
              <a:rPr lang="hr-HR" altLang="sr-Latn-RS" dirty="0" smtClean="0">
                <a:solidFill>
                  <a:srgbClr val="404040"/>
                </a:solidFill>
              </a:rPr>
              <a:t>) – važno poštivati pravilo početka službe (unutar prvih 7 dana u mjesecu!)</a:t>
            </a:r>
            <a:endParaRPr lang="hr-HR" altLang="sr-Latn-RS" dirty="0">
              <a:solidFill>
                <a:srgbClr val="40404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Mid-term </a:t>
            </a:r>
            <a:r>
              <a:rPr lang="hr-HR" altLang="sr-Latn-RS" dirty="0">
                <a:solidFill>
                  <a:srgbClr val="404040"/>
                </a:solidFill>
              </a:rPr>
              <a:t>(službe koje traju 6 mjeseci i više</a:t>
            </a:r>
            <a:r>
              <a:rPr lang="hr-HR" altLang="sr-Latn-RS" dirty="0" smtClean="0">
                <a:solidFill>
                  <a:srgbClr val="404040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 smtClean="0">
                <a:solidFill>
                  <a:srgbClr val="404040"/>
                </a:solidFill>
              </a:rPr>
              <a:t>Final EVS event </a:t>
            </a:r>
            <a:r>
              <a:rPr lang="hr-HR" altLang="sr-Latn-RS" dirty="0" smtClean="0">
                <a:solidFill>
                  <a:srgbClr val="404040"/>
                </a:solidFill>
              </a:rPr>
              <a:t>(nakon službe, po povratku volontera u svoje zemlje)</a:t>
            </a:r>
            <a:endParaRPr lang="hr-HR" altLang="sr-Latn-RS" b="1" dirty="0">
              <a:solidFill>
                <a:srgbClr val="40404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hr-HR" altLang="sr-Latn-RS" b="1" dirty="0">
              <a:solidFill>
                <a:srgbClr val="40404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Organizator osposobljavanja:  </a:t>
            </a:r>
            <a:r>
              <a:rPr lang="hr-HR" altLang="sr-Latn-RS" dirty="0">
                <a:solidFill>
                  <a:srgbClr val="404040"/>
                </a:solidFill>
              </a:rPr>
              <a:t>Hrvatski Crveni križ Gradsko društvo Crvenog križa Osijek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Dogovoreni termini </a:t>
            </a:r>
            <a:r>
              <a:rPr lang="hr-HR" altLang="sr-Latn-RS" b="1" dirty="0" smtClean="0">
                <a:solidFill>
                  <a:srgbClr val="404040"/>
                </a:solidFill>
              </a:rPr>
              <a:t>osposobljavanja </a:t>
            </a:r>
            <a:r>
              <a:rPr lang="hr-HR" altLang="sr-Latn-RS" dirty="0" smtClean="0">
                <a:solidFill>
                  <a:srgbClr val="404040"/>
                </a:solidFill>
              </a:rPr>
              <a:t>– 1. on - arrival 16. -20.2.2015</a:t>
            </a:r>
            <a:endParaRPr lang="hr-HR" altLang="sr-Latn-RS" dirty="0">
              <a:solidFill>
                <a:srgbClr val="40404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altLang="sr-Latn-RS" b="1" dirty="0">
                <a:solidFill>
                  <a:srgbClr val="404040"/>
                </a:solidFill>
              </a:rPr>
              <a:t>Organizacije prijavljuju volontere na </a:t>
            </a:r>
            <a:r>
              <a:rPr lang="hr-HR" altLang="sr-Latn-RS" b="1" dirty="0" smtClean="0">
                <a:solidFill>
                  <a:srgbClr val="404040"/>
                </a:solidFill>
              </a:rPr>
              <a:t>osposobljavanja </a:t>
            </a:r>
            <a:r>
              <a:rPr lang="hr-HR" altLang="sr-Latn-RS" dirty="0" smtClean="0">
                <a:solidFill>
                  <a:srgbClr val="404040"/>
                </a:solidFill>
              </a:rPr>
              <a:t>(Info obrazac o volonterima, upis u Mobility Tool+, i kontakt sa Crvenim križem)</a:t>
            </a:r>
            <a:endParaRPr lang="hr-HR" altLang="sr-Latn-RS" dirty="0">
              <a:solidFill>
                <a:srgbClr val="40404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95736" y="44624"/>
            <a:ext cx="6635080" cy="107721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400" dirty="0" smtClean="0">
                <a:solidFill>
                  <a:srgbClr val="2FB1CC"/>
                </a:solidFill>
              </a:rPr>
              <a:t>KA1 Projekti mobilnosti: Projektni ciklus</a:t>
            </a:r>
            <a:endParaRPr lang="hr-HR" sz="2400" dirty="0">
              <a:solidFill>
                <a:srgbClr val="2FB1CC"/>
              </a:solidFill>
            </a:endParaRPr>
          </a:p>
          <a:p>
            <a:pPr algn="r"/>
            <a:r>
              <a:rPr lang="hr-HR" sz="4000" dirty="0"/>
              <a:t>EVS osposobljavanja</a:t>
            </a:r>
          </a:p>
        </p:txBody>
      </p:sp>
    </p:spTree>
    <p:extLst>
      <p:ext uri="{BB962C8B-B14F-4D97-AF65-F5344CB8AC3E}">
        <p14:creationId xmlns:p14="http://schemas.microsoft.com/office/powerpoint/2010/main" val="2796556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1867</Words>
  <Application>Microsoft Office PowerPoint</Application>
  <PresentationFormat>On-screen Show (4:3)</PresentationFormat>
  <Paragraphs>370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1_Custom Design</vt:lpstr>
      <vt:lpstr>Custom Design</vt:lpstr>
      <vt:lpstr>  Ključna aktivnost 1:    Mobilnost u svrhu učenja   </vt:lpstr>
      <vt:lpstr>PowerPoint Presentation</vt:lpstr>
      <vt:lpstr>KA1: Projekti mobilnosti Projektni ciklus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lorem ipsum dolor</dc:title>
  <dc:creator>Tina Matovina</dc:creator>
  <cp:lastModifiedBy>Lorena Barić</cp:lastModifiedBy>
  <cp:revision>76</cp:revision>
  <cp:lastPrinted>2015-02-12T08:45:19Z</cp:lastPrinted>
  <dcterms:created xsi:type="dcterms:W3CDTF">2014-11-26T14:11:20Z</dcterms:created>
  <dcterms:modified xsi:type="dcterms:W3CDTF">2015-02-12T14:50:38Z</dcterms:modified>
</cp:coreProperties>
</file>