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63" r:id="rId2"/>
    <p:sldId id="273" r:id="rId3"/>
    <p:sldId id="325" r:id="rId4"/>
    <p:sldId id="324" r:id="rId5"/>
    <p:sldId id="304" r:id="rId6"/>
    <p:sldId id="305" r:id="rId7"/>
    <p:sldId id="307" r:id="rId8"/>
    <p:sldId id="308" r:id="rId9"/>
    <p:sldId id="328" r:id="rId10"/>
    <p:sldId id="312" r:id="rId11"/>
    <p:sldId id="320" r:id="rId12"/>
    <p:sldId id="321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2" r:id="rId21"/>
    <p:sldId id="329" r:id="rId22"/>
    <p:sldId id="309" r:id="rId23"/>
    <p:sldId id="331" r:id="rId24"/>
    <p:sldId id="339" r:id="rId25"/>
    <p:sldId id="332" r:id="rId26"/>
    <p:sldId id="340" r:id="rId27"/>
    <p:sldId id="333" r:id="rId28"/>
    <p:sldId id="334" r:id="rId29"/>
    <p:sldId id="336" r:id="rId30"/>
    <p:sldId id="337" r:id="rId31"/>
    <p:sldId id="338" r:id="rId32"/>
    <p:sldId id="282" r:id="rId3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7D6B4-DD81-45C2-9B9E-56701DBF0C48}" type="datetimeFigureOut">
              <a:rPr lang="hr-HR" smtClean="0"/>
              <a:t>6.10.2014.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3269C-F41D-44CD-9399-4EE05232033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4165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10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11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12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13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14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15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16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17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18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19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20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21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22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23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24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25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26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27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28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29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30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31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B79D3-E31F-4CEB-A4D1-A97571B66C71}" type="slidenum">
              <a:rPr lang="hr-HR" smtClean="0"/>
              <a:pPr/>
              <a:t>32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513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7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8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7C448E-E6EE-4CDE-A8A6-0BF372696B36}" type="slidenum">
              <a:rPr lang="hr-HR" smtClean="0">
                <a:solidFill>
                  <a:prstClr val="black"/>
                </a:solidFill>
              </a:rPr>
              <a:pPr/>
              <a:t>9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091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FBD5-8C25-4122-B0E9-88D9FCE2536D}" type="datetimeFigureOut">
              <a:rPr lang="hr-HR" smtClean="0"/>
              <a:t>6.10.2014.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0739-00D7-476A-8F30-2E00FEF6E9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792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FBD5-8C25-4122-B0E9-88D9FCE2536D}" type="datetimeFigureOut">
              <a:rPr lang="hr-HR" smtClean="0"/>
              <a:t>6.10.2014.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0739-00D7-476A-8F30-2E00FEF6E9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962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FBD5-8C25-4122-B0E9-88D9FCE2536D}" type="datetimeFigureOut">
              <a:rPr lang="hr-HR" smtClean="0"/>
              <a:t>6.10.2014.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0739-00D7-476A-8F30-2E00FEF6E9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472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FBD5-8C25-4122-B0E9-88D9FCE2536D}" type="datetimeFigureOut">
              <a:rPr lang="hr-HR" smtClean="0"/>
              <a:t>6.10.2014.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0739-00D7-476A-8F30-2E00FEF6E9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061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FBD5-8C25-4122-B0E9-88D9FCE2536D}" type="datetimeFigureOut">
              <a:rPr lang="hr-HR" smtClean="0"/>
              <a:t>6.10.2014.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0739-00D7-476A-8F30-2E00FEF6E9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173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FBD5-8C25-4122-B0E9-88D9FCE2536D}" type="datetimeFigureOut">
              <a:rPr lang="hr-HR" smtClean="0"/>
              <a:t>6.10.2014.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0739-00D7-476A-8F30-2E00FEF6E9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826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FBD5-8C25-4122-B0E9-88D9FCE2536D}" type="datetimeFigureOut">
              <a:rPr lang="hr-HR" smtClean="0"/>
              <a:t>6.10.2014.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0739-00D7-476A-8F30-2E00FEF6E9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896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FBD5-8C25-4122-B0E9-88D9FCE2536D}" type="datetimeFigureOut">
              <a:rPr lang="hr-HR" smtClean="0"/>
              <a:t>6.10.2014.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0739-00D7-476A-8F30-2E00FEF6E9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8015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FBD5-8C25-4122-B0E9-88D9FCE2536D}" type="datetimeFigureOut">
              <a:rPr lang="hr-HR" smtClean="0"/>
              <a:t>6.10.2014.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0739-00D7-476A-8F30-2E00FEF6E9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3974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FBD5-8C25-4122-B0E9-88D9FCE2536D}" type="datetimeFigureOut">
              <a:rPr lang="hr-HR" smtClean="0"/>
              <a:t>6.10.2014.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0739-00D7-476A-8F30-2E00FEF6E9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947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FBD5-8C25-4122-B0E9-88D9FCE2536D}" type="datetimeFigureOut">
              <a:rPr lang="hr-HR" smtClean="0"/>
              <a:t>6.10.2014.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0739-00D7-476A-8F30-2E00FEF6E9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7409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4FBD5-8C25-4122-B0E9-88D9FCE2536D}" type="datetimeFigureOut">
              <a:rPr lang="hr-HR" smtClean="0"/>
              <a:t>6.10.2014.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C0739-00D7-476A-8F30-2E00FEF6E9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340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epus.info/" TargetMode="External"/><Relationship Id="rId4" Type="http://schemas.openxmlformats.org/officeDocument/2006/relationships/hyperlink" Target="http://www.mobilnost.hr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obilnost.hr/prilozi/01_727_Prirucnici_i_drugi_izvori_informacija_o_zdruzenim_studijima.pdf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8" y="-6922"/>
            <a:ext cx="913288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5"/>
                </a:solidFill>
              </a:rPr>
              <a:t/>
            </a:r>
            <a:br>
              <a:rPr lang="hr-HR" dirty="0" smtClean="0">
                <a:solidFill>
                  <a:schemeClr val="accent5"/>
                </a:solidFill>
              </a:rPr>
            </a:br>
            <a:endParaRPr lang="hr-HR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algn="ctr" defTabSz="457200">
              <a:buNone/>
            </a:pPr>
            <a:r>
              <a:rPr lang="hr-HR" sz="3100" b="1" dirty="0" smtClean="0">
                <a:solidFill>
                  <a:srgbClr val="F79646"/>
                </a:solidFill>
              </a:rPr>
              <a:t>PROVEDBA PROGRAMA CEEPUS U AKADEMSKOJ GODINI 2014./2015. </a:t>
            </a:r>
            <a:endParaRPr lang="hr-HR" sz="4400" b="1" dirty="0">
              <a:solidFill>
                <a:schemeClr val="accent5"/>
              </a:solidFill>
            </a:endParaRPr>
          </a:p>
        </p:txBody>
      </p:sp>
      <p:pic>
        <p:nvPicPr>
          <p:cNvPr id="5" name="Picture 2" descr="C:\Users\vmarcelic\Desktop\imagesCAUBRX39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08796" y="2922479"/>
            <a:ext cx="1121742" cy="99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519" y="2957908"/>
            <a:ext cx="1417312" cy="928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11560" y="4797152"/>
            <a:ext cx="8064896" cy="1224136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457200" eaLnBrk="1" hangingPunct="1"/>
            <a:r>
              <a:rPr lang="hr-HR" b="1" dirty="0" smtClean="0">
                <a:solidFill>
                  <a:srgbClr val="7F7F7F"/>
                </a:solidFill>
                <a:latin typeface="Calibri" pitchFamily="34" charset="0"/>
              </a:rPr>
              <a:t>4. sastanak nacionalnih dionika u provedbi programa CEEPUS</a:t>
            </a:r>
          </a:p>
          <a:p>
            <a:pPr algn="ctr" defTabSz="457200" eaLnBrk="1" hangingPunct="1"/>
            <a:endParaRPr lang="hr-HR" sz="1000" b="1" dirty="0" smtClean="0">
              <a:solidFill>
                <a:srgbClr val="7F7F7F"/>
              </a:solidFill>
              <a:latin typeface="Calibri" pitchFamily="34" charset="0"/>
            </a:endParaRPr>
          </a:p>
          <a:p>
            <a:pPr algn="ctr" defTabSz="457200" eaLnBrk="1" hangingPunct="1">
              <a:spcBef>
                <a:spcPct val="20000"/>
              </a:spcBef>
            </a:pPr>
            <a:r>
              <a:rPr lang="hr-HR" sz="1600" dirty="0" smtClean="0">
                <a:solidFill>
                  <a:srgbClr val="7F7F7F"/>
                </a:solidFill>
                <a:latin typeface="Calibri" pitchFamily="34" charset="0"/>
              </a:rPr>
              <a:t>Zagreb</a:t>
            </a:r>
            <a:r>
              <a:rPr lang="hr-HR" sz="1600" dirty="0">
                <a:solidFill>
                  <a:srgbClr val="7F7F7F"/>
                </a:solidFill>
                <a:latin typeface="Calibri" pitchFamily="34" charset="0"/>
              </a:rPr>
              <a:t>, </a:t>
            </a:r>
            <a:r>
              <a:rPr lang="hr-HR" sz="1600" dirty="0" smtClean="0">
                <a:solidFill>
                  <a:srgbClr val="7F7F7F"/>
                </a:solidFill>
                <a:latin typeface="Calibri" pitchFamily="34" charset="0"/>
              </a:rPr>
              <a:t>2. listopada 2014. g.</a:t>
            </a:r>
          </a:p>
          <a:p>
            <a:pPr algn="ctr" defTabSz="457200" eaLnBrk="1" hangingPunct="1">
              <a:spcBef>
                <a:spcPct val="20000"/>
              </a:spcBef>
            </a:pPr>
            <a:r>
              <a:rPr lang="hr-HR" sz="1600" dirty="0" smtClean="0">
                <a:solidFill>
                  <a:srgbClr val="7F7F7F"/>
                </a:solidFill>
                <a:latin typeface="Calibri" pitchFamily="34" charset="0"/>
              </a:rPr>
              <a:t>Nacionalni ured za CEEPUS, Agencija za mobilnost i programe EU</a:t>
            </a:r>
            <a:endParaRPr lang="da-DK" sz="1600" dirty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919" y="3110308"/>
            <a:ext cx="1417312" cy="928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50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r>
              <a:rPr lang="hr-HR" sz="36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CEEPUS MREŽE</a:t>
            </a:r>
            <a: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/>
            </a:r>
            <a:b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</a:b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hr-HR" sz="1200" b="1" dirty="0" smtClean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CEEPUS MREŽE VISOKIH UČILIŠTA – OKOSNICA PROGRAMA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hr-HR" sz="3000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vi-VN" sz="3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DEFINCIJA: najmanje tri sastavnice iz dvije CEEPUS zemlje (obično odsjek ili odjel fakulteta ili sveučilišta)  - jedna koordinira, ostale su partneri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vi-VN" sz="30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vi-VN" sz="3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PRAKSA: mnogo više sastavnica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vi-VN" sz="30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vi-VN" sz="3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Svaka zemlja određuje koje su ustanove prihvatljive za sudjelovanje u </a:t>
            </a:r>
            <a:r>
              <a:rPr lang="vi-VN" sz="3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CEEPUS-u</a:t>
            </a:r>
            <a:r>
              <a:rPr lang="hr-HR" sz="3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– </a:t>
            </a:r>
            <a:r>
              <a:rPr lang="hr-HR" b="1" dirty="0">
                <a:solidFill>
                  <a:srgbClr val="F79646"/>
                </a:solidFill>
              </a:rPr>
              <a:t>od ove ak. god. </a:t>
            </a:r>
            <a:r>
              <a:rPr lang="hr-HR" b="1" dirty="0" smtClean="0">
                <a:solidFill>
                  <a:srgbClr val="F79646"/>
                </a:solidFill>
              </a:rPr>
              <a:t>u Hrvatskoj i JAVNA </a:t>
            </a:r>
            <a:r>
              <a:rPr lang="hr-HR" b="1" dirty="0">
                <a:solidFill>
                  <a:srgbClr val="F79646"/>
                </a:solidFill>
              </a:rPr>
              <a:t>VELEUČILIŠTA</a:t>
            </a:r>
            <a:endParaRPr lang="vi-VN" b="1" dirty="0">
              <a:solidFill>
                <a:srgbClr val="F79646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hr-HR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9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r>
              <a:rPr lang="hr-HR" sz="36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CEEPUS MREŽE</a:t>
            </a:r>
            <a: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/>
            </a:r>
            <a:b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</a:b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1200" b="1" dirty="0" smtClean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 u ak. god. 2014./2015. hrvatske sastavnice sudjeluju u 46 odobrenih mreža i 10 </a:t>
            </a:r>
            <a:r>
              <a:rPr lang="hr-HR" b="1" i="1" dirty="0" err="1" smtClean="0">
                <a:solidFill>
                  <a:schemeClr val="bg1">
                    <a:lumMod val="50000"/>
                  </a:schemeClr>
                </a:solidFill>
              </a:rPr>
              <a:t>umbrella</a:t>
            </a:r>
            <a:r>
              <a:rPr lang="hr-HR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mreža </a:t>
            </a:r>
          </a:p>
          <a:p>
            <a:pPr marL="457200" lvl="1" indent="0">
              <a:buNone/>
            </a:pPr>
            <a:endParaRPr lang="hr-H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600" b="1" dirty="0">
                <a:solidFill>
                  <a:srgbClr val="F79646"/>
                </a:solidFill>
              </a:rPr>
              <a:t>UMBRELLA mreže: </a:t>
            </a:r>
            <a:r>
              <a:rPr lang="hr-HR" b="1" dirty="0">
                <a:solidFill>
                  <a:schemeClr val="bg1">
                    <a:lumMod val="50000"/>
                  </a:schemeClr>
                </a:solidFill>
              </a:rPr>
              <a:t>mreže koje su zadovoljile 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kvalitetom, ali nisu među odobrenim mrežama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hr-HR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Unutar </a:t>
            </a:r>
            <a:r>
              <a:rPr lang="hr-HR" b="1" i="1" dirty="0" err="1" smtClean="0">
                <a:solidFill>
                  <a:schemeClr val="bg1">
                    <a:lumMod val="50000"/>
                  </a:schemeClr>
                </a:solidFill>
              </a:rPr>
              <a:t>umbrella</a:t>
            </a:r>
            <a:r>
              <a:rPr lang="hr-HR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mogu se planirati mobilnosti za ljetni semestar: javiti do kraja studenog!!</a:t>
            </a:r>
          </a:p>
          <a:p>
            <a:pPr marL="457200" lvl="1" indent="0">
              <a:buNone/>
            </a:pPr>
            <a:endParaRPr lang="hr-HR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3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r>
              <a:rPr lang="hr-HR" sz="36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CEEPUS MREŽE</a:t>
            </a:r>
            <a: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/>
            </a:r>
            <a:b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</a:b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1200" b="1" dirty="0" smtClean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 popis hrvatskih VU u odobrenim CEEPUS mrežama dostupan je na 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  <a:hlinkClick r:id="rId4"/>
              </a:rPr>
              <a:t>www.mobilnost.hr</a:t>
            </a:r>
            <a:endParaRPr lang="hr-H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hr-HR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Mreže se mogu pretraživati na 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  <a:hlinkClick r:id="rId5"/>
              </a:rPr>
              <a:t>www.ceepus.info</a:t>
            </a:r>
            <a:endParaRPr lang="hr-H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hr-H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hr-HR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0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r>
              <a:rPr lang="hr-HR" sz="36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CEEPUS MREŽE</a:t>
            </a:r>
            <a: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/>
            </a:r>
            <a:b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</a:b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hr-HR" sz="1200" b="1" dirty="0" smtClean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CIKLUS CEEPUS MREŽE</a:t>
            </a:r>
            <a:endParaRPr lang="hr-HR" sz="3000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3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o</a:t>
            </a:r>
            <a:r>
              <a:rPr lang="vi-VN" sz="3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nline </a:t>
            </a:r>
            <a:r>
              <a:rPr lang="vi-VN" sz="3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prijave novih mreža i produživanje postojećih – rok 15. </a:t>
            </a:r>
            <a:r>
              <a:rPr lang="vi-VN" sz="3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siječnja</a:t>
            </a:r>
            <a:r>
              <a:rPr lang="hr-HR" sz="3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svake godine</a:t>
            </a:r>
            <a:endParaRPr lang="vi-VN" sz="30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3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vi-VN" sz="3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okumenti</a:t>
            </a:r>
            <a:r>
              <a:rPr lang="vi-VN" sz="3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: </a:t>
            </a:r>
            <a:r>
              <a:rPr lang="vi-VN" sz="3000" b="1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Letter of Endorsement</a:t>
            </a:r>
            <a:r>
              <a:rPr lang="vi-VN" sz="3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, </a:t>
            </a:r>
            <a:r>
              <a:rPr lang="vi-VN" sz="3000" b="1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Letter of Intent </a:t>
            </a:r>
            <a:r>
              <a:rPr lang="vi-VN" sz="3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i nastavni </a:t>
            </a:r>
            <a:r>
              <a:rPr lang="vi-VN" sz="3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program</a:t>
            </a:r>
            <a:r>
              <a:rPr lang="hr-HR" sz="3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na engleskom jeziku</a:t>
            </a:r>
            <a:endParaRPr lang="vi-VN" sz="30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3000" b="1" i="1" dirty="0" err="1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d</a:t>
            </a:r>
            <a:r>
              <a:rPr lang="hr-HR" sz="3000" b="1" i="1" dirty="0" err="1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oc</a:t>
            </a:r>
            <a:r>
              <a:rPr lang="hr-HR" sz="3000" b="1" i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-</a:t>
            </a:r>
            <a:r>
              <a:rPr lang="hr-HR" sz="3000" b="1" i="1" dirty="0" err="1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check</a:t>
            </a:r>
            <a:r>
              <a:rPr lang="hr-HR" sz="3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vi-VN" sz="3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– </a:t>
            </a:r>
            <a:r>
              <a:rPr lang="vi-VN" sz="3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provodi NCO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3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n</a:t>
            </a:r>
            <a:r>
              <a:rPr lang="hr-HR" sz="3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adopuna dokumentacije </a:t>
            </a:r>
            <a:r>
              <a:rPr lang="vi-VN" sz="3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(oduzimanje </a:t>
            </a:r>
            <a:r>
              <a:rPr lang="vi-VN" sz="3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bodova)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30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o</a:t>
            </a:r>
            <a:r>
              <a:rPr lang="hr-HR" sz="3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cjenjivanje – nacionalna komisija</a:t>
            </a:r>
            <a:endParaRPr lang="vi-VN" sz="30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vi-VN" sz="30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objava rang-liste i raspodjela mjeseci stipendija po mrežama – međunarodna komisija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hr-HR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84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4" y="-743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r>
              <a:rPr lang="hr-HR" sz="36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CEEPUS MREŽE</a:t>
            </a:r>
            <a: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/>
            </a:r>
            <a:b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</a:b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800" b="1" dirty="0">
                <a:solidFill>
                  <a:schemeClr val="bg1">
                    <a:lumMod val="50000"/>
                  </a:schemeClr>
                </a:solidFill>
              </a:rPr>
              <a:t>OCJENJIVANJE</a:t>
            </a:r>
          </a:p>
          <a:p>
            <a:pPr marL="457200" lvl="1" indent="0">
              <a:buNone/>
            </a:pPr>
            <a:r>
              <a:rPr lang="hr-HR" b="1" dirty="0" smtClean="0">
                <a:solidFill>
                  <a:srgbClr val="F79646"/>
                </a:solidFill>
              </a:rPr>
              <a:t>Standardni </a:t>
            </a:r>
            <a:r>
              <a:rPr lang="hr-HR" b="1" dirty="0">
                <a:solidFill>
                  <a:srgbClr val="F79646"/>
                </a:solidFill>
              </a:rPr>
              <a:t>bodovi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nacionalna vrijednost mreže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ispunjenje kvote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upravljanje mrežom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profesionalni doprinos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obrazovna vrijednost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b="1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bjektivnost zadanih ciljeva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b="1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eđunarodna komponenta programa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hr-HR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78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4" y="-743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r>
              <a:rPr lang="hr-HR" sz="36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CEEPUS MREŽE</a:t>
            </a:r>
            <a: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/>
            </a:r>
            <a:b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</a:b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1200" b="1" dirty="0" smtClean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hr-HR" b="1" dirty="0" smtClean="0">
                <a:solidFill>
                  <a:srgbClr val="F79646"/>
                </a:solidFill>
              </a:rPr>
              <a:t>Združeni studijski program</a:t>
            </a:r>
            <a:endParaRPr lang="hr-HR" b="1" dirty="0">
              <a:solidFill>
                <a:srgbClr val="F79646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hr-HR" b="1" dirty="0">
                <a:solidFill>
                  <a:schemeClr val="bg1">
                    <a:lumMod val="50000"/>
                  </a:schemeClr>
                </a:solidFill>
              </a:rPr>
              <a:t>vizija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b="1" dirty="0">
                <a:solidFill>
                  <a:schemeClr val="bg1">
                    <a:lumMod val="50000"/>
                  </a:schemeClr>
                </a:solidFill>
              </a:rPr>
              <a:t>napredak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b="1" dirty="0">
                <a:solidFill>
                  <a:schemeClr val="bg1">
                    <a:lumMod val="50000"/>
                  </a:schemeClr>
                </a:solidFill>
              </a:rPr>
              <a:t>utvrđivanje problematičnih područja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b="1" dirty="0">
                <a:solidFill>
                  <a:schemeClr val="bg1">
                    <a:lumMod val="50000"/>
                  </a:schemeClr>
                </a:solidFill>
              </a:rPr>
              <a:t>učinak provedbe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hr-HR" b="1" dirty="0">
                <a:solidFill>
                  <a:schemeClr val="bg1">
                    <a:lumMod val="50000"/>
                  </a:schemeClr>
                </a:solidFill>
              </a:rPr>
              <a:t>ispunjavanje zadanih ciljeva</a:t>
            </a:r>
          </a:p>
        </p:txBody>
      </p:sp>
    </p:spTree>
    <p:extLst>
      <p:ext uri="{BB962C8B-B14F-4D97-AF65-F5344CB8AC3E}">
        <p14:creationId xmlns:p14="http://schemas.microsoft.com/office/powerpoint/2010/main" val="14865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4" y="-743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r>
              <a:rPr lang="hr-HR" sz="36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CEEPUS MREŽE</a:t>
            </a:r>
            <a: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/>
            </a:r>
            <a:b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</a:b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1200" b="1" dirty="0" smtClean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hr-HR" b="1" dirty="0" smtClean="0">
                <a:solidFill>
                  <a:srgbClr val="F79646"/>
                </a:solidFill>
              </a:rPr>
              <a:t>Od CEEPUS-a III (svibanj 2011. g.)  veliki je naglasak na ZS: nova mreža u pravilu mora imati u planu združeni studijski program da bi bila odobrena!</a:t>
            </a:r>
            <a:endParaRPr lang="hr-HR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5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4" y="-743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r>
              <a:rPr lang="hr-HR" sz="36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CEEPUS MREŽE</a:t>
            </a:r>
            <a: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/>
            </a:r>
            <a:b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</a:b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1200" b="1" dirty="0" smtClean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hr-HR" b="1" dirty="0">
                <a:solidFill>
                  <a:srgbClr val="F79646"/>
                </a:solidFill>
              </a:rPr>
              <a:t>Status združenih studija u Hrvatskoj: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sveučilišta odlukom senata akreditiraju združene studijske programe  (imaju vlastite pravilnike i procedure)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eleučilišta i visoke škole moraju imati dopusnicu MZOS-a (MZOS nastoji to promijeniti)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ostoje primjeri dobre prakse iz Erasmus </a:t>
            </a:r>
            <a:r>
              <a:rPr lang="hr-HR" b="1" dirty="0" err="1" smtClean="0">
                <a:solidFill>
                  <a:schemeClr val="bg1">
                    <a:lumMod val="50000"/>
                  </a:schemeClr>
                </a:solidFill>
              </a:rPr>
              <a:t>Mundusa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 i drugi izvori i priručnici:  </a:t>
            </a:r>
            <a:r>
              <a:rPr lang="hr-HR" sz="2000" u="sng" dirty="0">
                <a:hlinkClick r:id="rId4"/>
              </a:rPr>
              <a:t>http://www.mobilnost.hr/prilozi/01_727_</a:t>
            </a:r>
            <a:r>
              <a:rPr lang="hr-HR" sz="2000" u="sng" dirty="0" err="1">
                <a:hlinkClick r:id="rId4"/>
              </a:rPr>
              <a:t>Prirucnici</a:t>
            </a:r>
            <a:r>
              <a:rPr lang="hr-HR" sz="2000" u="sng" dirty="0">
                <a:hlinkClick r:id="rId4"/>
              </a:rPr>
              <a:t>_i_drugi_izvori_informacija_o_</a:t>
            </a:r>
            <a:r>
              <a:rPr lang="hr-HR" sz="2000" u="sng" dirty="0" err="1">
                <a:hlinkClick r:id="rId4"/>
              </a:rPr>
              <a:t>zdruzenim</a:t>
            </a:r>
            <a:r>
              <a:rPr lang="hr-HR" sz="2000" u="sng" dirty="0">
                <a:hlinkClick r:id="rId4"/>
              </a:rPr>
              <a:t>_</a:t>
            </a:r>
            <a:r>
              <a:rPr lang="hr-HR" sz="2000" u="sng" dirty="0" err="1">
                <a:hlinkClick r:id="rId4"/>
              </a:rPr>
              <a:t>studijima.pdf</a:t>
            </a:r>
            <a:endParaRPr lang="hr-HR" sz="2000" b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hr-HR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2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4" y="-743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r>
              <a:rPr lang="hr-HR" sz="36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CEEPUS MREŽE</a:t>
            </a:r>
            <a: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/>
            </a:r>
            <a:b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</a:b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1200" b="1" dirty="0" smtClean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hr-HR" b="1" dirty="0">
                <a:solidFill>
                  <a:srgbClr val="F79646"/>
                </a:solidFill>
              </a:rPr>
              <a:t>Problem akreditacije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 zasad je u </a:t>
            </a:r>
            <a:r>
              <a:rPr lang="hr-HR" b="1" dirty="0">
                <a:solidFill>
                  <a:schemeClr val="bg1">
                    <a:lumMod val="50000"/>
                  </a:schemeClr>
                </a:solidFill>
              </a:rPr>
              <a:t>svakoj zemlji je potrebno proći 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proceduru akreditacije</a:t>
            </a:r>
            <a:endParaRPr lang="hr-HR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napori MZOS-a i EQAR-a da se omogući akreditacija jednom (članica EQAR-a) – izmjene u propisima vezanim uz osiguravanje kvalitete</a:t>
            </a:r>
          </a:p>
        </p:txBody>
      </p:sp>
    </p:spTree>
    <p:extLst>
      <p:ext uri="{BB962C8B-B14F-4D97-AF65-F5344CB8AC3E}">
        <p14:creationId xmlns:p14="http://schemas.microsoft.com/office/powerpoint/2010/main" val="60812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4" y="-743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r>
              <a:rPr lang="hr-HR" sz="36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CEEPUS MREŽE</a:t>
            </a:r>
            <a: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/>
            </a:r>
            <a:b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</a:b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1200" b="1" dirty="0" smtClean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hr-HR" b="1" dirty="0">
                <a:solidFill>
                  <a:srgbClr val="F79646"/>
                </a:solidFill>
              </a:rPr>
              <a:t>Tri mjere vezane uz provedbu ZS ušle su u Strategiju obrazovanja, znanosti i tehnologije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</a:p>
          <a:p>
            <a:pPr marL="971550" lvl="1" indent="-514350">
              <a:buAutoNum type="arabicParenR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Izrada plana uključivanja u ZS na svim razinama;</a:t>
            </a:r>
          </a:p>
          <a:p>
            <a:pPr marL="971550" lvl="1" indent="-514350">
              <a:buAutoNum type="arabicParenR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Usvajanje odgovarajućih mehanizama akreditacije i sustava internih pravila VU;</a:t>
            </a:r>
          </a:p>
          <a:p>
            <a:pPr marL="971550" lvl="1" indent="-514350">
              <a:buAutoNum type="arabicParenR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Izrada studijskih programa za ZS i izvođenje programa ZS.</a:t>
            </a:r>
          </a:p>
        </p:txBody>
      </p:sp>
    </p:spTree>
    <p:extLst>
      <p:ext uri="{BB962C8B-B14F-4D97-AF65-F5344CB8AC3E}">
        <p14:creationId xmlns:p14="http://schemas.microsoft.com/office/powerpoint/2010/main" val="257278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</a:t>
            </a:r>
            <a:r>
              <a:rPr lang="hr-HR" sz="36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PREGLED IZLAGANJA</a:t>
            </a:r>
            <a: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/>
            </a:r>
            <a:b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</a:b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1200" b="1" dirty="0" smtClean="0">
              <a:solidFill>
                <a:schemeClr val="accent5"/>
              </a:solidFill>
            </a:endParaRPr>
          </a:p>
          <a:p>
            <a:pPr marL="971550" lvl="1" indent="-514350">
              <a:buAutoNum type="arabicPeriod"/>
            </a:pPr>
            <a:r>
              <a:rPr lang="hr-HR" b="1" dirty="0" smtClean="0">
                <a:solidFill>
                  <a:srgbClr val="F79646"/>
                </a:solidFill>
              </a:rPr>
              <a:t>OPĆENITO O CEEPUS-u</a:t>
            </a:r>
          </a:p>
          <a:p>
            <a:pPr marL="971550" lvl="1" indent="-514350">
              <a:buAutoNum type="arabicPeriod"/>
            </a:pPr>
            <a:r>
              <a:rPr lang="hr-HR" b="1" dirty="0" smtClean="0">
                <a:solidFill>
                  <a:srgbClr val="F79646"/>
                </a:solidFill>
              </a:rPr>
              <a:t>CIKLUS CEEPUS MREŽE</a:t>
            </a:r>
          </a:p>
          <a:p>
            <a:pPr marL="971550" lvl="1" indent="-514350">
              <a:buAutoNum type="arabicPeriod"/>
            </a:pPr>
            <a:r>
              <a:rPr lang="hr-HR" b="1" dirty="0" smtClean="0">
                <a:solidFill>
                  <a:srgbClr val="F79646"/>
                </a:solidFill>
              </a:rPr>
              <a:t>MOBILNOST </a:t>
            </a:r>
          </a:p>
          <a:p>
            <a:pPr marL="971550" lvl="1" indent="-514350">
              <a:buAutoNum type="arabicPeriod"/>
            </a:pPr>
            <a:r>
              <a:rPr lang="hr-HR" b="1" dirty="0" smtClean="0">
                <a:solidFill>
                  <a:srgbClr val="F79646"/>
                </a:solidFill>
              </a:rPr>
              <a:t>CIKLUS DOLAZNE MOBILNOSTI</a:t>
            </a:r>
          </a:p>
          <a:p>
            <a:pPr marL="971550" lvl="1" indent="-514350">
              <a:buAutoNum type="arabicPeriod"/>
            </a:pPr>
            <a:r>
              <a:rPr lang="hr-HR" b="1" dirty="0" smtClean="0">
                <a:solidFill>
                  <a:srgbClr val="F79646"/>
                </a:solidFill>
              </a:rPr>
              <a:t>KORISNIČKO SUČELJE LCK-a</a:t>
            </a:r>
          </a:p>
          <a:p>
            <a:pPr marL="971550" lvl="1" indent="-514350">
              <a:buAutoNum type="arabicPeriod"/>
            </a:pPr>
            <a:endParaRPr lang="hr-HR" b="1" dirty="0" smtClean="0">
              <a:solidFill>
                <a:srgbClr val="F79646"/>
              </a:solidFill>
            </a:endParaRPr>
          </a:p>
          <a:p>
            <a:pPr marL="457200" lvl="1" indent="0">
              <a:buNone/>
            </a:pPr>
            <a:endParaRPr lang="hr-HR" b="1" dirty="0">
              <a:solidFill>
                <a:srgbClr val="F79646"/>
              </a:solidFill>
            </a:endParaRPr>
          </a:p>
          <a:p>
            <a:pPr marL="457200" lvl="1" indent="0">
              <a:buNone/>
            </a:pPr>
            <a:endParaRPr lang="hr-HR" b="1" dirty="0" smtClean="0">
              <a:solidFill>
                <a:srgbClr val="F79646"/>
              </a:solidFill>
            </a:endParaRPr>
          </a:p>
          <a:p>
            <a:pPr marL="457200" lvl="1" indent="0">
              <a:buNone/>
            </a:pPr>
            <a:endParaRPr lang="hr-HR" b="1" dirty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08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85555" y="4941168"/>
            <a:ext cx="25381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b="1" dirty="0">
                <a:solidFill>
                  <a:srgbClr val="4BACC6"/>
                </a:solidFill>
                <a:ea typeface="+mj-ea"/>
                <a:cs typeface="+mj-cs"/>
              </a:rPr>
              <a:t>MOBILNOST</a:t>
            </a:r>
            <a:endParaRPr lang="hr-HR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636912"/>
            <a:ext cx="2320652" cy="1912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04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r>
              <a:rPr lang="hr-HR" sz="36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MOBILNOST</a:t>
            </a: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1200" b="1" dirty="0" smtClean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hr-HR" b="1" dirty="0" smtClean="0">
                <a:solidFill>
                  <a:srgbClr val="F79646"/>
                </a:solidFill>
              </a:rPr>
              <a:t>KATEGORIJE (u prijavi i </a:t>
            </a:r>
            <a:r>
              <a:rPr lang="hr-HR" b="1" i="1" dirty="0" err="1" smtClean="0">
                <a:solidFill>
                  <a:srgbClr val="F79646"/>
                </a:solidFill>
              </a:rPr>
              <a:t>traffic</a:t>
            </a:r>
            <a:r>
              <a:rPr lang="hr-HR" b="1" i="1" dirty="0" smtClean="0">
                <a:solidFill>
                  <a:srgbClr val="F79646"/>
                </a:solidFill>
              </a:rPr>
              <a:t> </a:t>
            </a:r>
            <a:r>
              <a:rPr lang="hr-HR" b="1" i="1" dirty="0" err="1" smtClean="0">
                <a:solidFill>
                  <a:srgbClr val="F79646"/>
                </a:solidFill>
              </a:rPr>
              <a:t>sheetu</a:t>
            </a:r>
            <a:r>
              <a:rPr lang="hr-HR" b="1" dirty="0" smtClean="0">
                <a:solidFill>
                  <a:srgbClr val="F79646"/>
                </a:solidFill>
              </a:rPr>
              <a:t>):</a:t>
            </a:r>
            <a:endParaRPr lang="hr-HR" b="1" dirty="0">
              <a:solidFill>
                <a:srgbClr val="F79646"/>
              </a:solidFill>
            </a:endParaRPr>
          </a:p>
          <a:p>
            <a:pPr marL="457200" lvl="1" indent="0">
              <a:buNone/>
            </a:pPr>
            <a:r>
              <a:rPr lang="hr-HR" b="1" dirty="0">
                <a:solidFill>
                  <a:prstClr val="white">
                    <a:lumMod val="50000"/>
                  </a:prstClr>
                </a:solidFill>
              </a:rPr>
              <a:t>a) </a:t>
            </a:r>
            <a:r>
              <a:rPr lang="hr-HR" b="1" i="1" dirty="0">
                <a:solidFill>
                  <a:prstClr val="white">
                    <a:lumMod val="50000"/>
                  </a:prstClr>
                </a:solidFill>
              </a:rPr>
              <a:t>s</a:t>
            </a:r>
            <a:r>
              <a:rPr lang="hr-HR" b="1" i="1" dirty="0" smtClean="0">
                <a:solidFill>
                  <a:prstClr val="white">
                    <a:lumMod val="50000"/>
                  </a:prstClr>
                </a:solidFill>
              </a:rPr>
              <a:t>tudent – </a:t>
            </a:r>
            <a:r>
              <a:rPr lang="hr-HR" b="1" dirty="0" smtClean="0">
                <a:solidFill>
                  <a:prstClr val="white">
                    <a:lumMod val="50000"/>
                  </a:prstClr>
                </a:solidFill>
              </a:rPr>
              <a:t> min. 3 mjeseca (semestralna mobilnost) </a:t>
            </a:r>
            <a:endParaRPr lang="hr-HR" b="1" i="1" dirty="0">
              <a:solidFill>
                <a:prstClr val="white">
                  <a:lumMod val="50000"/>
                </a:prstClr>
              </a:solidFill>
            </a:endParaRPr>
          </a:p>
          <a:p>
            <a:pPr marL="457200" lvl="1" indent="0">
              <a:buNone/>
            </a:pPr>
            <a:r>
              <a:rPr lang="hr-HR" b="1" dirty="0">
                <a:solidFill>
                  <a:prstClr val="white">
                    <a:lumMod val="50000"/>
                  </a:prstClr>
                </a:solidFill>
              </a:rPr>
              <a:t>b) </a:t>
            </a:r>
            <a:r>
              <a:rPr lang="hr-HR" b="1" i="1" dirty="0" err="1">
                <a:solidFill>
                  <a:prstClr val="white">
                    <a:lumMod val="50000"/>
                  </a:prstClr>
                </a:solidFill>
              </a:rPr>
              <a:t>short</a:t>
            </a:r>
            <a:r>
              <a:rPr lang="hr-HR" b="1" i="1" dirty="0">
                <a:solidFill>
                  <a:prstClr val="white">
                    <a:lumMod val="50000"/>
                  </a:prstClr>
                </a:solidFill>
              </a:rPr>
              <a:t>-</a:t>
            </a:r>
            <a:r>
              <a:rPr lang="hr-HR" b="1" i="1" dirty="0" err="1">
                <a:solidFill>
                  <a:prstClr val="white">
                    <a:lumMod val="50000"/>
                  </a:prstClr>
                </a:solidFill>
              </a:rPr>
              <a:t>term</a:t>
            </a:r>
            <a:r>
              <a:rPr lang="hr-HR" b="1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hr-HR" b="1" i="1" dirty="0" smtClean="0">
                <a:solidFill>
                  <a:prstClr val="white">
                    <a:lumMod val="50000"/>
                  </a:prstClr>
                </a:solidFill>
              </a:rPr>
              <a:t>student </a:t>
            </a:r>
            <a:r>
              <a:rPr lang="hr-HR" b="1" dirty="0" smtClean="0">
                <a:solidFill>
                  <a:prstClr val="white">
                    <a:lumMod val="50000"/>
                  </a:prstClr>
                </a:solidFill>
              </a:rPr>
              <a:t>– kraće (istraživanje za završni rad)</a:t>
            </a:r>
            <a:endParaRPr lang="hr-HR" b="1" dirty="0">
              <a:solidFill>
                <a:prstClr val="white">
                  <a:lumMod val="50000"/>
                </a:prstClr>
              </a:solidFill>
            </a:endParaRPr>
          </a:p>
          <a:p>
            <a:pPr marL="457200" lvl="1" indent="0">
              <a:buNone/>
            </a:pPr>
            <a:r>
              <a:rPr lang="hr-HR" b="1" dirty="0">
                <a:solidFill>
                  <a:prstClr val="white">
                    <a:lumMod val="50000"/>
                  </a:prstClr>
                </a:solidFill>
              </a:rPr>
              <a:t>c) </a:t>
            </a:r>
            <a:r>
              <a:rPr lang="hr-HR" b="1" i="1" dirty="0" err="1">
                <a:solidFill>
                  <a:prstClr val="white">
                    <a:lumMod val="50000"/>
                  </a:prstClr>
                </a:solidFill>
              </a:rPr>
              <a:t>t</a:t>
            </a:r>
            <a:r>
              <a:rPr lang="hr-HR" b="1" i="1" dirty="0" err="1" smtClean="0">
                <a:solidFill>
                  <a:prstClr val="white">
                    <a:lumMod val="50000"/>
                  </a:prstClr>
                </a:solidFill>
              </a:rPr>
              <a:t>eacher</a:t>
            </a:r>
            <a:r>
              <a:rPr lang="hr-HR" b="1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hr-HR" b="1" dirty="0" smtClean="0">
                <a:solidFill>
                  <a:prstClr val="white">
                    <a:lumMod val="50000"/>
                  </a:prstClr>
                </a:solidFill>
              </a:rPr>
              <a:t>– suradnja i nastava (min 6 sati tjedno)</a:t>
            </a:r>
            <a:endParaRPr lang="hr-HR" b="1" i="1" dirty="0">
              <a:solidFill>
                <a:prstClr val="white">
                  <a:lumMod val="50000"/>
                </a:prstClr>
              </a:solidFill>
            </a:endParaRPr>
          </a:p>
          <a:p>
            <a:pPr marL="457200" lvl="1" indent="0">
              <a:buNone/>
            </a:pPr>
            <a:r>
              <a:rPr lang="hr-HR" b="1" dirty="0">
                <a:solidFill>
                  <a:prstClr val="white">
                    <a:lumMod val="50000"/>
                  </a:prstClr>
                </a:solidFill>
              </a:rPr>
              <a:t>d) </a:t>
            </a:r>
            <a:r>
              <a:rPr lang="hr-HR" b="1" i="1" dirty="0" err="1">
                <a:solidFill>
                  <a:prstClr val="white">
                    <a:lumMod val="50000"/>
                  </a:prstClr>
                </a:solidFill>
              </a:rPr>
              <a:t>short</a:t>
            </a:r>
            <a:r>
              <a:rPr lang="hr-HR" b="1" i="1" dirty="0">
                <a:solidFill>
                  <a:prstClr val="white">
                    <a:lumMod val="50000"/>
                  </a:prstClr>
                </a:solidFill>
              </a:rPr>
              <a:t>-</a:t>
            </a:r>
            <a:r>
              <a:rPr lang="hr-HR" b="1" i="1" dirty="0" err="1">
                <a:solidFill>
                  <a:prstClr val="white">
                    <a:lumMod val="50000"/>
                  </a:prstClr>
                </a:solidFill>
              </a:rPr>
              <a:t>term</a:t>
            </a:r>
            <a:r>
              <a:rPr lang="hr-HR" b="1" i="1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hr-HR" b="1" i="1" dirty="0" err="1" smtClean="0">
                <a:solidFill>
                  <a:prstClr val="white">
                    <a:lumMod val="50000"/>
                  </a:prstClr>
                </a:solidFill>
              </a:rPr>
              <a:t>excursion</a:t>
            </a:r>
            <a:r>
              <a:rPr lang="hr-HR" b="1" i="1" dirty="0" smtClean="0">
                <a:solidFill>
                  <a:prstClr val="white">
                    <a:lumMod val="50000"/>
                  </a:prstClr>
                </a:solidFill>
              </a:rPr>
              <a:t> – </a:t>
            </a:r>
            <a:r>
              <a:rPr lang="hr-HR" b="1" dirty="0" smtClean="0">
                <a:solidFill>
                  <a:prstClr val="white">
                    <a:lumMod val="50000"/>
                  </a:prstClr>
                </a:solidFill>
              </a:rPr>
              <a:t>ljetne škole (SUDIONICI)</a:t>
            </a:r>
            <a:endParaRPr lang="hr-HR" b="1" i="1" dirty="0">
              <a:solidFill>
                <a:prstClr val="white">
                  <a:lumMod val="50000"/>
                </a:prstClr>
              </a:solidFill>
            </a:endParaRPr>
          </a:p>
          <a:p>
            <a:pPr marL="457200" lvl="1" indent="0">
              <a:buNone/>
            </a:pPr>
            <a:endParaRPr lang="hr-HR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6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r>
              <a:rPr lang="hr-HR" sz="36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MOBILNOST</a:t>
            </a: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1200" b="1" dirty="0" smtClean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hr-HR" b="1" dirty="0">
                <a:solidFill>
                  <a:srgbClr val="F79646"/>
                </a:solidFill>
              </a:rPr>
              <a:t>VRSTE MOBILNOSTI:</a:t>
            </a:r>
          </a:p>
          <a:p>
            <a:pPr marL="971550" lvl="1" indent="-514350">
              <a:buAutoNum type="alphaLcParenR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unutar mreže (odobrene i </a:t>
            </a:r>
            <a:r>
              <a:rPr lang="hr-HR" b="1" i="1" dirty="0" err="1" smtClean="0">
                <a:solidFill>
                  <a:schemeClr val="bg1">
                    <a:lumMod val="50000"/>
                  </a:schemeClr>
                </a:solidFill>
              </a:rPr>
              <a:t>umbrella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b)   izvan mreže (</a:t>
            </a:r>
            <a:r>
              <a:rPr lang="hr-HR" b="1" i="1" dirty="0" err="1" smtClean="0">
                <a:solidFill>
                  <a:schemeClr val="bg1">
                    <a:lumMod val="50000"/>
                  </a:schemeClr>
                </a:solidFill>
              </a:rPr>
              <a:t>freemoveri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6838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2" y="0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r>
              <a:rPr lang="hr-HR" sz="36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MOBILNOST</a:t>
            </a: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1200" b="1" dirty="0" smtClean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hr-HR" b="1" dirty="0" smtClean="0">
                <a:solidFill>
                  <a:srgbClr val="F79646"/>
                </a:solidFill>
              </a:rPr>
              <a:t>		MOBILNOST UNUTAR MREŽA</a:t>
            </a:r>
          </a:p>
          <a:p>
            <a:pPr marL="457200" lvl="1" indent="0">
              <a:buNone/>
            </a:pPr>
            <a:endParaRPr lang="hr-HR" b="1" dirty="0" smtClean="0">
              <a:solidFill>
                <a:srgbClr val="F79646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203848" y="2361045"/>
            <a:ext cx="1928457" cy="1233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MATIČNO VU</a:t>
            </a:r>
            <a:endParaRPr lang="hr-HR" dirty="0"/>
          </a:p>
        </p:txBody>
      </p:sp>
      <p:sp>
        <p:nvSpPr>
          <p:cNvPr id="5" name="Right Arrow 4"/>
          <p:cNvSpPr/>
          <p:nvPr/>
        </p:nvSpPr>
        <p:spPr>
          <a:xfrm>
            <a:off x="5220072" y="2723377"/>
            <a:ext cx="136815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Oval 5"/>
          <p:cNvSpPr/>
          <p:nvPr/>
        </p:nvSpPr>
        <p:spPr>
          <a:xfrm>
            <a:off x="6688353" y="2336480"/>
            <a:ext cx="1800200" cy="12584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MATIČNI NCO</a:t>
            </a:r>
            <a:endParaRPr lang="hr-HR" dirty="0"/>
          </a:p>
        </p:txBody>
      </p:sp>
      <p:sp>
        <p:nvSpPr>
          <p:cNvPr id="8" name="Oval 7"/>
          <p:cNvSpPr/>
          <p:nvPr/>
        </p:nvSpPr>
        <p:spPr>
          <a:xfrm>
            <a:off x="6688353" y="4931195"/>
            <a:ext cx="1800200" cy="11586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VU PRIMATELJ</a:t>
            </a:r>
            <a:endParaRPr lang="hr-HR" dirty="0"/>
          </a:p>
        </p:txBody>
      </p:sp>
      <p:sp>
        <p:nvSpPr>
          <p:cNvPr id="10" name="Oval 9"/>
          <p:cNvSpPr/>
          <p:nvPr/>
        </p:nvSpPr>
        <p:spPr>
          <a:xfrm>
            <a:off x="3203848" y="4970794"/>
            <a:ext cx="1812776" cy="12618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NCO PRIMATELJ</a:t>
            </a:r>
            <a:endParaRPr lang="hr-HR" dirty="0"/>
          </a:p>
        </p:txBody>
      </p:sp>
      <p:sp>
        <p:nvSpPr>
          <p:cNvPr id="11" name="Down Arrow 10"/>
          <p:cNvSpPr/>
          <p:nvPr/>
        </p:nvSpPr>
        <p:spPr>
          <a:xfrm>
            <a:off x="7452320" y="371703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Left Arrow 11"/>
          <p:cNvSpPr/>
          <p:nvPr/>
        </p:nvSpPr>
        <p:spPr>
          <a:xfrm>
            <a:off x="5261504" y="5237066"/>
            <a:ext cx="1356317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Right Arrow Callout 12"/>
          <p:cNvSpPr/>
          <p:nvPr/>
        </p:nvSpPr>
        <p:spPr>
          <a:xfrm>
            <a:off x="1092719" y="2378684"/>
            <a:ext cx="1979712" cy="117401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ODABIR KANDIDATA</a:t>
            </a:r>
            <a:endParaRPr lang="hr-HR" dirty="0"/>
          </a:p>
        </p:txBody>
      </p:sp>
      <p:sp>
        <p:nvSpPr>
          <p:cNvPr id="14" name="Left Arrow 13"/>
          <p:cNvSpPr/>
          <p:nvPr/>
        </p:nvSpPr>
        <p:spPr>
          <a:xfrm>
            <a:off x="2637250" y="5394831"/>
            <a:ext cx="489204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Rectangle 14"/>
          <p:cNvSpPr/>
          <p:nvPr/>
        </p:nvSpPr>
        <p:spPr>
          <a:xfrm>
            <a:off x="1092719" y="5057658"/>
            <a:ext cx="1506244" cy="10881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DODJELA STIPENDIJE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3834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r>
              <a:rPr lang="hr-HR" sz="36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MOBILNOST</a:t>
            </a: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hr-HR" sz="1200" b="1" dirty="0" smtClean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hr-HR" b="1" dirty="0" smtClean="0">
                <a:solidFill>
                  <a:srgbClr val="F79646"/>
                </a:solidFill>
              </a:rPr>
              <a:t>MOBILNOST UNUTAR MREŽA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dabir kandidata </a:t>
            </a:r>
            <a:r>
              <a:rPr lang="hr-HR" b="1" dirty="0">
                <a:solidFill>
                  <a:schemeClr val="bg1">
                    <a:lumMod val="50000"/>
                  </a:schemeClr>
                </a:solidFill>
              </a:rPr>
              <a:t>provode 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matična VU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NCO provodi formalnu provjeru: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hr-HR" b="1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rijava podnesena unutar roka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hr-HR" b="1" i="1" dirty="0" err="1" smtClean="0">
                <a:solidFill>
                  <a:schemeClr val="bg1">
                    <a:lumMod val="50000"/>
                  </a:schemeClr>
                </a:solidFill>
              </a:rPr>
              <a:t>Equal</a:t>
            </a:r>
            <a:r>
              <a:rPr lang="hr-HR" b="1" i="1" dirty="0" smtClean="0">
                <a:solidFill>
                  <a:schemeClr val="bg1">
                    <a:lumMod val="50000"/>
                  </a:schemeClr>
                </a:solidFill>
              </a:rPr>
              <a:t> Status </a:t>
            </a:r>
            <a:r>
              <a:rPr lang="hr-HR" b="1" i="1" dirty="0" err="1" smtClean="0">
                <a:solidFill>
                  <a:schemeClr val="bg1">
                    <a:lumMod val="50000"/>
                  </a:schemeClr>
                </a:solidFill>
              </a:rPr>
              <a:t>Document</a:t>
            </a:r>
            <a:r>
              <a:rPr lang="hr-HR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(ako je primjenjivo)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usklađenost razdoblja i svrhe mobilnosti s Radnim programom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 plan nastavnog rada za nastavno osoblje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 razdoblje mobilnosti usklađeno s akademskom godinom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 nastavna mobilnost planirana je </a:t>
            </a:r>
            <a:r>
              <a:rPr lang="hr-HR" b="1" i="1" dirty="0" err="1" smtClean="0">
                <a:solidFill>
                  <a:schemeClr val="bg1">
                    <a:lumMod val="50000"/>
                  </a:schemeClr>
                </a:solidFill>
              </a:rPr>
              <a:t>traffic</a:t>
            </a:r>
            <a:r>
              <a:rPr lang="hr-HR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r-HR" b="1" i="1" dirty="0" err="1" smtClean="0">
                <a:solidFill>
                  <a:schemeClr val="bg1">
                    <a:lumMod val="50000"/>
                  </a:schemeClr>
                </a:solidFill>
              </a:rPr>
              <a:t>sheetom</a:t>
            </a:r>
            <a:endParaRPr lang="hr-HR" b="1" i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endParaRPr lang="hr-HR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25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r>
              <a:rPr lang="hr-HR" sz="36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MOBILNOST</a:t>
            </a: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1200" b="1" dirty="0" smtClean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hr-HR" sz="4000" b="1" dirty="0" smtClean="0">
                <a:solidFill>
                  <a:srgbClr val="F79646"/>
                </a:solidFill>
              </a:rPr>
              <a:t>		</a:t>
            </a:r>
            <a:r>
              <a:rPr lang="hr-HR" b="1" dirty="0">
                <a:solidFill>
                  <a:srgbClr val="F79646"/>
                </a:solidFill>
              </a:rPr>
              <a:t>MOBILNOST IZVAN MREŽA </a:t>
            </a:r>
            <a:r>
              <a:rPr lang="hr-HR" sz="24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endParaRPr lang="hr-HR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hr-H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hr-HR" b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hr-H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400" b="1" dirty="0" smtClean="0">
                <a:solidFill>
                  <a:schemeClr val="bg1">
                    <a:lumMod val="50000"/>
                  </a:schemeClr>
                </a:solidFill>
              </a:rPr>
              <a:t>prihvatljiva ustanova može i ne mora biti u mreži</a:t>
            </a:r>
          </a:p>
          <a:p>
            <a:pPr marL="457200" lvl="1" indent="0">
              <a:buNone/>
            </a:pPr>
            <a:r>
              <a:rPr lang="hr-HR" sz="2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hr-HR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55576" y="2564904"/>
            <a:ext cx="312604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USTANOVA PRIHVATLJIVA ZA SUDJELOVANJE U CEEPUS-U </a:t>
            </a:r>
          </a:p>
          <a:p>
            <a:pPr algn="ctr"/>
            <a:r>
              <a:rPr lang="hr-HR" dirty="0" smtClean="0"/>
              <a:t>U „A” ZEMLJI</a:t>
            </a:r>
            <a:endParaRPr lang="hr-HR" dirty="0"/>
          </a:p>
        </p:txBody>
      </p:sp>
      <p:sp>
        <p:nvSpPr>
          <p:cNvPr id="5" name="Right Arrow 4"/>
          <p:cNvSpPr/>
          <p:nvPr/>
        </p:nvSpPr>
        <p:spPr>
          <a:xfrm>
            <a:off x="3912201" y="29235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ounded Rectangle 5"/>
          <p:cNvSpPr/>
          <p:nvPr/>
        </p:nvSpPr>
        <p:spPr>
          <a:xfrm>
            <a:off x="4860032" y="2564904"/>
            <a:ext cx="295232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USTANOVA PRIHVATLJIVA ZA SUDJELOVANJE U CEEPUS-U </a:t>
            </a:r>
            <a:r>
              <a:rPr lang="hr-HR" dirty="0" err="1"/>
              <a:t>U</a:t>
            </a:r>
            <a:r>
              <a:rPr lang="hr-HR" dirty="0"/>
              <a:t> </a:t>
            </a:r>
            <a:r>
              <a:rPr lang="hr-HR" dirty="0" smtClean="0"/>
              <a:t>„B” ZEMLJI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539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r>
              <a:rPr lang="hr-HR" sz="36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MOBILNOST</a:t>
            </a: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hr-HR" sz="1200" b="1" dirty="0" smtClean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hr-HR" sz="4000" b="1" dirty="0" smtClean="0">
                <a:solidFill>
                  <a:srgbClr val="F79646"/>
                </a:solidFill>
              </a:rPr>
              <a:t>MOBILNOST IZVAN MREŽA (</a:t>
            </a:r>
            <a:r>
              <a:rPr lang="hr-HR" sz="4000" b="1" i="1" dirty="0" smtClean="0">
                <a:solidFill>
                  <a:srgbClr val="F79646"/>
                </a:solidFill>
              </a:rPr>
              <a:t>FREEMOVERI</a:t>
            </a:r>
            <a:r>
              <a:rPr lang="hr-HR" sz="4000" b="1" dirty="0" smtClean="0">
                <a:solidFill>
                  <a:srgbClr val="F79646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4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hr-HR" sz="3000" b="1" dirty="0" smtClean="0">
                <a:solidFill>
                  <a:schemeClr val="bg1">
                    <a:lumMod val="50000"/>
                  </a:schemeClr>
                </a:solidFill>
              </a:rPr>
              <a:t>koriste </a:t>
            </a:r>
            <a:r>
              <a:rPr lang="hr-HR" sz="3000" b="1" dirty="0">
                <a:solidFill>
                  <a:schemeClr val="bg1">
                    <a:lumMod val="50000"/>
                  </a:schemeClr>
                </a:solidFill>
              </a:rPr>
              <a:t>se preostali mjeseci, stoga samo ljetni </a:t>
            </a:r>
            <a:r>
              <a:rPr lang="hr-HR" sz="3000" b="1" dirty="0" smtClean="0">
                <a:solidFill>
                  <a:schemeClr val="bg1">
                    <a:lumMod val="50000"/>
                  </a:schemeClr>
                </a:solidFill>
              </a:rPr>
              <a:t>semestar </a:t>
            </a:r>
            <a:r>
              <a:rPr lang="hr-HR" sz="3000" b="1" dirty="0">
                <a:solidFill>
                  <a:schemeClr val="bg1">
                    <a:lumMod val="50000"/>
                  </a:schemeClr>
                </a:solidFill>
              </a:rPr>
              <a:t>u većini CEEPUS </a:t>
            </a:r>
            <a:r>
              <a:rPr lang="hr-HR" sz="3000" b="1" dirty="0" smtClean="0">
                <a:solidFill>
                  <a:schemeClr val="bg1">
                    <a:lumMod val="50000"/>
                  </a:schemeClr>
                </a:solidFill>
              </a:rPr>
              <a:t>		zemalja </a:t>
            </a:r>
            <a:endParaRPr lang="hr-HR" sz="3000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3000" b="1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hr-HR" sz="3000" b="1" dirty="0" smtClean="0">
                <a:solidFill>
                  <a:schemeClr val="bg1">
                    <a:lumMod val="50000"/>
                  </a:schemeClr>
                </a:solidFill>
              </a:rPr>
              <a:t>u </a:t>
            </a:r>
            <a:r>
              <a:rPr lang="hr-HR" sz="3000" b="1" dirty="0">
                <a:solidFill>
                  <a:schemeClr val="bg1">
                    <a:lumMod val="50000"/>
                  </a:schemeClr>
                </a:solidFill>
              </a:rPr>
              <a:t>HRV oko 150 mjeseci: 30 u zimskom </a:t>
            </a:r>
            <a:r>
              <a:rPr lang="hr-HR" sz="3000" b="1" dirty="0" smtClean="0">
                <a:solidFill>
                  <a:schemeClr val="bg1">
                    <a:lumMod val="50000"/>
                  </a:schemeClr>
                </a:solidFill>
              </a:rPr>
              <a:t>semestru</a:t>
            </a:r>
            <a:endParaRPr lang="hr-HR" sz="3000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3100" b="1" dirty="0" smtClean="0">
                <a:solidFill>
                  <a:schemeClr val="bg1">
                    <a:lumMod val="50000"/>
                  </a:schemeClr>
                </a:solidFill>
              </a:rPr>
              <a:t>NCO provodi formalnu i </a:t>
            </a:r>
            <a:r>
              <a:rPr lang="hr-HR" sz="3100" b="1" dirty="0">
                <a:solidFill>
                  <a:srgbClr val="F79646"/>
                </a:solidFill>
              </a:rPr>
              <a:t>kvalitativnu </a:t>
            </a:r>
            <a:r>
              <a:rPr lang="hr-HR" sz="3100" b="1" dirty="0" smtClean="0">
                <a:solidFill>
                  <a:schemeClr val="bg1">
                    <a:lumMod val="50000"/>
                  </a:schemeClr>
                </a:solidFill>
              </a:rPr>
              <a:t>provjeru: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hr-HR" sz="3100" b="1" dirty="0" smtClean="0">
                <a:solidFill>
                  <a:schemeClr val="bg1">
                    <a:lumMod val="50000"/>
                  </a:schemeClr>
                </a:solidFill>
              </a:rPr>
              <a:t>prethodno </a:t>
            </a:r>
            <a:r>
              <a:rPr lang="hr-HR" sz="3100" b="1" dirty="0">
                <a:solidFill>
                  <a:schemeClr val="bg1">
                    <a:lumMod val="50000"/>
                  </a:schemeClr>
                </a:solidFill>
              </a:rPr>
              <a:t>korištenje </a:t>
            </a:r>
            <a:r>
              <a:rPr lang="hr-HR" sz="3100" b="1" dirty="0" smtClean="0">
                <a:solidFill>
                  <a:schemeClr val="bg1">
                    <a:lumMod val="50000"/>
                  </a:schemeClr>
                </a:solidFill>
              </a:rPr>
              <a:t>CEEPUS-a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hr-HR" sz="3100" b="1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hr-HR" sz="3100" b="1" dirty="0" smtClean="0">
                <a:solidFill>
                  <a:schemeClr val="bg1">
                    <a:lumMod val="50000"/>
                  </a:schemeClr>
                </a:solidFill>
              </a:rPr>
              <a:t>ktivnost ustanove primateljice u CEEPUS-u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hr-HR" sz="3100" b="1" dirty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hr-HR" sz="3100" b="1" dirty="0" smtClean="0">
                <a:solidFill>
                  <a:schemeClr val="bg1">
                    <a:lumMod val="50000"/>
                  </a:schemeClr>
                </a:solidFill>
              </a:rPr>
              <a:t>rsta mobilnosti (prednost semestralnim)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hr-HR" sz="3100" b="1" dirty="0">
                <a:solidFill>
                  <a:schemeClr val="bg1">
                    <a:lumMod val="50000"/>
                  </a:schemeClr>
                </a:solidFill>
              </a:rPr>
              <a:t>k</a:t>
            </a:r>
            <a:r>
              <a:rPr lang="hr-HR" sz="3100" b="1" dirty="0" smtClean="0">
                <a:solidFill>
                  <a:schemeClr val="bg1">
                    <a:lumMod val="50000"/>
                  </a:schemeClr>
                </a:solidFill>
              </a:rPr>
              <a:t>valiteta prijave i pisama preporuke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hr-HR" sz="3100" b="1" dirty="0" smtClean="0">
                <a:solidFill>
                  <a:schemeClr val="bg1">
                    <a:lumMod val="50000"/>
                  </a:schemeClr>
                </a:solidFill>
              </a:rPr>
              <a:t>akademski uspjeh prijavitelja (prikupljamo od VU!!)</a:t>
            </a:r>
          </a:p>
          <a:p>
            <a:pPr marL="914400" lvl="2" indent="0">
              <a:buNone/>
            </a:pPr>
            <a:endParaRPr lang="hr-HR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914400" lvl="2" indent="0">
              <a:buNone/>
            </a:pPr>
            <a:endParaRPr lang="hr-HR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r-HR" b="1" dirty="0">
                <a:solidFill>
                  <a:srgbClr val="F79646"/>
                </a:solidFill>
              </a:rPr>
              <a:t>molimo da u </a:t>
            </a:r>
            <a:r>
              <a:rPr lang="hr-HR" b="1" i="1" dirty="0" err="1">
                <a:solidFill>
                  <a:srgbClr val="F79646"/>
                </a:solidFill>
              </a:rPr>
              <a:t>Letter</a:t>
            </a:r>
            <a:r>
              <a:rPr lang="hr-HR" b="1" i="1" dirty="0">
                <a:solidFill>
                  <a:srgbClr val="F79646"/>
                </a:solidFill>
              </a:rPr>
              <a:t> </a:t>
            </a:r>
            <a:r>
              <a:rPr lang="hr-HR" b="1" i="1" dirty="0" err="1">
                <a:solidFill>
                  <a:srgbClr val="F79646"/>
                </a:solidFill>
              </a:rPr>
              <a:t>of</a:t>
            </a:r>
            <a:r>
              <a:rPr lang="hr-HR" b="1" i="1" dirty="0">
                <a:solidFill>
                  <a:srgbClr val="F79646"/>
                </a:solidFill>
              </a:rPr>
              <a:t> </a:t>
            </a:r>
            <a:r>
              <a:rPr lang="hr-HR" b="1" i="1" dirty="0" err="1">
                <a:solidFill>
                  <a:srgbClr val="F79646"/>
                </a:solidFill>
              </a:rPr>
              <a:t>Acceptance</a:t>
            </a:r>
            <a:r>
              <a:rPr lang="hr-HR" b="1" i="1" dirty="0">
                <a:solidFill>
                  <a:srgbClr val="F79646"/>
                </a:solidFill>
              </a:rPr>
              <a:t> </a:t>
            </a:r>
            <a:r>
              <a:rPr lang="hr-HR" b="1" dirty="0">
                <a:solidFill>
                  <a:srgbClr val="F79646"/>
                </a:solidFill>
              </a:rPr>
              <a:t>unesete realne datume, zatražite informacije o ocjenama i slično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hr-H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endParaRPr lang="hr-H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endParaRPr lang="hr-HR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51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81" y="26064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r>
              <a:rPr lang="hr-HR" sz="36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MOBILNOST</a:t>
            </a: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1200" b="1" dirty="0" smtClean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hr-HR" b="1" dirty="0" smtClean="0">
                <a:solidFill>
                  <a:srgbClr val="F79646"/>
                </a:solidFill>
              </a:rPr>
              <a:t>ROKOVI :</a:t>
            </a:r>
            <a:endParaRPr lang="hr-HR" b="1" dirty="0">
              <a:solidFill>
                <a:srgbClr val="F79646"/>
              </a:solidFill>
            </a:endParaRPr>
          </a:p>
          <a:p>
            <a:pPr marL="971550" lvl="1" indent="-514350">
              <a:buAutoNum type="alphaLcParenR"/>
            </a:pPr>
            <a:r>
              <a:rPr lang="hr-HR" b="1" dirty="0" smtClean="0">
                <a:solidFill>
                  <a:schemeClr val="accent5"/>
                </a:solidFill>
              </a:rPr>
              <a:t>prijave za mobilnost unutar </a:t>
            </a:r>
            <a:r>
              <a:rPr lang="hr-HR" b="1" dirty="0">
                <a:solidFill>
                  <a:schemeClr val="accent5"/>
                </a:solidFill>
              </a:rPr>
              <a:t>mreže </a:t>
            </a:r>
            <a:endParaRPr lang="hr-H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r-HR" sz="2400" b="1" dirty="0" smtClean="0">
                <a:solidFill>
                  <a:schemeClr val="bg1">
                    <a:lumMod val="50000"/>
                  </a:schemeClr>
                </a:solidFill>
              </a:rPr>
              <a:t>	zimski semestar: 15. lipnja (1. srpnja za LCK)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sz="2400" b="1" dirty="0">
                <a:solidFill>
                  <a:schemeClr val="bg1">
                    <a:lumMod val="50000"/>
                  </a:schemeClr>
                </a:solidFill>
              </a:rPr>
              <a:t>	l</a:t>
            </a:r>
            <a:r>
              <a:rPr lang="hr-HR" sz="2400" b="1" dirty="0" smtClean="0">
                <a:solidFill>
                  <a:schemeClr val="bg1">
                    <a:lumMod val="50000"/>
                  </a:schemeClr>
                </a:solidFill>
              </a:rPr>
              <a:t>jetni semestar</a:t>
            </a:r>
            <a:r>
              <a:rPr lang="hr-HR" sz="2400" b="1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hr-HR" sz="2400" b="1" dirty="0" smtClean="0">
                <a:solidFill>
                  <a:schemeClr val="bg1">
                    <a:lumMod val="50000"/>
                  </a:schemeClr>
                </a:solidFill>
              </a:rPr>
              <a:t>31. listopada (15. studenoga za LCK)</a:t>
            </a:r>
          </a:p>
          <a:p>
            <a:pPr marL="457200" lvl="1" indent="0">
              <a:buNone/>
            </a:pPr>
            <a:r>
              <a:rPr lang="hr-HR" b="1" dirty="0">
                <a:solidFill>
                  <a:schemeClr val="accent5"/>
                </a:solidFill>
              </a:rPr>
              <a:t>b) </a:t>
            </a:r>
            <a:r>
              <a:rPr lang="hr-HR" b="1" dirty="0" smtClean="0">
                <a:solidFill>
                  <a:schemeClr val="accent5"/>
                </a:solidFill>
              </a:rPr>
              <a:t>prijave za mobilnost izvan </a:t>
            </a:r>
            <a:r>
              <a:rPr lang="hr-HR" b="1" dirty="0">
                <a:solidFill>
                  <a:schemeClr val="accent5"/>
                </a:solidFill>
              </a:rPr>
              <a:t>mreže </a:t>
            </a:r>
            <a:r>
              <a:rPr lang="hr-HR" b="1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hr-HR" b="1" i="1" dirty="0" err="1" smtClean="0">
                <a:solidFill>
                  <a:schemeClr val="bg1">
                    <a:lumMod val="50000"/>
                  </a:schemeClr>
                </a:solidFill>
              </a:rPr>
              <a:t>freemoveri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hr-HR" sz="2400" b="1" dirty="0" smtClean="0">
                <a:solidFill>
                  <a:prstClr val="white">
                    <a:lumMod val="50000"/>
                  </a:prstClr>
                </a:solidFill>
              </a:rPr>
              <a:t>zimski </a:t>
            </a:r>
            <a:r>
              <a:rPr lang="hr-HR" sz="2400" b="1" dirty="0">
                <a:solidFill>
                  <a:prstClr val="white">
                    <a:lumMod val="50000"/>
                  </a:prstClr>
                </a:solidFill>
              </a:rPr>
              <a:t>semestar: </a:t>
            </a:r>
            <a:r>
              <a:rPr lang="hr-HR" sz="2400" b="1" dirty="0" smtClean="0">
                <a:solidFill>
                  <a:prstClr val="white">
                    <a:lumMod val="50000"/>
                  </a:prstClr>
                </a:solidFill>
              </a:rPr>
              <a:t>1. kolovoza (odobrava se 30 mjeseci)</a:t>
            </a:r>
            <a:endParaRPr lang="hr-HR" sz="2400" b="1" dirty="0">
              <a:solidFill>
                <a:prstClr val="white">
                  <a:lumMod val="50000"/>
                </a:prstClr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hr-HR" sz="2400" b="1" dirty="0">
                <a:solidFill>
                  <a:prstClr val="white">
                    <a:lumMod val="50000"/>
                  </a:prstClr>
                </a:solidFill>
              </a:rPr>
              <a:t>	ljetni semestar: </a:t>
            </a:r>
            <a:r>
              <a:rPr lang="hr-HR" sz="2400" b="1" dirty="0" smtClean="0">
                <a:solidFill>
                  <a:prstClr val="white">
                    <a:lumMod val="50000"/>
                  </a:prstClr>
                </a:solidFill>
              </a:rPr>
              <a:t>30. studenog </a:t>
            </a:r>
            <a:endParaRPr lang="hr-HR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11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3728" y="4941167"/>
            <a:ext cx="60246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b="1" dirty="0" smtClean="0">
                <a:solidFill>
                  <a:srgbClr val="4BACC6"/>
                </a:solidFill>
              </a:rPr>
              <a:t>CIKLUS DOLAZNE MOBILNOSTI</a:t>
            </a:r>
            <a:endParaRPr lang="hr-HR" dirty="0">
              <a:solidFill>
                <a:prstClr val="black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76872"/>
            <a:ext cx="25050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98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81" y="26064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</a:t>
            </a:r>
            <a:r>
              <a:rPr lang="hr-HR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CIKLUS DOLAZNE MOBILNOSTI</a:t>
            </a:r>
            <a:endParaRPr lang="hr-HR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400" b="1" dirty="0">
                <a:solidFill>
                  <a:srgbClr val="F79646"/>
                </a:solidFill>
              </a:rPr>
              <a:t>ODOBRAVANJE I DODJELA STIPENDIJA</a:t>
            </a:r>
          </a:p>
          <a:p>
            <a:pPr marL="457200" lvl="1" indent="0">
              <a:buNone/>
            </a:pPr>
            <a:endParaRPr lang="hr-HR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1963688"/>
            <a:ext cx="133558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Formalna/ kvalitativna provjera prijava</a:t>
            </a:r>
            <a:endParaRPr lang="hr-HR" sz="1400" dirty="0"/>
          </a:p>
        </p:txBody>
      </p:sp>
      <p:sp>
        <p:nvSpPr>
          <p:cNvPr id="5" name="Right Arrow 4"/>
          <p:cNvSpPr/>
          <p:nvPr/>
        </p:nvSpPr>
        <p:spPr>
          <a:xfrm>
            <a:off x="2555776" y="22768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/>
          <p:cNvSpPr/>
          <p:nvPr/>
        </p:nvSpPr>
        <p:spPr>
          <a:xfrm>
            <a:off x="3640768" y="1991120"/>
            <a:ext cx="12192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/>
              <a:t>Odobravanje/traženje nadopune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033643" y="22768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6216128" y="1991120"/>
            <a:ext cx="1397856" cy="941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1400" dirty="0" smtClean="0">
                <a:solidFill>
                  <a:prstClr val="white"/>
                </a:solidFill>
              </a:rPr>
              <a:t>Slanje </a:t>
            </a:r>
            <a:r>
              <a:rPr lang="hr-HR" sz="1400" dirty="0" err="1" smtClean="0">
                <a:solidFill>
                  <a:prstClr val="white"/>
                </a:solidFill>
              </a:rPr>
              <a:t>PLoA</a:t>
            </a:r>
            <a:r>
              <a:rPr lang="hr-HR" sz="1400" dirty="0" smtClean="0">
                <a:solidFill>
                  <a:prstClr val="white"/>
                </a:solidFill>
              </a:rPr>
              <a:t> i GIP-a (45 dana prije mjeseca mobilnosti)</a:t>
            </a:r>
            <a:endParaRPr lang="hr-HR" sz="1400" dirty="0">
              <a:solidFill>
                <a:prstClr val="white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6681384" y="321297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300192" y="4365104"/>
            <a:ext cx="136815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1400" dirty="0" smtClean="0">
                <a:solidFill>
                  <a:prstClr val="white"/>
                </a:solidFill>
              </a:rPr>
              <a:t>Zaprimanje </a:t>
            </a:r>
            <a:r>
              <a:rPr lang="hr-HR" sz="1400" dirty="0" err="1" smtClean="0">
                <a:solidFill>
                  <a:prstClr val="white"/>
                </a:solidFill>
              </a:rPr>
              <a:t>LoAcc</a:t>
            </a:r>
            <a:r>
              <a:rPr lang="hr-HR" sz="1400" dirty="0" smtClean="0">
                <a:solidFill>
                  <a:prstClr val="white"/>
                </a:solidFill>
              </a:rPr>
              <a:t> (30 dana prije mjeseca mobilnosti)</a:t>
            </a:r>
            <a:endParaRPr lang="hr-HR" sz="1400" dirty="0">
              <a:solidFill>
                <a:prstClr val="white"/>
              </a:solidFill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5051403" y="4579988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Rectangle 11"/>
          <p:cNvSpPr/>
          <p:nvPr/>
        </p:nvSpPr>
        <p:spPr>
          <a:xfrm>
            <a:off x="3640768" y="4366652"/>
            <a:ext cx="122613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>
                <a:solidFill>
                  <a:prstClr val="white"/>
                </a:solidFill>
              </a:rPr>
              <a:t>Slanje </a:t>
            </a:r>
            <a:r>
              <a:rPr lang="hr-HR" sz="1400" dirty="0" err="1">
                <a:solidFill>
                  <a:prstClr val="white"/>
                </a:solidFill>
              </a:rPr>
              <a:t>LoA</a:t>
            </a:r>
            <a:endParaRPr lang="hr-HR" sz="1400" dirty="0">
              <a:solidFill>
                <a:prstClr val="white"/>
              </a:solidFill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2491638" y="459631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Rectangle 13"/>
          <p:cNvSpPr/>
          <p:nvPr/>
        </p:nvSpPr>
        <p:spPr>
          <a:xfrm>
            <a:off x="1043608" y="4381426"/>
            <a:ext cx="133163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hr-HR" sz="1400" dirty="0" smtClean="0">
                <a:solidFill>
                  <a:prstClr val="white"/>
                </a:solidFill>
              </a:rPr>
              <a:t>Izrada Odluke o dodjeli stipendije – NA FAKULTETE</a:t>
            </a:r>
            <a:endParaRPr lang="hr-HR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94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</a:t>
            </a:r>
            <a: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/>
            </a:r>
            <a:b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</a:b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1200" b="1" dirty="0" smtClean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endParaRPr lang="hr-HR" b="1" dirty="0" smtClean="0">
              <a:solidFill>
                <a:srgbClr val="F79646"/>
              </a:solidFill>
            </a:endParaRPr>
          </a:p>
          <a:p>
            <a:pPr marL="457200" lvl="1" indent="0">
              <a:buNone/>
            </a:pPr>
            <a:endParaRPr lang="hr-HR" b="1" dirty="0">
              <a:solidFill>
                <a:srgbClr val="F79646"/>
              </a:solidFill>
            </a:endParaRPr>
          </a:p>
          <a:p>
            <a:pPr marL="457200" lvl="1" indent="0">
              <a:buNone/>
            </a:pPr>
            <a:r>
              <a:rPr lang="hr-HR" sz="5400" b="1" dirty="0" smtClean="0">
                <a:solidFill>
                  <a:srgbClr val="F79646"/>
                </a:solidFill>
              </a:rPr>
              <a:t>   O CEEPUS-u OPĆENITO </a:t>
            </a:r>
            <a:endParaRPr lang="hr-HR" sz="5400" b="1" dirty="0">
              <a:solidFill>
                <a:srgbClr val="F79646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581128"/>
            <a:ext cx="1122363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581128"/>
            <a:ext cx="1414463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653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81" y="26064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</a:t>
            </a:r>
            <a:r>
              <a:rPr lang="hr-HR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CIKLUS DOLAZNE MOBILNOSTI</a:t>
            </a:r>
            <a:endParaRPr lang="hr-HR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400" b="1" dirty="0" smtClean="0">
                <a:solidFill>
                  <a:srgbClr val="F79646"/>
                </a:solidFill>
              </a:rPr>
              <a:t>PRAĆENJE PROVEDBE</a:t>
            </a:r>
          </a:p>
          <a:p>
            <a:pPr marL="0" indent="0">
              <a:buNone/>
            </a:pPr>
            <a:r>
              <a:rPr lang="hr-HR" sz="2400" b="1" dirty="0" smtClean="0">
                <a:solidFill>
                  <a:srgbClr val="F79646"/>
                </a:solidFill>
              </a:rPr>
              <a:t>OBVEZE STIPENDISTA: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400" b="1" dirty="0" smtClean="0">
                <a:solidFill>
                  <a:schemeClr val="bg1">
                    <a:lumMod val="50000"/>
                  </a:schemeClr>
                </a:solidFill>
              </a:rPr>
              <a:t>ispunjavanje </a:t>
            </a:r>
            <a:r>
              <a:rPr lang="hr-HR" sz="2400" b="1" i="1" dirty="0" err="1" smtClean="0">
                <a:solidFill>
                  <a:schemeClr val="bg1">
                    <a:lumMod val="50000"/>
                  </a:schemeClr>
                </a:solidFill>
              </a:rPr>
              <a:t>Mobility</a:t>
            </a:r>
            <a:r>
              <a:rPr lang="hr-HR" sz="2400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r-HR" sz="2400" b="1" i="1" dirty="0" err="1" smtClean="0">
                <a:solidFill>
                  <a:schemeClr val="bg1">
                    <a:lumMod val="50000"/>
                  </a:schemeClr>
                </a:solidFill>
              </a:rPr>
              <a:t>Reporta</a:t>
            </a:r>
            <a:r>
              <a:rPr lang="hr-HR" sz="2400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hr-HR" sz="2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400" b="1" dirty="0" smtClean="0">
                <a:solidFill>
                  <a:schemeClr val="bg1">
                    <a:lumMod val="50000"/>
                  </a:schemeClr>
                </a:solidFill>
              </a:rPr>
              <a:t>dostava </a:t>
            </a:r>
            <a:r>
              <a:rPr lang="hr-HR" sz="2400" b="1" i="1" dirty="0" err="1" smtClean="0">
                <a:solidFill>
                  <a:schemeClr val="bg1">
                    <a:lumMod val="50000"/>
                  </a:schemeClr>
                </a:solidFill>
              </a:rPr>
              <a:t>Final</a:t>
            </a:r>
            <a:r>
              <a:rPr lang="hr-HR" sz="2400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r-HR" sz="2400" b="1" i="1" dirty="0" err="1" smtClean="0">
                <a:solidFill>
                  <a:schemeClr val="bg1">
                    <a:lumMod val="50000"/>
                  </a:schemeClr>
                </a:solidFill>
              </a:rPr>
              <a:t>Reporta</a:t>
            </a:r>
            <a:r>
              <a:rPr lang="hr-HR" sz="2400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r-HR" sz="2400" b="1" dirty="0" smtClean="0">
                <a:solidFill>
                  <a:schemeClr val="bg1">
                    <a:lumMod val="50000"/>
                  </a:schemeClr>
                </a:solidFill>
              </a:rPr>
              <a:t>e-poštom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400" b="1" dirty="0" smtClean="0">
                <a:solidFill>
                  <a:schemeClr val="bg1">
                    <a:lumMod val="50000"/>
                  </a:schemeClr>
                </a:solidFill>
              </a:rPr>
              <a:t>nastavno osoblje: potpisne liste s predavanja/mentorstva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2400" b="1" i="1" dirty="0" err="1" smtClean="0">
                <a:solidFill>
                  <a:schemeClr val="bg1">
                    <a:lumMod val="50000"/>
                  </a:schemeClr>
                </a:solidFill>
              </a:rPr>
              <a:t>Letter</a:t>
            </a:r>
            <a:r>
              <a:rPr lang="hr-HR" sz="2400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r-HR" sz="2400" b="1" i="1" dirty="0" err="1" smtClean="0">
                <a:solidFill>
                  <a:schemeClr val="bg1">
                    <a:lumMod val="50000"/>
                  </a:schemeClr>
                </a:solidFill>
              </a:rPr>
              <a:t>of</a:t>
            </a:r>
            <a:r>
              <a:rPr lang="hr-HR" sz="2400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r-HR" sz="2400" b="1" i="1" dirty="0" err="1" smtClean="0">
                <a:solidFill>
                  <a:schemeClr val="bg1">
                    <a:lumMod val="50000"/>
                  </a:schemeClr>
                </a:solidFill>
              </a:rPr>
              <a:t>Confirmation</a:t>
            </a:r>
            <a:endParaRPr lang="hr-HR" sz="2400" b="1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lvl="1" indent="0">
              <a:buNone/>
            </a:pPr>
            <a:endParaRPr lang="hr-HR" sz="2400" b="1" dirty="0" smtClean="0">
              <a:solidFill>
                <a:srgbClr val="F79646"/>
              </a:solidFill>
            </a:endParaRPr>
          </a:p>
          <a:p>
            <a:pPr marL="0" lvl="1" indent="0">
              <a:buNone/>
            </a:pPr>
            <a:r>
              <a:rPr lang="hr-HR" sz="2400" b="1" dirty="0" smtClean="0">
                <a:solidFill>
                  <a:srgbClr val="F79646"/>
                </a:solidFill>
              </a:rPr>
              <a:t>ROK: </a:t>
            </a:r>
            <a:r>
              <a:rPr lang="hr-HR" sz="2400" b="1" dirty="0" smtClean="0">
                <a:solidFill>
                  <a:schemeClr val="bg1">
                    <a:lumMod val="50000"/>
                  </a:schemeClr>
                </a:solidFill>
              </a:rPr>
              <a:t>14 DANA NAKON ZAVRŠETKA MOBILNOSTI</a:t>
            </a:r>
            <a:endParaRPr lang="hr-HR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31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81" y="26064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</a:t>
            </a:r>
            <a:r>
              <a:rPr lang="hr-HR" sz="32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CIKLUS DOLAZNE MOBILNOSTI</a:t>
            </a:r>
            <a:endParaRPr lang="hr-HR" sz="32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400" b="1" dirty="0" smtClean="0">
                <a:solidFill>
                  <a:srgbClr val="F79646"/>
                </a:solidFill>
              </a:rPr>
              <a:t>PRAĆENJE PROVEDBE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b="1" dirty="0" smtClean="0">
                <a:solidFill>
                  <a:schemeClr val="bg1">
                    <a:lumMod val="50000"/>
                  </a:schemeClr>
                </a:solidFill>
              </a:rPr>
              <a:t>za 2013./2014. samo oko 50% stipendista ispunilo je obveze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b="1" dirty="0" smtClean="0">
                <a:solidFill>
                  <a:schemeClr val="bg1">
                    <a:lumMod val="50000"/>
                  </a:schemeClr>
                </a:solidFill>
              </a:rPr>
              <a:t>potreba za daljnjim informiranjem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b="1" dirty="0">
                <a:solidFill>
                  <a:schemeClr val="bg1">
                    <a:lumMod val="50000"/>
                  </a:schemeClr>
                </a:solidFill>
              </a:rPr>
              <a:t>u</a:t>
            </a:r>
            <a:r>
              <a:rPr lang="hr-HR" sz="2400" b="1" dirty="0" smtClean="0">
                <a:solidFill>
                  <a:schemeClr val="bg1">
                    <a:lumMod val="50000"/>
                  </a:schemeClr>
                </a:solidFill>
              </a:rPr>
              <a:t>veden Vodič za LCK – više u nastavku</a:t>
            </a:r>
          </a:p>
        </p:txBody>
      </p:sp>
    </p:spTree>
    <p:extLst>
      <p:ext uri="{BB962C8B-B14F-4D97-AF65-F5344CB8AC3E}">
        <p14:creationId xmlns:p14="http://schemas.microsoft.com/office/powerpoint/2010/main" val="104451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mpeu_PP_hr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44" y="0"/>
            <a:ext cx="9116312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39552" y="1988840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r-HR" sz="2400" b="1" dirty="0">
              <a:solidFill>
                <a:schemeClr val="accent5"/>
              </a:solidFill>
            </a:endParaRPr>
          </a:p>
          <a:p>
            <a:pPr algn="ctr"/>
            <a:endParaRPr lang="hr-HR" sz="2400" dirty="0">
              <a:solidFill>
                <a:prstClr val="black">
                  <a:lumMod val="50000"/>
                  <a:lumOff val="50000"/>
                </a:prstClr>
              </a:solidFill>
              <a:ea typeface="Times New Roman"/>
            </a:endParaRPr>
          </a:p>
        </p:txBody>
      </p:sp>
      <p:pic>
        <p:nvPicPr>
          <p:cNvPr id="4" name="Picture 4" descr="plavi balon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907704" y="1338367"/>
            <a:ext cx="4824536" cy="4181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avokutnik 4"/>
          <p:cNvSpPr>
            <a:spLocks noChangeArrowheads="1"/>
          </p:cNvSpPr>
          <p:nvPr/>
        </p:nvSpPr>
        <p:spPr bwMode="auto">
          <a:xfrm>
            <a:off x="2555776" y="2404338"/>
            <a:ext cx="367240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Hvala na pozornosti!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58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</a:t>
            </a:r>
            <a:r>
              <a:rPr lang="hr-HR" sz="36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CEEPUS OPĆENITO</a:t>
            </a:r>
            <a: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/>
            </a:r>
            <a:b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</a:b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1200" b="1" dirty="0" smtClean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hr-HR" b="1" dirty="0" smtClean="0">
                <a:solidFill>
                  <a:srgbClr val="F79646"/>
                </a:solidFill>
              </a:rPr>
              <a:t>ŠTO JE CEEPUS?</a:t>
            </a:r>
          </a:p>
          <a:p>
            <a:pPr marL="457200" lvl="1" indent="0">
              <a:buNone/>
            </a:pPr>
            <a:r>
              <a:rPr lang="hr-HR" b="1" dirty="0">
                <a:solidFill>
                  <a:srgbClr val="F79646"/>
                </a:solidFill>
              </a:rPr>
              <a:t>C</a:t>
            </a:r>
            <a:r>
              <a:rPr lang="hr-HR" b="1" i="1" dirty="0">
                <a:solidFill>
                  <a:schemeClr val="bg1">
                    <a:lumMod val="50000"/>
                  </a:schemeClr>
                </a:solidFill>
              </a:rPr>
              <a:t>entral </a:t>
            </a:r>
            <a:r>
              <a:rPr lang="hr-HR" b="1" dirty="0" err="1">
                <a:solidFill>
                  <a:srgbClr val="F79646"/>
                </a:solidFill>
              </a:rPr>
              <a:t>E</a:t>
            </a:r>
            <a:r>
              <a:rPr lang="hr-HR" b="1" i="1" dirty="0" err="1">
                <a:solidFill>
                  <a:schemeClr val="bg1">
                    <a:lumMod val="50000"/>
                  </a:schemeClr>
                </a:solidFill>
              </a:rPr>
              <a:t>uropean</a:t>
            </a:r>
            <a:r>
              <a:rPr lang="hr-HR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r-HR" b="1" dirty="0">
                <a:solidFill>
                  <a:srgbClr val="F79646"/>
                </a:solidFill>
              </a:rPr>
              <a:t>E</a:t>
            </a:r>
            <a:r>
              <a:rPr lang="hr-HR" b="1" i="1" dirty="0">
                <a:solidFill>
                  <a:schemeClr val="bg1">
                    <a:lumMod val="50000"/>
                  </a:schemeClr>
                </a:solidFill>
              </a:rPr>
              <a:t>xchange </a:t>
            </a:r>
            <a:r>
              <a:rPr lang="hr-HR" b="1" dirty="0" err="1">
                <a:solidFill>
                  <a:srgbClr val="F79646"/>
                </a:solidFill>
              </a:rPr>
              <a:t>P</a:t>
            </a:r>
            <a:r>
              <a:rPr lang="hr-HR" b="1" i="1" dirty="0" err="1">
                <a:solidFill>
                  <a:schemeClr val="bg1">
                    <a:lumMod val="50000"/>
                  </a:schemeClr>
                </a:solidFill>
              </a:rPr>
              <a:t>rogramme</a:t>
            </a:r>
            <a:r>
              <a:rPr lang="hr-HR" b="1" i="1" dirty="0">
                <a:solidFill>
                  <a:schemeClr val="bg1">
                    <a:lumMod val="50000"/>
                  </a:schemeClr>
                </a:solidFill>
              </a:rPr>
              <a:t> for </a:t>
            </a:r>
            <a:r>
              <a:rPr lang="hr-HR" b="1" dirty="0" err="1">
                <a:solidFill>
                  <a:srgbClr val="F79646"/>
                </a:solidFill>
              </a:rPr>
              <a:t>U</a:t>
            </a:r>
            <a:r>
              <a:rPr lang="hr-HR" b="1" i="1" dirty="0" err="1">
                <a:solidFill>
                  <a:schemeClr val="bg1">
                    <a:lumMod val="50000"/>
                  </a:schemeClr>
                </a:solidFill>
              </a:rPr>
              <a:t>niversity</a:t>
            </a:r>
            <a:r>
              <a:rPr lang="hr-HR" b="1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r-HR" b="1" dirty="0" err="1">
                <a:solidFill>
                  <a:srgbClr val="F79646"/>
                </a:solidFill>
              </a:rPr>
              <a:t>S</a:t>
            </a:r>
            <a:r>
              <a:rPr lang="hr-HR" b="1" i="1" dirty="0" err="1">
                <a:solidFill>
                  <a:schemeClr val="bg1">
                    <a:lumMod val="50000"/>
                  </a:schemeClr>
                </a:solidFill>
              </a:rPr>
              <a:t>tudies</a:t>
            </a:r>
            <a:r>
              <a:rPr lang="hr-HR" b="1" dirty="0">
                <a:solidFill>
                  <a:schemeClr val="bg1">
                    <a:lumMod val="50000"/>
                  </a:schemeClr>
                </a:solidFill>
              </a:rPr>
              <a:t>: </a:t>
            </a:r>
          </a:p>
          <a:p>
            <a:pPr marL="457200" lvl="1" indent="0">
              <a:buNone/>
            </a:pPr>
            <a:r>
              <a:rPr lang="hr-HR" b="1" dirty="0">
                <a:solidFill>
                  <a:srgbClr val="F79646"/>
                </a:solidFill>
              </a:rPr>
              <a:t>REGIONALNI</a:t>
            </a:r>
            <a:r>
              <a:rPr lang="hr-HR" b="1" dirty="0">
                <a:solidFill>
                  <a:schemeClr val="bg1">
                    <a:lumMod val="50000"/>
                  </a:schemeClr>
                </a:solidFill>
              </a:rPr>
              <a:t> PROGRAM MEĐUSVEUČILIŠNE SURADNJE KROZ </a:t>
            </a:r>
            <a:r>
              <a:rPr lang="hr-HR" b="1" dirty="0">
                <a:solidFill>
                  <a:srgbClr val="F79646"/>
                </a:solidFill>
              </a:rPr>
              <a:t>MOBILNOST</a:t>
            </a:r>
            <a:r>
              <a:rPr lang="hr-HR" b="1" dirty="0">
                <a:solidFill>
                  <a:schemeClr val="bg1">
                    <a:lumMod val="50000"/>
                  </a:schemeClr>
                </a:solidFill>
              </a:rPr>
              <a:t>, PRVENSTVENO U OKVIRU </a:t>
            </a:r>
            <a:r>
              <a:rPr lang="hr-HR" b="1" dirty="0">
                <a:solidFill>
                  <a:srgbClr val="F79646"/>
                </a:solidFill>
              </a:rPr>
              <a:t>CEEPUS MREŽA VISOKIH UČILIŠTA</a:t>
            </a:r>
          </a:p>
          <a:p>
            <a:pPr marL="457200" lvl="1" indent="0">
              <a:buNone/>
            </a:pPr>
            <a:endParaRPr lang="hr-HR" b="1" dirty="0" smtClean="0">
              <a:solidFill>
                <a:srgbClr val="F79646"/>
              </a:solidFill>
            </a:endParaRPr>
          </a:p>
          <a:p>
            <a:pPr marL="457200" lvl="1" indent="0">
              <a:buNone/>
            </a:pPr>
            <a:endParaRPr lang="hr-HR" b="1" dirty="0">
              <a:solidFill>
                <a:srgbClr val="F79646"/>
              </a:solidFill>
            </a:endParaRPr>
          </a:p>
          <a:p>
            <a:pPr marL="457200" lvl="1" indent="0">
              <a:buNone/>
            </a:pPr>
            <a:endParaRPr lang="hr-HR" b="1" dirty="0" smtClean="0">
              <a:solidFill>
                <a:srgbClr val="F79646"/>
              </a:solidFill>
            </a:endParaRPr>
          </a:p>
          <a:p>
            <a:pPr marL="457200" lvl="1" indent="0">
              <a:buNone/>
            </a:pPr>
            <a:endParaRPr lang="hr-HR" b="1" dirty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14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</a:t>
            </a:r>
            <a:r>
              <a:rPr lang="hr-HR" sz="36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CEEPUS OPĆENITO</a:t>
            </a:r>
            <a: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/>
            </a:r>
            <a:b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</a:b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1200" b="1" dirty="0" smtClean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hr-HR" b="1" dirty="0">
                <a:solidFill>
                  <a:srgbClr val="F79646"/>
                </a:solidFill>
              </a:rPr>
              <a:t>TKO JE I KADA POKRENUO OVAJ PROGRAM?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i="1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hr-HR" b="1" dirty="0" smtClean="0">
                <a:solidFill>
                  <a:prstClr val="white">
                    <a:lumMod val="50000"/>
                  </a:prstClr>
                </a:solidFill>
              </a:rPr>
              <a:t>inicijativa AUSTRIJE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hr-HR" b="1" dirty="0">
              <a:solidFill>
                <a:prstClr val="white">
                  <a:lumMod val="50000"/>
                </a:prst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>
                <a:solidFill>
                  <a:prstClr val="white">
                    <a:lumMod val="50000"/>
                  </a:prstClr>
                </a:solidFill>
              </a:rPr>
              <a:t>u</a:t>
            </a:r>
            <a:r>
              <a:rPr lang="hr-HR" b="1" dirty="0" smtClean="0">
                <a:solidFill>
                  <a:prstClr val="white">
                    <a:lumMod val="50000"/>
                  </a:prstClr>
                </a:solidFill>
              </a:rPr>
              <a:t>govor CEEPUS I potpisan je  1993. godine, a stupio je na snagu u prosincu 1994.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hr-HR" b="1" dirty="0">
              <a:solidFill>
                <a:prstClr val="white">
                  <a:lumMod val="50000"/>
                </a:prst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prstClr val="white">
                    <a:lumMod val="50000"/>
                  </a:prstClr>
                </a:solidFill>
              </a:rPr>
              <a:t>Hrvatska sudjeluje od 1995. godine</a:t>
            </a:r>
            <a:endParaRPr lang="hr-HR" b="1" dirty="0">
              <a:solidFill>
                <a:prstClr val="white">
                  <a:lumMod val="50000"/>
                </a:prstClr>
              </a:solidFill>
            </a:endParaRPr>
          </a:p>
          <a:p>
            <a:pPr marL="457200" lvl="1" indent="0">
              <a:buNone/>
            </a:pPr>
            <a:endParaRPr lang="hr-HR" b="1" dirty="0" smtClean="0">
              <a:solidFill>
                <a:srgbClr val="F79646"/>
              </a:solidFill>
            </a:endParaRPr>
          </a:p>
          <a:p>
            <a:pPr marL="457200" lvl="1" indent="0">
              <a:buNone/>
            </a:pPr>
            <a:endParaRPr lang="hr-HR" b="1" dirty="0">
              <a:solidFill>
                <a:srgbClr val="F796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72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</a:t>
            </a:r>
            <a:r>
              <a:rPr lang="hr-HR" sz="36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CEEPUS OPĆENITO</a:t>
            </a:r>
            <a: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/>
            </a:r>
            <a:b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</a:b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1200" b="1" dirty="0" smtClean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hr-HR" b="1" dirty="0">
                <a:solidFill>
                  <a:srgbClr val="F79646"/>
                </a:solidFill>
              </a:rPr>
              <a:t>ORGANIZACIJSKA STRUKTURA?</a:t>
            </a:r>
          </a:p>
          <a:p>
            <a:pPr marL="457200" lvl="1" indent="0">
              <a:buNone/>
            </a:pPr>
            <a:endParaRPr lang="hr-H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CCO </a:t>
            </a:r>
            <a:r>
              <a:rPr lang="en-US" b="1" i="1" dirty="0">
                <a:solidFill>
                  <a:schemeClr val="bg1">
                    <a:lumMod val="50000"/>
                  </a:schemeClr>
                </a:solidFill>
              </a:rPr>
              <a:t>(Central CEEPUS Office) </a:t>
            </a:r>
            <a:r>
              <a:rPr lang="en-US" b="1" i="1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b="1" i="1" dirty="0">
                <a:solidFill>
                  <a:schemeClr val="bg1">
                    <a:lumMod val="50000"/>
                  </a:schemeClr>
                </a:solidFill>
              </a:rPr>
              <a:t> 16 NCO-a (National CEEPUS Office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hr-HR" b="1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US" b="1" i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i="1" dirty="0" smtClean="0">
                <a:solidFill>
                  <a:schemeClr val="bg1">
                    <a:lumMod val="50000"/>
                  </a:schemeClr>
                </a:solidFill>
              </a:rPr>
              <a:t>JCM </a:t>
            </a:r>
            <a:r>
              <a:rPr lang="en-US" b="1" i="1" dirty="0">
                <a:solidFill>
                  <a:schemeClr val="bg1">
                    <a:lumMod val="50000"/>
                  </a:schemeClr>
                </a:solidFill>
              </a:rPr>
              <a:t>(Joint Committee of Ministers), NC (National Commission) </a:t>
            </a:r>
            <a:r>
              <a:rPr lang="en-US" b="1" i="1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b="1" i="1" dirty="0">
                <a:solidFill>
                  <a:schemeClr val="bg1">
                    <a:lumMod val="50000"/>
                  </a:schemeClr>
                </a:solidFill>
              </a:rPr>
              <a:t> IC (International Commission)</a:t>
            </a:r>
          </a:p>
          <a:p>
            <a:pPr marL="457200" lvl="1" indent="0">
              <a:buNone/>
            </a:pPr>
            <a:endParaRPr lang="hr-HR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35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</a:t>
            </a:r>
            <a:r>
              <a:rPr lang="hr-HR" sz="36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CEEPUS OPĆENITO</a:t>
            </a:r>
            <a: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/>
            </a:r>
            <a:b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</a:b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hr-HR" sz="1200" b="1" dirty="0" smtClean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hr-HR" b="1" dirty="0" smtClean="0">
                <a:solidFill>
                  <a:srgbClr val="F79646"/>
                </a:solidFill>
              </a:rPr>
              <a:t>NAČIN </a:t>
            </a:r>
            <a:r>
              <a:rPr lang="hr-HR" b="1" dirty="0">
                <a:solidFill>
                  <a:srgbClr val="F79646"/>
                </a:solidFill>
              </a:rPr>
              <a:t>FINANCIRANJA?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svaka zemlja potpisnica dužna je osigurati najmanje 100 mjeseci stipendija za DOLAZNE stipendiste iz proračuna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hr-HR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>
                <a:solidFill>
                  <a:schemeClr val="bg1">
                    <a:lumMod val="50000"/>
                  </a:schemeClr>
                </a:solidFill>
              </a:rPr>
              <a:t>z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emlje mogu sufinancirati troškove puta za ODLAZNE stipendiste</a:t>
            </a:r>
          </a:p>
          <a:p>
            <a:pPr marL="457200" lvl="1" indent="0">
              <a:buNone/>
            </a:pP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tipendije bi trebale biti usklađene sa standardom zemlje i pokriti troškove mobilnosti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hr-HR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24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</a:t>
            </a:r>
            <a:r>
              <a:rPr lang="hr-HR" sz="3600" b="1" dirty="0" smtClean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>CEEPUS OPĆENITO</a:t>
            </a:r>
            <a: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/>
            </a:r>
            <a:b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</a:b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1200" b="1" dirty="0" smtClean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r>
              <a:rPr lang="hr-HR" b="1" dirty="0">
                <a:solidFill>
                  <a:srgbClr val="F79646"/>
                </a:solidFill>
              </a:rPr>
              <a:t>Posljedice ovakve strukture: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uvjeti stipendije razlikuju se od zemlje do zemlje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hr-H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zahtjevi prema stipendistu različiti su (svaka zemlja način provedbe usklađuje s vlastitim nacionalnim propisima)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hr-HR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schemeClr val="bg1">
                    <a:lumMod val="50000"/>
                  </a:schemeClr>
                </a:solidFill>
              </a:rPr>
              <a:t>provedba ovisi i o vrsti ustanove koja je zadužena za provedbu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hr-HR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hr-HR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7163" cy="688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 anchor="t">
            <a:noAutofit/>
          </a:bodyPr>
          <a:lstStyle/>
          <a:p>
            <a:pPr algn="l">
              <a:spcBef>
                <a:spcPct val="20000"/>
              </a:spcBef>
            </a:pPr>
            <a:r>
              <a:rPr lang="hr-HR" sz="1800" dirty="0" smtClean="0">
                <a:solidFill>
                  <a:schemeClr val="accent5"/>
                </a:solidFill>
              </a:rPr>
              <a:t>		</a:t>
            </a:r>
            <a:br>
              <a:rPr lang="hr-HR" sz="1800" dirty="0" smtClean="0">
                <a:solidFill>
                  <a:schemeClr val="accent5"/>
                </a:solidFill>
              </a:rPr>
            </a:br>
            <a:r>
              <a:rPr lang="hr-HR" sz="1800" dirty="0">
                <a:solidFill>
                  <a:schemeClr val="accent5"/>
                </a:solidFill>
              </a:rPr>
              <a:t>	</a:t>
            </a:r>
            <a:r>
              <a:rPr lang="hr-HR" sz="1800" dirty="0" smtClean="0">
                <a:solidFill>
                  <a:schemeClr val="accent5"/>
                </a:solidFill>
              </a:rPr>
              <a:t>	</a:t>
            </a:r>
            <a: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  <a:t/>
            </a:r>
            <a:br>
              <a:rPr lang="hr-HR" sz="2400" b="1" dirty="0">
                <a:solidFill>
                  <a:schemeClr val="accent5"/>
                </a:solidFill>
                <a:latin typeface="+mn-lt"/>
                <a:ea typeface="+mn-ea"/>
                <a:cs typeface="+mn-cs"/>
              </a:rPr>
            </a:br>
            <a:endParaRPr lang="hr-HR" sz="2400" b="1" dirty="0">
              <a:solidFill>
                <a:schemeClr val="accent5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008" y="1268760"/>
            <a:ext cx="8677472" cy="49685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1200" b="1" dirty="0" smtClean="0">
              <a:solidFill>
                <a:schemeClr val="accent5"/>
              </a:solidFill>
            </a:endParaRPr>
          </a:p>
          <a:p>
            <a:pPr marL="457200" lvl="1" indent="0">
              <a:buNone/>
            </a:pPr>
            <a:endParaRPr lang="hr-HR" b="1" dirty="0" smtClean="0">
              <a:solidFill>
                <a:srgbClr val="F79646"/>
              </a:solidFill>
            </a:endParaRPr>
          </a:p>
          <a:p>
            <a:pPr marL="457200" lvl="1" indent="0">
              <a:buNone/>
            </a:pPr>
            <a:endParaRPr lang="hr-HR" b="1" dirty="0">
              <a:solidFill>
                <a:srgbClr val="F79646"/>
              </a:solidFill>
            </a:endParaRPr>
          </a:p>
          <a:p>
            <a:pPr marL="457200" lvl="1" indent="0">
              <a:buNone/>
            </a:pPr>
            <a:endParaRPr lang="hr-HR" b="1" dirty="0" smtClean="0">
              <a:solidFill>
                <a:srgbClr val="F79646"/>
              </a:solidFill>
            </a:endParaRPr>
          </a:p>
          <a:p>
            <a:pPr marL="457200" lvl="1" indent="0">
              <a:buNone/>
            </a:pPr>
            <a:r>
              <a:rPr lang="hr-HR" sz="5400" b="1" dirty="0" smtClean="0">
                <a:solidFill>
                  <a:srgbClr val="F79646"/>
                </a:solidFill>
              </a:rPr>
              <a:t>         </a:t>
            </a:r>
          </a:p>
          <a:p>
            <a:pPr marL="457200" lvl="1" indent="0">
              <a:buNone/>
            </a:pPr>
            <a:r>
              <a:rPr lang="hr-HR" sz="5400" b="1" dirty="0" smtClean="0">
                <a:solidFill>
                  <a:srgbClr val="F79646"/>
                </a:solidFill>
              </a:rPr>
              <a:t>		CEEPUS MREŽE</a:t>
            </a:r>
            <a:endParaRPr lang="hr-HR" sz="5400" b="1" dirty="0">
              <a:solidFill>
                <a:srgbClr val="F79646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628800"/>
            <a:ext cx="3600400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552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923</Words>
  <Application>Microsoft Office PowerPoint</Application>
  <PresentationFormat>On-screen Show (4:3)</PresentationFormat>
  <Paragraphs>262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 </vt:lpstr>
      <vt:lpstr>     PREGLED IZLAGANJA </vt:lpstr>
      <vt:lpstr>      </vt:lpstr>
      <vt:lpstr>     CEEPUS OPĆENITO </vt:lpstr>
      <vt:lpstr>     CEEPUS OPĆENITO </vt:lpstr>
      <vt:lpstr>     CEEPUS OPĆENITO </vt:lpstr>
      <vt:lpstr>     CEEPUS OPĆENITO </vt:lpstr>
      <vt:lpstr>     CEEPUS OPĆENITO </vt:lpstr>
      <vt:lpstr>      </vt:lpstr>
      <vt:lpstr>      CEEPUS MREŽE </vt:lpstr>
      <vt:lpstr>      CEEPUS MREŽE </vt:lpstr>
      <vt:lpstr>      CEEPUS MREŽE </vt:lpstr>
      <vt:lpstr>      CEEPUS MREŽE </vt:lpstr>
      <vt:lpstr>      CEEPUS MREŽE </vt:lpstr>
      <vt:lpstr>      CEEPUS MREŽE </vt:lpstr>
      <vt:lpstr>      CEEPUS MREŽE </vt:lpstr>
      <vt:lpstr>      CEEPUS MREŽE </vt:lpstr>
      <vt:lpstr>      CEEPUS MREŽE </vt:lpstr>
      <vt:lpstr>      CEEPUS MREŽE </vt:lpstr>
      <vt:lpstr>   </vt:lpstr>
      <vt:lpstr>      MOBILNOST</vt:lpstr>
      <vt:lpstr>      MOBILNOST</vt:lpstr>
      <vt:lpstr>      MOBILNOST</vt:lpstr>
      <vt:lpstr>      MOBILNOST</vt:lpstr>
      <vt:lpstr>      MOBILNOST</vt:lpstr>
      <vt:lpstr>      MOBILNOST</vt:lpstr>
      <vt:lpstr>      MOBILNOST</vt:lpstr>
      <vt:lpstr>   </vt:lpstr>
      <vt:lpstr>     CIKLUS DOLAZNE MOBILNOSTI</vt:lpstr>
      <vt:lpstr>     CIKLUS DOLAZNE MOBILNOSTI</vt:lpstr>
      <vt:lpstr>     CIKLUS DOLAZNE MOBILNOSTI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DIO</dc:title>
  <dc:creator>Ivana Vrhovski</dc:creator>
  <cp:lastModifiedBy>Vera Hrvatin</cp:lastModifiedBy>
  <cp:revision>84</cp:revision>
  <dcterms:created xsi:type="dcterms:W3CDTF">2014-09-23T11:48:21Z</dcterms:created>
  <dcterms:modified xsi:type="dcterms:W3CDTF">2014-10-06T11:46:38Z</dcterms:modified>
</cp:coreProperties>
</file>