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1" r:id="rId1"/>
  </p:sldMasterIdLst>
  <p:notesMasterIdLst>
    <p:notesMasterId r:id="rId22"/>
  </p:notesMasterIdLst>
  <p:handoutMasterIdLst>
    <p:handoutMasterId r:id="rId23"/>
  </p:handoutMasterIdLst>
  <p:sldIdLst>
    <p:sldId id="366" r:id="rId2"/>
    <p:sldId id="367" r:id="rId3"/>
    <p:sldId id="410" r:id="rId4"/>
    <p:sldId id="412" r:id="rId5"/>
    <p:sldId id="427" r:id="rId6"/>
    <p:sldId id="440" r:id="rId7"/>
    <p:sldId id="441" r:id="rId8"/>
    <p:sldId id="428" r:id="rId9"/>
    <p:sldId id="429" r:id="rId10"/>
    <p:sldId id="430" r:id="rId11"/>
    <p:sldId id="431" r:id="rId12"/>
    <p:sldId id="438" r:id="rId13"/>
    <p:sldId id="432" r:id="rId14"/>
    <p:sldId id="433" r:id="rId15"/>
    <p:sldId id="434" r:id="rId16"/>
    <p:sldId id="435" r:id="rId17"/>
    <p:sldId id="439" r:id="rId18"/>
    <p:sldId id="436" r:id="rId19"/>
    <p:sldId id="437" r:id="rId20"/>
    <p:sldId id="353" r:id="rId21"/>
  </p:sldIdLst>
  <p:sldSz cx="9144000" cy="6858000" type="screen4x3"/>
  <p:notesSz cx="6669088" cy="9926638"/>
  <p:defaultTextStyle>
    <a:defPPr>
      <a:defRPr lang="hr-H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5B545AC0-D936-4F07-94DC-283DE2E3C7DE}">
          <p14:sldIdLst>
            <p14:sldId id="366"/>
            <p14:sldId id="367"/>
            <p14:sldId id="410"/>
            <p14:sldId id="412"/>
            <p14:sldId id="427"/>
            <p14:sldId id="440"/>
            <p14:sldId id="441"/>
            <p14:sldId id="428"/>
            <p14:sldId id="429"/>
            <p14:sldId id="430"/>
            <p14:sldId id="431"/>
            <p14:sldId id="438"/>
            <p14:sldId id="432"/>
            <p14:sldId id="433"/>
            <p14:sldId id="434"/>
            <p14:sldId id="435"/>
            <p14:sldId id="439"/>
            <p14:sldId id="436"/>
            <p14:sldId id="437"/>
          </p14:sldIdLst>
        </p14:section>
        <p14:section name="Untitled Section" id="{BEAAAB8A-BC60-418C-AF13-77E434240550}">
          <p14:sldIdLst>
            <p14:sldId id="35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25AFC9"/>
    <a:srgbClr val="D6570E"/>
    <a:srgbClr val="F7C3A3"/>
    <a:srgbClr val="A50021"/>
    <a:srgbClr val="2FB1CC"/>
    <a:srgbClr val="3399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4" autoAdjust="0"/>
    <p:restoredTop sz="84965" autoAdjust="0"/>
  </p:normalViewPr>
  <p:slideViewPr>
    <p:cSldViewPr>
      <p:cViewPr>
        <p:scale>
          <a:sx n="80" d="100"/>
          <a:sy n="80" d="100"/>
        </p:scale>
        <p:origin x="-1776" y="-72"/>
      </p:cViewPr>
      <p:guideLst>
        <p:guide orient="horz" pos="2160"/>
        <p:guide pos="2880"/>
      </p:guideLst>
    </p:cSldViewPr>
  </p:slideViewPr>
  <p:outlineViewPr>
    <p:cViewPr>
      <p:scale>
        <a:sx n="33" d="100"/>
        <a:sy n="33" d="100"/>
      </p:scale>
      <p:origin x="48" y="2146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14" y="-7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890515" cy="496732"/>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defRPr sz="1200">
                <a:latin typeface="Arial" pitchFamily="34" charset="0"/>
                <a:cs typeface="+mn-cs"/>
              </a:defRPr>
            </a:lvl1pPr>
          </a:lstStyle>
          <a:p>
            <a:pPr>
              <a:defRPr/>
            </a:pPr>
            <a:endParaRPr lang="hr-HR"/>
          </a:p>
        </p:txBody>
      </p:sp>
      <p:sp>
        <p:nvSpPr>
          <p:cNvPr id="78851" name="Rectangle 3"/>
          <p:cNvSpPr>
            <a:spLocks noGrp="1" noChangeArrowheads="1"/>
          </p:cNvSpPr>
          <p:nvPr>
            <p:ph type="dt" sz="quarter" idx="1"/>
          </p:nvPr>
        </p:nvSpPr>
        <p:spPr bwMode="auto">
          <a:xfrm>
            <a:off x="3777002" y="0"/>
            <a:ext cx="2890514" cy="496732"/>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r">
              <a:defRPr sz="1200">
                <a:latin typeface="Arial" pitchFamily="34" charset="0"/>
                <a:cs typeface="+mn-cs"/>
              </a:defRPr>
            </a:lvl1pPr>
          </a:lstStyle>
          <a:p>
            <a:pPr>
              <a:defRPr/>
            </a:pPr>
            <a:endParaRPr lang="hr-HR"/>
          </a:p>
        </p:txBody>
      </p:sp>
      <p:sp>
        <p:nvSpPr>
          <p:cNvPr id="78852" name="Rectangle 4"/>
          <p:cNvSpPr>
            <a:spLocks noGrp="1" noChangeArrowheads="1"/>
          </p:cNvSpPr>
          <p:nvPr>
            <p:ph type="ftr" sz="quarter" idx="2"/>
          </p:nvPr>
        </p:nvSpPr>
        <p:spPr bwMode="auto">
          <a:xfrm>
            <a:off x="0" y="9428309"/>
            <a:ext cx="2890515" cy="496731"/>
          </a:xfrm>
          <a:prstGeom prst="rect">
            <a:avLst/>
          </a:prstGeom>
          <a:noFill/>
          <a:ln w="9525">
            <a:noFill/>
            <a:miter lim="800000"/>
            <a:headEnd/>
            <a:tailEnd/>
          </a:ln>
          <a:effectLst/>
        </p:spPr>
        <p:txBody>
          <a:bodyPr vert="horz" wrap="square" lIns="91424" tIns="45712" rIns="91424" bIns="45712" numCol="1" anchor="b" anchorCtr="0" compatLnSpc="1">
            <a:prstTxWarp prst="textNoShape">
              <a:avLst/>
            </a:prstTxWarp>
          </a:bodyPr>
          <a:lstStyle>
            <a:lvl1pPr>
              <a:defRPr sz="1200">
                <a:latin typeface="Arial" pitchFamily="34" charset="0"/>
                <a:cs typeface="+mn-cs"/>
              </a:defRPr>
            </a:lvl1pPr>
          </a:lstStyle>
          <a:p>
            <a:pPr>
              <a:defRPr/>
            </a:pPr>
            <a:endParaRPr lang="hr-HR"/>
          </a:p>
        </p:txBody>
      </p:sp>
      <p:sp>
        <p:nvSpPr>
          <p:cNvPr id="78853" name="Rectangle 5"/>
          <p:cNvSpPr>
            <a:spLocks noGrp="1" noChangeArrowheads="1"/>
          </p:cNvSpPr>
          <p:nvPr>
            <p:ph type="sldNum" sz="quarter" idx="3"/>
          </p:nvPr>
        </p:nvSpPr>
        <p:spPr bwMode="auto">
          <a:xfrm>
            <a:off x="3777002" y="9428309"/>
            <a:ext cx="2890514" cy="496731"/>
          </a:xfrm>
          <a:prstGeom prst="rect">
            <a:avLst/>
          </a:prstGeom>
          <a:noFill/>
          <a:ln w="9525">
            <a:noFill/>
            <a:miter lim="800000"/>
            <a:headEnd/>
            <a:tailEnd/>
          </a:ln>
          <a:effectLst/>
        </p:spPr>
        <p:txBody>
          <a:bodyPr vert="horz" wrap="square" lIns="91424" tIns="45712" rIns="91424" bIns="45712" numCol="1" anchor="b" anchorCtr="0" compatLnSpc="1">
            <a:prstTxWarp prst="textNoShape">
              <a:avLst/>
            </a:prstTxWarp>
          </a:bodyPr>
          <a:lstStyle>
            <a:lvl1pPr algn="r">
              <a:defRPr sz="1200">
                <a:latin typeface="Arial" pitchFamily="34" charset="0"/>
                <a:cs typeface="+mn-cs"/>
              </a:defRPr>
            </a:lvl1pPr>
          </a:lstStyle>
          <a:p>
            <a:pPr>
              <a:defRPr/>
            </a:pPr>
            <a:fld id="{1C151676-88EA-4584-9C08-AF06AAAA800C}" type="slidenum">
              <a:rPr lang="hr-HR"/>
              <a:pPr>
                <a:defRPr/>
              </a:pPr>
              <a:t>‹#›</a:t>
            </a:fld>
            <a:endParaRPr lang="hr-HR"/>
          </a:p>
        </p:txBody>
      </p:sp>
    </p:spTree>
    <p:extLst>
      <p:ext uri="{BB962C8B-B14F-4D97-AF65-F5344CB8AC3E}">
        <p14:creationId xmlns:p14="http://schemas.microsoft.com/office/powerpoint/2010/main" val="3961676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90515" cy="496732"/>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defRPr sz="1200">
                <a:latin typeface="Arial" pitchFamily="34" charset="0"/>
                <a:cs typeface="+mn-cs"/>
              </a:defRPr>
            </a:lvl1pPr>
          </a:lstStyle>
          <a:p>
            <a:pPr>
              <a:defRPr/>
            </a:pPr>
            <a:endParaRPr lang="hr-HR"/>
          </a:p>
        </p:txBody>
      </p:sp>
      <p:sp>
        <p:nvSpPr>
          <p:cNvPr id="4099" name="Rectangle 3"/>
          <p:cNvSpPr>
            <a:spLocks noGrp="1" noChangeArrowheads="1"/>
          </p:cNvSpPr>
          <p:nvPr>
            <p:ph type="dt" idx="1"/>
          </p:nvPr>
        </p:nvSpPr>
        <p:spPr bwMode="auto">
          <a:xfrm>
            <a:off x="3777002" y="0"/>
            <a:ext cx="2890514" cy="496732"/>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r">
              <a:defRPr sz="1200">
                <a:latin typeface="Arial" pitchFamily="34" charset="0"/>
                <a:cs typeface="+mn-cs"/>
              </a:defRPr>
            </a:lvl1pPr>
          </a:lstStyle>
          <a:p>
            <a:pPr>
              <a:defRPr/>
            </a:pPr>
            <a:endParaRPr lang="hr-HR"/>
          </a:p>
        </p:txBody>
      </p:sp>
      <p:sp>
        <p:nvSpPr>
          <p:cNvPr id="15364"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66437" y="4714953"/>
            <a:ext cx="5336214" cy="4467387"/>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p>
            <a:pPr lvl="0"/>
            <a:r>
              <a:rPr lang="hr-HR" noProof="0" smtClean="0"/>
              <a:t>Click to edit Master text styles</a:t>
            </a:r>
          </a:p>
          <a:p>
            <a:pPr lvl="1"/>
            <a:r>
              <a:rPr lang="hr-HR" noProof="0" smtClean="0"/>
              <a:t>Second level</a:t>
            </a:r>
          </a:p>
          <a:p>
            <a:pPr lvl="2"/>
            <a:r>
              <a:rPr lang="hr-HR" noProof="0" smtClean="0"/>
              <a:t>Third level</a:t>
            </a:r>
          </a:p>
          <a:p>
            <a:pPr lvl="3"/>
            <a:r>
              <a:rPr lang="hr-HR" noProof="0" smtClean="0"/>
              <a:t>Fourth level</a:t>
            </a:r>
          </a:p>
          <a:p>
            <a:pPr lvl="4"/>
            <a:r>
              <a:rPr lang="hr-HR" noProof="0" smtClean="0"/>
              <a:t>Fifth level</a:t>
            </a:r>
          </a:p>
        </p:txBody>
      </p:sp>
      <p:sp>
        <p:nvSpPr>
          <p:cNvPr id="4102" name="Rectangle 6"/>
          <p:cNvSpPr>
            <a:spLocks noGrp="1" noChangeArrowheads="1"/>
          </p:cNvSpPr>
          <p:nvPr>
            <p:ph type="ftr" sz="quarter" idx="4"/>
          </p:nvPr>
        </p:nvSpPr>
        <p:spPr bwMode="auto">
          <a:xfrm>
            <a:off x="0" y="9428309"/>
            <a:ext cx="2890515" cy="496731"/>
          </a:xfrm>
          <a:prstGeom prst="rect">
            <a:avLst/>
          </a:prstGeom>
          <a:noFill/>
          <a:ln w="9525">
            <a:noFill/>
            <a:miter lim="800000"/>
            <a:headEnd/>
            <a:tailEnd/>
          </a:ln>
          <a:effectLst/>
        </p:spPr>
        <p:txBody>
          <a:bodyPr vert="horz" wrap="square" lIns="91424" tIns="45712" rIns="91424" bIns="45712" numCol="1" anchor="b" anchorCtr="0" compatLnSpc="1">
            <a:prstTxWarp prst="textNoShape">
              <a:avLst/>
            </a:prstTxWarp>
          </a:bodyPr>
          <a:lstStyle>
            <a:lvl1pPr>
              <a:defRPr sz="1200">
                <a:latin typeface="Arial" pitchFamily="34" charset="0"/>
                <a:cs typeface="+mn-cs"/>
              </a:defRPr>
            </a:lvl1pPr>
          </a:lstStyle>
          <a:p>
            <a:pPr>
              <a:defRPr/>
            </a:pPr>
            <a:endParaRPr lang="hr-HR"/>
          </a:p>
        </p:txBody>
      </p:sp>
      <p:sp>
        <p:nvSpPr>
          <p:cNvPr id="4103" name="Rectangle 7"/>
          <p:cNvSpPr>
            <a:spLocks noGrp="1" noChangeArrowheads="1"/>
          </p:cNvSpPr>
          <p:nvPr>
            <p:ph type="sldNum" sz="quarter" idx="5"/>
          </p:nvPr>
        </p:nvSpPr>
        <p:spPr bwMode="auto">
          <a:xfrm>
            <a:off x="3777002" y="9428309"/>
            <a:ext cx="2890514" cy="496731"/>
          </a:xfrm>
          <a:prstGeom prst="rect">
            <a:avLst/>
          </a:prstGeom>
          <a:noFill/>
          <a:ln w="9525">
            <a:noFill/>
            <a:miter lim="800000"/>
            <a:headEnd/>
            <a:tailEnd/>
          </a:ln>
          <a:effectLst/>
        </p:spPr>
        <p:txBody>
          <a:bodyPr vert="horz" wrap="square" lIns="91424" tIns="45712" rIns="91424" bIns="45712" numCol="1" anchor="b" anchorCtr="0" compatLnSpc="1">
            <a:prstTxWarp prst="textNoShape">
              <a:avLst/>
            </a:prstTxWarp>
          </a:bodyPr>
          <a:lstStyle>
            <a:lvl1pPr algn="r">
              <a:defRPr sz="1200">
                <a:latin typeface="Arial" pitchFamily="34" charset="0"/>
                <a:cs typeface="+mn-cs"/>
              </a:defRPr>
            </a:lvl1pPr>
          </a:lstStyle>
          <a:p>
            <a:pPr>
              <a:defRPr/>
            </a:pPr>
            <a:fld id="{44D5A16C-0B93-4BE7-AA8E-75B22CFDC376}" type="slidenum">
              <a:rPr lang="hr-HR"/>
              <a:pPr>
                <a:defRPr/>
              </a:pPr>
              <a:t>‹#›</a:t>
            </a:fld>
            <a:endParaRPr lang="hr-HR"/>
          </a:p>
        </p:txBody>
      </p:sp>
    </p:spTree>
    <p:extLst>
      <p:ext uri="{BB962C8B-B14F-4D97-AF65-F5344CB8AC3E}">
        <p14:creationId xmlns:p14="http://schemas.microsoft.com/office/powerpoint/2010/main" val="41610934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zervirano mjesto slike slajda 1"/>
          <p:cNvSpPr>
            <a:spLocks noGrp="1" noRot="1" noChangeAspect="1"/>
          </p:cNvSpPr>
          <p:nvPr>
            <p:ph type="sldImg"/>
          </p:nvPr>
        </p:nvSpPr>
        <p:spPr>
          <a:ln/>
        </p:spPr>
      </p:sp>
      <p:sp>
        <p:nvSpPr>
          <p:cNvPr id="18434" name="Rezervirano mjesto bilježaka 2"/>
          <p:cNvSpPr>
            <a:spLocks noGrp="1"/>
          </p:cNvSpPr>
          <p:nvPr>
            <p:ph type="body" idx="1"/>
          </p:nvPr>
        </p:nvSpPr>
        <p:spPr>
          <a:noFill/>
          <a:ln/>
        </p:spPr>
        <p:txBody>
          <a:bodyPr/>
          <a:lstStyle/>
          <a:p>
            <a:endParaRPr lang="sr-Latn-CS" smtClean="0">
              <a:latin typeface="Arial" charset="0"/>
            </a:endParaRPr>
          </a:p>
        </p:txBody>
      </p:sp>
      <p:sp>
        <p:nvSpPr>
          <p:cNvPr id="4" name="Rezervirano mjesto broja slajda 3"/>
          <p:cNvSpPr>
            <a:spLocks noGrp="1"/>
          </p:cNvSpPr>
          <p:nvPr>
            <p:ph type="sldNum" sz="quarter" idx="5"/>
          </p:nvPr>
        </p:nvSpPr>
        <p:spPr/>
        <p:txBody>
          <a:bodyPr/>
          <a:lstStyle/>
          <a:p>
            <a:pPr>
              <a:defRPr/>
            </a:pPr>
            <a:fld id="{78763D16-A384-4B78-BD44-21C6F9B37531}" type="slidenum">
              <a:rPr lang="hr-HR" smtClean="0"/>
              <a:pPr>
                <a:defRPr/>
              </a:pPr>
              <a:t>1</a:t>
            </a:fld>
            <a:endParaRPr lang="hr-H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r>
              <a:rPr lang="hr-HR" dirty="0" smtClean="0">
                <a:latin typeface="Arial" charset="0"/>
              </a:rPr>
              <a:t>-EILC</a:t>
            </a:r>
            <a:r>
              <a:rPr lang="hr-HR" baseline="0" dirty="0" smtClean="0">
                <a:latin typeface="Arial" charset="0"/>
              </a:rPr>
              <a:t> – broj prijava, odobrenih prijava, broj tečajeva, iznimno dobre povratne informacije studenata</a:t>
            </a:r>
          </a:p>
          <a:p>
            <a:r>
              <a:rPr lang="hr-HR" baseline="0" dirty="0" smtClean="0">
                <a:latin typeface="Arial" charset="0"/>
              </a:rPr>
              <a:t>IP: u tijeku</a:t>
            </a:r>
          </a:p>
          <a:p>
            <a:pPr marL="0" indent="0">
              <a:buFontTx/>
              <a:buNone/>
            </a:pPr>
            <a:r>
              <a:rPr lang="hr-HR" baseline="0" dirty="0" smtClean="0">
                <a:latin typeface="Arial" charset="0"/>
              </a:rPr>
              <a:t>Era mob: u tijeku </a:t>
            </a:r>
          </a:p>
          <a:p>
            <a:pPr marL="171450" indent="-171450">
              <a:buFontTx/>
              <a:buChar char="-"/>
            </a:pPr>
            <a:r>
              <a:rPr lang="hr-HR" sz="1200" dirty="0" smtClean="0"/>
              <a:t>važno je imati na umu da iznos financijske potpore za mobilnost studenata koju Agencija dodjeljuje visokim učilištima ne bi trebao biti niži od iznosa koji je odobren na prijašnjem natječaju osim ako je došlo do smanjenja proračuna za Program za cjeloživotno učenje na europskoj razini, ako ustanova u prijavnom obrascu samoinicijativno traži manji iznos sredstava za mobilnost studenata od iznosa koji je odobren na zadnjem natječaju ili ako je došlo do znatnog smanjenja broja mobilnosti u ustanovi (potpore neće biti ako nije zadovoljena formalna prihvatljivost prijava).</a:t>
            </a:r>
          </a:p>
          <a:p>
            <a:pPr marL="171450" indent="-171450">
              <a:buFontTx/>
              <a:buChar char="-"/>
            </a:pPr>
            <a:r>
              <a:rPr lang="hr-HR" sz="1200" dirty="0" smtClean="0">
                <a:latin typeface="Arial" charset="0"/>
              </a:rPr>
              <a:t>mobilnost </a:t>
            </a:r>
            <a:r>
              <a:rPr lang="hr-HR" sz="1200" dirty="0" smtClean="0">
                <a:latin typeface="Arial" charset="0"/>
              </a:rPr>
              <a:t>1.6.: odrediti u natječaju da je početak mobilnosti 1.9. ili posuditi vlastita sredstva,</a:t>
            </a:r>
            <a:r>
              <a:rPr lang="hr-HR" sz="1200" baseline="0" dirty="0" smtClean="0">
                <a:latin typeface="Arial" charset="0"/>
              </a:rPr>
              <a:t> sredstva iz OM-a za prošlu godinu</a:t>
            </a:r>
            <a:r>
              <a:rPr lang="hr-HR" sz="1200" dirty="0" smtClean="0">
                <a:latin typeface="Arial" charset="0"/>
              </a:rPr>
              <a:t> dok ne dođu</a:t>
            </a:r>
            <a:r>
              <a:rPr lang="hr-HR" sz="1200" baseline="0" dirty="0" smtClean="0">
                <a:latin typeface="Arial" charset="0"/>
              </a:rPr>
              <a:t> sredstva Agencije</a:t>
            </a:r>
            <a:endParaRPr lang="hr-HR" dirty="0" smtClean="0">
              <a:latin typeface="Arial" charset="0"/>
            </a:endParaRPr>
          </a:p>
        </p:txBody>
      </p:sp>
      <p:sp>
        <p:nvSpPr>
          <p:cNvPr id="4" name="Slide Number Placeholder 3"/>
          <p:cNvSpPr>
            <a:spLocks noGrp="1"/>
          </p:cNvSpPr>
          <p:nvPr>
            <p:ph type="sldNum" sz="quarter" idx="5"/>
          </p:nvPr>
        </p:nvSpPr>
        <p:spPr/>
        <p:txBody>
          <a:bodyPr/>
          <a:lstStyle/>
          <a:p>
            <a:pPr>
              <a:defRPr/>
            </a:pPr>
            <a:fld id="{6B664323-9B24-483C-91A4-AC8B456BD412}" type="slidenum">
              <a:rPr lang="hr-HR" smtClean="0"/>
              <a:pPr>
                <a:defRPr/>
              </a:pPr>
              <a:t>10</a:t>
            </a:fld>
            <a:endParaRPr lang="hr-H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hr-HR" dirty="0" smtClean="0">
                <a:latin typeface="Arial" charset="0"/>
              </a:rPr>
              <a:t>-</a:t>
            </a:r>
            <a:r>
              <a:rPr lang="hr-HR" baseline="0" dirty="0" smtClean="0">
                <a:latin typeface="Arial" charset="0"/>
              </a:rPr>
              <a:t> </a:t>
            </a:r>
            <a:r>
              <a:rPr lang="hr-HR" sz="1200" kern="1200" dirty="0" smtClean="0">
                <a:solidFill>
                  <a:schemeClr val="tx1"/>
                </a:solidFill>
                <a:effectLst/>
                <a:latin typeface="Arial" pitchFamily="34" charset="0"/>
                <a:ea typeface="+mn-ea"/>
                <a:cs typeface="+mn-cs"/>
              </a:rPr>
              <a:t>Pregovori s Poreznom upravom vodili su se u veljači i travnju 2010.,  službena pisma Poreznoj upravi i Ministarstvu financija poslana su 29. listopada 2010., i 4.siječnja 2011., a e-mail komunikacija vodila se tijekom veljače 2011.g., te ponovno na sastanku u studenom 2011.g. s istim zahtjevom da se na EU sredstva primjene EU pravila. Kao konkretan rezultat pregovora studentske stipendije u potpunosti su izuzete su oporezivanja; međutim u pogledu ostalih kategorija financiranja, stav Porezne uprave jest da sustav oslobođenja od poreza ne prepoznaje kategoriju „learning mobility“ za ostale kategorije korisnika te se na takvu vrstu troška ne mogu primijeniti porezne olakšice.</a:t>
            </a:r>
          </a:p>
          <a:p>
            <a:endParaRPr lang="hr-HR" dirty="0" smtClean="0">
              <a:latin typeface="Arial" charset="0"/>
            </a:endParaRPr>
          </a:p>
        </p:txBody>
      </p:sp>
      <p:sp>
        <p:nvSpPr>
          <p:cNvPr id="4" name="Slide Number Placeholder 3"/>
          <p:cNvSpPr>
            <a:spLocks noGrp="1"/>
          </p:cNvSpPr>
          <p:nvPr>
            <p:ph type="sldNum" sz="quarter" idx="5"/>
          </p:nvPr>
        </p:nvSpPr>
        <p:spPr/>
        <p:txBody>
          <a:bodyPr/>
          <a:lstStyle/>
          <a:p>
            <a:pPr>
              <a:defRPr/>
            </a:pPr>
            <a:fld id="{6B664323-9B24-483C-91A4-AC8B456BD412}" type="slidenum">
              <a:rPr lang="hr-HR" smtClean="0"/>
              <a:pPr>
                <a:defRPr/>
              </a:pPr>
              <a:t>11</a:t>
            </a:fld>
            <a:endParaRPr lang="hr-H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endParaRPr lang="hr-HR" dirty="0" smtClean="0">
              <a:latin typeface="Arial" charset="0"/>
            </a:endParaRPr>
          </a:p>
        </p:txBody>
      </p:sp>
      <p:sp>
        <p:nvSpPr>
          <p:cNvPr id="4" name="Slide Number Placeholder 3"/>
          <p:cNvSpPr>
            <a:spLocks noGrp="1"/>
          </p:cNvSpPr>
          <p:nvPr>
            <p:ph type="sldNum" sz="quarter" idx="5"/>
          </p:nvPr>
        </p:nvSpPr>
        <p:spPr/>
        <p:txBody>
          <a:bodyPr/>
          <a:lstStyle/>
          <a:p>
            <a:pPr>
              <a:defRPr/>
            </a:pPr>
            <a:fld id="{6B664323-9B24-483C-91A4-AC8B456BD412}" type="slidenum">
              <a:rPr lang="hr-HR" smtClean="0"/>
              <a:pPr>
                <a:defRPr/>
              </a:pPr>
              <a:t>12</a:t>
            </a:fld>
            <a:endParaRPr lang="hr-H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pPr marL="171450" indent="-171450">
              <a:buFontTx/>
              <a:buChar char="-"/>
            </a:pPr>
            <a:r>
              <a:rPr lang="hr-HR" dirty="0" smtClean="0">
                <a:latin typeface="Arial" charset="0"/>
              </a:rPr>
              <a:t>Vize su stvar</a:t>
            </a:r>
            <a:r>
              <a:rPr lang="hr-HR" baseline="0" dirty="0" smtClean="0">
                <a:latin typeface="Arial" charset="0"/>
              </a:rPr>
              <a:t> dogovora između dvije zemlje, stvar bilateralnih ugovora, llp im nije ključan</a:t>
            </a:r>
          </a:p>
          <a:p>
            <a:pPr marL="171450" indent="-171450">
              <a:buFontTx/>
              <a:buChar char="-"/>
            </a:pPr>
            <a:r>
              <a:rPr lang="hr-HR" baseline="0" dirty="0" smtClean="0">
                <a:latin typeface="Arial" charset="0"/>
              </a:rPr>
              <a:t>VU i student dužni su unaprijed provjeriti što je sve potrebno za vizu te prijaviti se za istu puno prije samog odlaska na mobilnost</a:t>
            </a:r>
          </a:p>
        </p:txBody>
      </p:sp>
      <p:sp>
        <p:nvSpPr>
          <p:cNvPr id="4" name="Slide Number Placeholder 3"/>
          <p:cNvSpPr>
            <a:spLocks noGrp="1"/>
          </p:cNvSpPr>
          <p:nvPr>
            <p:ph type="sldNum" sz="quarter" idx="5"/>
          </p:nvPr>
        </p:nvSpPr>
        <p:spPr/>
        <p:txBody>
          <a:bodyPr/>
          <a:lstStyle/>
          <a:p>
            <a:pPr>
              <a:defRPr/>
            </a:pPr>
            <a:fld id="{6B664323-9B24-483C-91A4-AC8B456BD412}" type="slidenum">
              <a:rPr lang="hr-HR" smtClean="0"/>
              <a:pPr>
                <a:defRPr/>
              </a:pPr>
              <a:t>13</a:t>
            </a:fld>
            <a:endParaRPr lang="hr-H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hr-HR" dirty="0" smtClean="0">
                <a:latin typeface="Arial" charset="0"/>
              </a:rPr>
              <a:t>- </a:t>
            </a:r>
            <a:r>
              <a:rPr lang="hr-HR" sz="1200" kern="1200" dirty="0" smtClean="0">
                <a:solidFill>
                  <a:schemeClr val="tx1"/>
                </a:solidFill>
                <a:effectLst/>
                <a:latin typeface="Arial" pitchFamily="34" charset="0"/>
                <a:ea typeface="+mn-ea"/>
                <a:cs typeface="+mn-cs"/>
              </a:rPr>
              <a:t>ECTS i DS (Dopunska isprava o studiju)</a:t>
            </a:r>
            <a:r>
              <a:rPr lang="hr-HR" sz="1200" kern="1200" baseline="0" dirty="0" smtClean="0">
                <a:solidFill>
                  <a:schemeClr val="tx1"/>
                </a:solidFill>
                <a:effectLst/>
                <a:latin typeface="Arial" pitchFamily="34" charset="0"/>
                <a:ea typeface="+mn-ea"/>
                <a:cs typeface="+mn-cs"/>
              </a:rPr>
              <a:t> priznanja </a:t>
            </a:r>
            <a:r>
              <a:rPr lang="hr-HR" sz="1200" kern="1200" dirty="0" smtClean="0">
                <a:solidFill>
                  <a:schemeClr val="tx1"/>
                </a:solidFill>
                <a:effectLst/>
                <a:latin typeface="Arial" pitchFamily="34" charset="0"/>
                <a:ea typeface="+mn-ea"/>
                <a:cs typeface="+mn-cs"/>
              </a:rPr>
              <a:t>počasna su priznanja te su odraz visokog stupnja transparentnosti i pouzdanosti u njihovu korištenju. To znači da se u ustanovama koje nose spomenuto priznanje pravila ECTS i DS valjano primjenjuju, što je ujedno važna poruka studentima o vrednovanju transnacionalne mobilnosti. Dodjela ECTS i DS oznaka odvija se u okviru Programa za cjeloživotno učenje, odnosno potprograma Erasmus. </a:t>
            </a:r>
          </a:p>
          <a:p>
            <a:r>
              <a:rPr lang="hr-HR" dirty="0" smtClean="0">
                <a:latin typeface="Arial" charset="0"/>
              </a:rPr>
              <a:t>- TR, CZ, NO</a:t>
            </a:r>
          </a:p>
        </p:txBody>
      </p:sp>
      <p:sp>
        <p:nvSpPr>
          <p:cNvPr id="4" name="Slide Number Placeholder 3"/>
          <p:cNvSpPr>
            <a:spLocks noGrp="1"/>
          </p:cNvSpPr>
          <p:nvPr>
            <p:ph type="sldNum" sz="quarter" idx="5"/>
          </p:nvPr>
        </p:nvSpPr>
        <p:spPr/>
        <p:txBody>
          <a:bodyPr/>
          <a:lstStyle/>
          <a:p>
            <a:pPr>
              <a:defRPr/>
            </a:pPr>
            <a:fld id="{6B664323-9B24-483C-91A4-AC8B456BD412}" type="slidenum">
              <a:rPr lang="hr-HR" smtClean="0"/>
              <a:pPr>
                <a:defRPr/>
              </a:pPr>
              <a:t>14</a:t>
            </a:fld>
            <a:endParaRPr lang="hr-H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hr-HR" dirty="0" smtClean="0">
                <a:latin typeface="Arial" charset="0"/>
              </a:rPr>
              <a:t>- Trenutno </a:t>
            </a:r>
            <a:r>
              <a:rPr lang="hr-HR" sz="1200" dirty="0" smtClean="0"/>
              <a:t>nema odluke o uspostavljanju programa</a:t>
            </a:r>
          </a:p>
          <a:p>
            <a:endParaRPr lang="hr-HR" dirty="0" smtClean="0">
              <a:latin typeface="Arial" charset="0"/>
            </a:endParaRPr>
          </a:p>
        </p:txBody>
      </p:sp>
      <p:sp>
        <p:nvSpPr>
          <p:cNvPr id="4" name="Slide Number Placeholder 3"/>
          <p:cNvSpPr>
            <a:spLocks noGrp="1"/>
          </p:cNvSpPr>
          <p:nvPr>
            <p:ph type="sldNum" sz="quarter" idx="5"/>
          </p:nvPr>
        </p:nvSpPr>
        <p:spPr/>
        <p:txBody>
          <a:bodyPr/>
          <a:lstStyle/>
          <a:p>
            <a:pPr>
              <a:defRPr/>
            </a:pPr>
            <a:fld id="{6B664323-9B24-483C-91A4-AC8B456BD412}" type="slidenum">
              <a:rPr lang="hr-HR" smtClean="0"/>
              <a:pPr>
                <a:defRPr/>
              </a:pPr>
              <a:t>15</a:t>
            </a:fld>
            <a:endParaRPr lang="hr-H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pPr marL="171450" indent="-171450">
              <a:buFontTx/>
              <a:buChar char="-"/>
            </a:pPr>
            <a:r>
              <a:rPr lang="hr-HR" dirty="0" smtClean="0">
                <a:latin typeface="Arial" charset="0"/>
              </a:rPr>
              <a:t>nezaposlenost: lakši prijelaz sa studija na tržište rada, veća konkurentost</a:t>
            </a:r>
          </a:p>
          <a:p>
            <a:pPr marL="171450" indent="-171450">
              <a:buFontTx/>
              <a:buChar char="-"/>
            </a:pPr>
            <a:r>
              <a:rPr lang="hr-HR" dirty="0" smtClean="0">
                <a:latin typeface="Arial" charset="0"/>
              </a:rPr>
              <a:t>EK: komore, udruge poslodavaca, razvojne agencije,</a:t>
            </a:r>
            <a:r>
              <a:rPr lang="hr-HR" baseline="0" dirty="0" smtClean="0">
                <a:latin typeface="Arial" charset="0"/>
              </a:rPr>
              <a:t> organizacije koje se bave stručnim praksama</a:t>
            </a:r>
          </a:p>
          <a:p>
            <a:pPr marL="171450" indent="-171450">
              <a:buFontTx/>
              <a:buChar char="-"/>
            </a:pPr>
            <a:r>
              <a:rPr lang="hr-HR" baseline="0" dirty="0" smtClean="0">
                <a:latin typeface="Arial" charset="0"/>
              </a:rPr>
              <a:t>inicijativa usmjerena na LdV i Era studentsku mobilnost</a:t>
            </a:r>
            <a:endParaRPr lang="hr-HR" dirty="0" smtClean="0">
              <a:latin typeface="Arial" charset="0"/>
            </a:endParaRPr>
          </a:p>
        </p:txBody>
      </p:sp>
      <p:sp>
        <p:nvSpPr>
          <p:cNvPr id="4" name="Slide Number Placeholder 3"/>
          <p:cNvSpPr>
            <a:spLocks noGrp="1"/>
          </p:cNvSpPr>
          <p:nvPr>
            <p:ph type="sldNum" sz="quarter" idx="5"/>
          </p:nvPr>
        </p:nvSpPr>
        <p:spPr/>
        <p:txBody>
          <a:bodyPr/>
          <a:lstStyle/>
          <a:p>
            <a:pPr>
              <a:defRPr/>
            </a:pPr>
            <a:fld id="{6B664323-9B24-483C-91A4-AC8B456BD412}" type="slidenum">
              <a:rPr lang="hr-HR" smtClean="0"/>
              <a:pPr>
                <a:defRPr/>
              </a:pPr>
              <a:t>16</a:t>
            </a:fld>
            <a:endParaRPr lang="hr-H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pPr marL="0" indent="0">
              <a:buFontTx/>
              <a:buNone/>
            </a:pPr>
            <a:endParaRPr lang="hr-HR" dirty="0" smtClean="0">
              <a:latin typeface="Arial" charset="0"/>
            </a:endParaRPr>
          </a:p>
        </p:txBody>
      </p:sp>
      <p:sp>
        <p:nvSpPr>
          <p:cNvPr id="4" name="Slide Number Placeholder 3"/>
          <p:cNvSpPr>
            <a:spLocks noGrp="1"/>
          </p:cNvSpPr>
          <p:nvPr>
            <p:ph type="sldNum" sz="quarter" idx="5"/>
          </p:nvPr>
        </p:nvSpPr>
        <p:spPr/>
        <p:txBody>
          <a:bodyPr/>
          <a:lstStyle/>
          <a:p>
            <a:pPr>
              <a:defRPr/>
            </a:pPr>
            <a:fld id="{6B664323-9B24-483C-91A4-AC8B456BD412}" type="slidenum">
              <a:rPr lang="hr-HR" smtClean="0"/>
              <a:pPr>
                <a:defRPr/>
              </a:pPr>
              <a:t>17</a:t>
            </a:fld>
            <a:endParaRPr lang="hr-H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endParaRPr lang="hr-HR" dirty="0" smtClean="0">
              <a:latin typeface="Arial" charset="0"/>
            </a:endParaRPr>
          </a:p>
        </p:txBody>
      </p:sp>
      <p:sp>
        <p:nvSpPr>
          <p:cNvPr id="4" name="Slide Number Placeholder 3"/>
          <p:cNvSpPr>
            <a:spLocks noGrp="1"/>
          </p:cNvSpPr>
          <p:nvPr>
            <p:ph type="sldNum" sz="quarter" idx="5"/>
          </p:nvPr>
        </p:nvSpPr>
        <p:spPr/>
        <p:txBody>
          <a:bodyPr/>
          <a:lstStyle/>
          <a:p>
            <a:pPr>
              <a:defRPr/>
            </a:pPr>
            <a:fld id="{6B664323-9B24-483C-91A4-AC8B456BD412}" type="slidenum">
              <a:rPr lang="hr-HR" smtClean="0"/>
              <a:pPr>
                <a:defRPr/>
              </a:pPr>
              <a:t>18</a:t>
            </a:fld>
            <a:endParaRPr lang="hr-H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endParaRPr lang="hr-HR" dirty="0" smtClean="0">
              <a:latin typeface="Arial" charset="0"/>
            </a:endParaRPr>
          </a:p>
        </p:txBody>
      </p:sp>
      <p:sp>
        <p:nvSpPr>
          <p:cNvPr id="4" name="Slide Number Placeholder 3"/>
          <p:cNvSpPr>
            <a:spLocks noGrp="1"/>
          </p:cNvSpPr>
          <p:nvPr>
            <p:ph type="sldNum" sz="quarter" idx="5"/>
          </p:nvPr>
        </p:nvSpPr>
        <p:spPr/>
        <p:txBody>
          <a:bodyPr/>
          <a:lstStyle/>
          <a:p>
            <a:pPr>
              <a:defRPr/>
            </a:pPr>
            <a:fld id="{6B664323-9B24-483C-91A4-AC8B456BD412}" type="slidenum">
              <a:rPr lang="hr-HR" smtClean="0"/>
              <a:pPr>
                <a:defRPr/>
              </a:pPr>
              <a:t>19</a:t>
            </a:fld>
            <a:endParaRPr lang="hr-H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endParaRPr lang="sr-Latn-CS" dirty="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p:spPr>
        <p:txBody>
          <a:bodyPr/>
          <a:lstStyle/>
          <a:p>
            <a:pPr eaLnBrk="1" hangingPunct="1">
              <a:spcBef>
                <a:spcPct val="0"/>
              </a:spcBef>
            </a:pPr>
            <a:endParaRPr lang="sr-Latn-CS" smtClean="0">
              <a:latin typeface="Arial" charset="0"/>
              <a:ea typeface="ＭＳ Ｐゴシック"/>
              <a:cs typeface="ＭＳ Ｐゴシック"/>
            </a:endParaRPr>
          </a:p>
        </p:txBody>
      </p:sp>
      <p:sp>
        <p:nvSpPr>
          <p:cNvPr id="60420" name="Slide Number Placeholder 3"/>
          <p:cNvSpPr>
            <a:spLocks noGrp="1"/>
          </p:cNvSpPr>
          <p:nvPr>
            <p:ph type="sldNum" sz="quarter" idx="5"/>
          </p:nvPr>
        </p:nvSpPr>
        <p:spPr/>
        <p:txBody>
          <a:bodyPr/>
          <a:lstStyle/>
          <a:p>
            <a:pPr>
              <a:defRPr/>
            </a:pPr>
            <a:fld id="{F217138C-33C8-48C0-906B-5DE31326A4EC}" type="slidenum">
              <a:rPr lang="en-US" smtClean="0">
                <a:ea typeface="ＭＳ Ｐゴシック" pitchFamily="116" charset="-128"/>
              </a:rPr>
              <a:pPr>
                <a:defRPr/>
              </a:pPr>
              <a:t>20</a:t>
            </a:fld>
            <a:endParaRPr lang="en-US" smtClean="0">
              <a:ea typeface="ＭＳ Ｐゴシック" pitchFamily="116"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p:spPr>
        <p:txBody>
          <a:bodyPr/>
          <a:lstStyle/>
          <a:p>
            <a:endParaRPr lang="sr-Latn-C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zervirano mjesto slike slajda 1"/>
          <p:cNvSpPr>
            <a:spLocks noGrp="1" noRot="1" noChangeAspect="1"/>
          </p:cNvSpPr>
          <p:nvPr>
            <p:ph type="sldImg"/>
          </p:nvPr>
        </p:nvSpPr>
        <p:spPr>
          <a:ln/>
        </p:spPr>
      </p:sp>
      <p:sp>
        <p:nvSpPr>
          <p:cNvPr id="24578" name="Rezervirano mjesto bilježaka 2"/>
          <p:cNvSpPr>
            <a:spLocks noGrp="1"/>
          </p:cNvSpPr>
          <p:nvPr>
            <p:ph type="body" idx="1"/>
          </p:nvPr>
        </p:nvSpPr>
        <p:spPr>
          <a:noFill/>
          <a:ln/>
        </p:spPr>
        <p:txBody>
          <a:bodyPr/>
          <a:lstStyle/>
          <a:p>
            <a:pPr defTabSz="906463"/>
            <a:r>
              <a:rPr lang="hr-HR" dirty="0" smtClean="0">
                <a:latin typeface="Arial" charset="0"/>
              </a:rPr>
              <a:t>- AMPEU je organizirala</a:t>
            </a:r>
            <a:r>
              <a:rPr lang="hr-HR" baseline="0" dirty="0" smtClean="0">
                <a:latin typeface="Arial" charset="0"/>
              </a:rPr>
              <a:t> ovaj sastanak, organizirat će i u ubuduće, ali </a:t>
            </a:r>
            <a:r>
              <a:rPr lang="hr-HR" dirty="0" smtClean="0">
                <a:latin typeface="Arial" charset="0"/>
              </a:rPr>
              <a:t>koordinatori</a:t>
            </a:r>
            <a:r>
              <a:rPr lang="hr-HR" baseline="0" dirty="0" smtClean="0">
                <a:latin typeface="Arial" charset="0"/>
              </a:rPr>
              <a:t> bi trebali i sami organizirati slične sastanke, može i na regionalnoj razini.</a:t>
            </a:r>
            <a:endParaRPr lang="hr-HR" dirty="0" smtClean="0">
              <a:latin typeface="Arial" charset="0"/>
            </a:endParaRPr>
          </a:p>
        </p:txBody>
      </p:sp>
      <p:sp>
        <p:nvSpPr>
          <p:cNvPr id="4" name="Rezervirano mjesto broja slajda 3"/>
          <p:cNvSpPr>
            <a:spLocks noGrp="1"/>
          </p:cNvSpPr>
          <p:nvPr>
            <p:ph type="sldNum" sz="quarter" idx="5"/>
          </p:nvPr>
        </p:nvSpPr>
        <p:spPr/>
        <p:txBody>
          <a:bodyPr/>
          <a:lstStyle/>
          <a:p>
            <a:pPr>
              <a:defRPr/>
            </a:pPr>
            <a:fld id="{F10374E7-FFD6-4298-8BC9-92A1506A9484}" type="slidenum">
              <a:rPr lang="hr-HR" smtClean="0">
                <a:solidFill>
                  <a:prstClr val="black"/>
                </a:solidFill>
              </a:rPr>
              <a:pPr>
                <a:defRPr/>
              </a:pPr>
              <a:t>4</a:t>
            </a:fld>
            <a:endParaRPr lang="hr-HR">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pPr marL="171450" indent="-171450">
              <a:buFontTx/>
              <a:buChar char="-"/>
            </a:pPr>
            <a:r>
              <a:rPr lang="hr-HR" dirty="0" smtClean="0">
                <a:latin typeface="Arial" charset="0"/>
              </a:rPr>
              <a:t>SMP</a:t>
            </a:r>
            <a:r>
              <a:rPr lang="hr-HR" baseline="0" dirty="0" smtClean="0">
                <a:latin typeface="Arial" charset="0"/>
              </a:rPr>
              <a:t> u 2011. oko 20%</a:t>
            </a:r>
            <a:endParaRPr lang="hr-HR" dirty="0" smtClean="0">
              <a:latin typeface="Arial" charset="0"/>
            </a:endParaRPr>
          </a:p>
        </p:txBody>
      </p:sp>
      <p:sp>
        <p:nvSpPr>
          <p:cNvPr id="4" name="Slide Number Placeholder 3"/>
          <p:cNvSpPr>
            <a:spLocks noGrp="1"/>
          </p:cNvSpPr>
          <p:nvPr>
            <p:ph type="sldNum" sz="quarter" idx="5"/>
          </p:nvPr>
        </p:nvSpPr>
        <p:spPr/>
        <p:txBody>
          <a:bodyPr/>
          <a:lstStyle/>
          <a:p>
            <a:pPr>
              <a:defRPr/>
            </a:pPr>
            <a:fld id="{6B664323-9B24-483C-91A4-AC8B456BD412}" type="slidenum">
              <a:rPr lang="hr-HR" smtClean="0"/>
              <a:pPr>
                <a:defRPr/>
              </a:pPr>
              <a:t>5</a:t>
            </a:fld>
            <a:endParaRPr lang="hr-H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pPr marL="0" indent="0">
              <a:buFontTx/>
              <a:buNone/>
            </a:pPr>
            <a:endParaRPr lang="hr-HR" dirty="0" smtClean="0">
              <a:latin typeface="Arial" charset="0"/>
            </a:endParaRPr>
          </a:p>
        </p:txBody>
      </p:sp>
      <p:sp>
        <p:nvSpPr>
          <p:cNvPr id="4" name="Slide Number Placeholder 3"/>
          <p:cNvSpPr>
            <a:spLocks noGrp="1"/>
          </p:cNvSpPr>
          <p:nvPr>
            <p:ph type="sldNum" sz="quarter" idx="5"/>
          </p:nvPr>
        </p:nvSpPr>
        <p:spPr/>
        <p:txBody>
          <a:bodyPr/>
          <a:lstStyle/>
          <a:p>
            <a:pPr>
              <a:defRPr/>
            </a:pPr>
            <a:fld id="{6B664323-9B24-483C-91A4-AC8B456BD412}" type="slidenum">
              <a:rPr lang="hr-HR" smtClean="0"/>
              <a:pPr>
                <a:defRPr/>
              </a:pPr>
              <a:t>6</a:t>
            </a:fld>
            <a:endParaRPr lang="hr-H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pPr marL="171450" indent="-171450">
              <a:buFontTx/>
              <a:buChar char="-"/>
            </a:pPr>
            <a:r>
              <a:rPr lang="hr-HR" dirty="0" smtClean="0">
                <a:latin typeface="Arial" charset="0"/>
              </a:rPr>
              <a:t>Trening za ispunjavanje završnih izvješća za Erasmus mobilnost bit će organiziran u rujnu 2012. u Zagrebu</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hr-HR" sz="1200" dirty="0" smtClean="0"/>
              <a:t>kad šalju osoblje na usavršavanje neke ustanove ne vode brigu o tome koliko je to u skladu s potrebama VU (puno izleta, malo radnih dana). Aktivnost: ne korisna samo</a:t>
            </a:r>
            <a:r>
              <a:rPr lang="hr-HR" sz="1200" baseline="0" dirty="0" smtClean="0"/>
              <a:t> </a:t>
            </a:r>
            <a:r>
              <a:rPr lang="hr-HR" sz="1200" dirty="0" smtClean="0"/>
              <a:t>za pojedinca nego za ustanovu. Teme nisu uvijek najbolje odabrane. &gt;50% financiranih dana ne smije biti za konferencije i tečajeve.</a:t>
            </a:r>
            <a:r>
              <a:rPr lang="hr-HR" sz="1200" baseline="0" dirty="0" smtClean="0"/>
              <a:t> Te su aktivnosti </a:t>
            </a:r>
            <a:r>
              <a:rPr lang="hr-HR" sz="1200" dirty="0" smtClean="0"/>
              <a:t>dopuštene, ali nisu prioritet. Plan rada: prepiska putem maila je prihvatljiva, detalji i službeni plan rada utvrđuju se i potpisuju kasnije, za vrijeme mobilnosti</a:t>
            </a:r>
            <a:endParaRPr lang="hr-HR" dirty="0" smtClean="0">
              <a:latin typeface="Arial" charset="0"/>
            </a:endParaRPr>
          </a:p>
          <a:p>
            <a:pPr marL="171450" indent="-171450">
              <a:buFontTx/>
              <a:buChar char="-"/>
            </a:pPr>
            <a:r>
              <a:rPr lang="hr-HR" dirty="0" smtClean="0">
                <a:latin typeface="Arial" charset="0"/>
              </a:rPr>
              <a:t>Obrasce</a:t>
            </a:r>
            <a:r>
              <a:rPr lang="hr-HR" baseline="0" dirty="0" smtClean="0">
                <a:latin typeface="Arial" charset="0"/>
              </a:rPr>
              <a:t> za ispunjavanje završnih izvješća propisuje EK te ih nije moguće promijeniti. </a:t>
            </a:r>
            <a:endParaRPr lang="hr-HR" dirty="0" smtClean="0">
              <a:latin typeface="Arial" charset="0"/>
            </a:endParaRPr>
          </a:p>
        </p:txBody>
      </p:sp>
      <p:sp>
        <p:nvSpPr>
          <p:cNvPr id="4" name="Slide Number Placeholder 3"/>
          <p:cNvSpPr>
            <a:spLocks noGrp="1"/>
          </p:cNvSpPr>
          <p:nvPr>
            <p:ph type="sldNum" sz="quarter" idx="5"/>
          </p:nvPr>
        </p:nvSpPr>
        <p:spPr/>
        <p:txBody>
          <a:bodyPr/>
          <a:lstStyle/>
          <a:p>
            <a:pPr>
              <a:defRPr/>
            </a:pPr>
            <a:fld id="{6B664323-9B24-483C-91A4-AC8B456BD412}" type="slidenum">
              <a:rPr lang="hr-HR" smtClean="0"/>
              <a:pPr>
                <a:defRPr/>
              </a:pPr>
              <a:t>7</a:t>
            </a:fld>
            <a:endParaRPr lang="hr-H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pPr marL="171450" indent="-171450">
              <a:buFontTx/>
              <a:buChar char="-"/>
            </a:pPr>
            <a:r>
              <a:rPr lang="hr-HR" baseline="0" dirty="0" smtClean="0">
                <a:latin typeface="Arial" charset="0"/>
              </a:rPr>
              <a:t>AMPEU: u tijeku izrada amandmana; rok do 1.5. za ustanove koje nisu ugovorile 70% sredstava, a namjeravaju to učiniti</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hr-HR" baseline="0" dirty="0" smtClean="0">
                <a:latin typeface="Arial" charset="0"/>
              </a:rPr>
              <a:t>pitanje povrata: </a:t>
            </a:r>
            <a:r>
              <a:rPr lang="hr-HR" sz="1200" dirty="0" smtClean="0"/>
              <a:t>mogu li današnje radionice i unaprjeđivanje nekih aspekata provedbe programa pomoći da je iznos povrata manji?</a:t>
            </a:r>
            <a:r>
              <a:rPr lang="hr-HR" sz="1200" baseline="0" dirty="0" smtClean="0"/>
              <a:t> Povrat je</a:t>
            </a:r>
            <a:r>
              <a:rPr lang="hr-HR" sz="1200" dirty="0" smtClean="0"/>
              <a:t> nekad neizbježan, ali trebalo bi ga izbjeći boljim planiranjem trošenja sredstava i transferima</a:t>
            </a:r>
            <a:endParaRPr lang="hr-HR" baseline="0" dirty="0" smtClean="0">
              <a:latin typeface="Arial" charset="0"/>
            </a:endParaRPr>
          </a:p>
          <a:p>
            <a:pPr marL="171450" indent="-171450">
              <a:buFontTx/>
              <a:buChar char="-"/>
            </a:pPr>
            <a:r>
              <a:rPr lang="hr-HR" baseline="0" dirty="0" smtClean="0">
                <a:latin typeface="Arial" charset="0"/>
              </a:rPr>
              <a:t>U 2012./2013.g. VU će morati obavijestiti AMPEU mailom o transferu koji namjeravaju napraviti/su napravili. Teško je pratiti potrošnju sredstava ako je više transfera. Transfer je iznimka. Treba koliko je god moguće dobro planirati raspodjelu sredstava.</a:t>
            </a:r>
          </a:p>
          <a:p>
            <a:pPr marL="171450" indent="-171450">
              <a:buFontTx/>
              <a:buChar char="-"/>
            </a:pPr>
            <a:r>
              <a:rPr lang="hr-HR" baseline="0" dirty="0" smtClean="0">
                <a:latin typeface="Arial" charset="0"/>
              </a:rPr>
              <a:t>bilo je slučajeva da je transfer veći nego što ugovor dopušta</a:t>
            </a:r>
            <a:endParaRPr lang="hr-HR" dirty="0" smtClean="0">
              <a:latin typeface="Arial" charset="0"/>
            </a:endParaRPr>
          </a:p>
        </p:txBody>
      </p:sp>
      <p:sp>
        <p:nvSpPr>
          <p:cNvPr id="4" name="Slide Number Placeholder 3"/>
          <p:cNvSpPr>
            <a:spLocks noGrp="1"/>
          </p:cNvSpPr>
          <p:nvPr>
            <p:ph type="sldNum" sz="quarter" idx="5"/>
          </p:nvPr>
        </p:nvSpPr>
        <p:spPr/>
        <p:txBody>
          <a:bodyPr/>
          <a:lstStyle/>
          <a:p>
            <a:pPr>
              <a:defRPr/>
            </a:pPr>
            <a:fld id="{6B664323-9B24-483C-91A4-AC8B456BD412}" type="slidenum">
              <a:rPr lang="hr-HR" smtClean="0"/>
              <a:pPr>
                <a:defRPr/>
              </a:pPr>
              <a:t>8</a:t>
            </a:fld>
            <a:endParaRPr lang="hr-H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pPr marL="171450" indent="-171450">
              <a:buFontTx/>
              <a:buChar char="-"/>
            </a:pPr>
            <a:r>
              <a:rPr lang="hr-HR" baseline="0" dirty="0" smtClean="0">
                <a:latin typeface="Arial" charset="0"/>
              </a:rPr>
              <a:t>Desk check: automatski odabire tablica, ustanove koje su dobile znatnu financijsku potporu</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hr-HR" baseline="0" dirty="0" smtClean="0">
                <a:latin typeface="Arial" charset="0"/>
              </a:rPr>
              <a:t>On the spot check: automatski odabire tablica</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hr-HR" baseline="0" dirty="0" smtClean="0">
                <a:latin typeface="Arial" charset="0"/>
              </a:rPr>
              <a:t>System audit: automatski odabire tablica, ustanove kod kojih je bilo nekih poteškoća tijekom provedbe programa</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hr-HR" sz="1200" dirty="0" smtClean="0"/>
              <a:t>najčešće primjedbe prilikom system audita (VU</a:t>
            </a:r>
            <a:r>
              <a:rPr lang="hr-HR" sz="1200" baseline="0" dirty="0" smtClean="0"/>
              <a:t> </a:t>
            </a:r>
            <a:r>
              <a:rPr lang="hr-HR" sz="1200" dirty="0" smtClean="0"/>
              <a:t>nema međun.strategiju; fluktuacija djelatnika i nema internih procedura; Era koordinator</a:t>
            </a:r>
            <a:r>
              <a:rPr lang="hr-HR" sz="1200" baseline="0" dirty="0" smtClean="0"/>
              <a:t> je često </a:t>
            </a:r>
            <a:r>
              <a:rPr lang="hr-HR" sz="1200" dirty="0" smtClean="0"/>
              <a:t>nastavnik (preporuka je da je 1 osoba full-time na programu); ne provjeravaju Statements of host institutions koje su studenti donijeli (primjer povrata za 1 mjesec...)</a:t>
            </a:r>
            <a:endParaRPr lang="hr-HR" baseline="0" dirty="0" smtClean="0">
              <a:latin typeface="Arial" charset="0"/>
            </a:endParaRP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hr-HR" baseline="0" dirty="0" smtClean="0">
                <a:latin typeface="Arial" charset="0"/>
              </a:rPr>
              <a:t>Nakon system checka: eventualno ponovno posjet kako bi se provjerilo jesu li se usvojile preporuke</a:t>
            </a:r>
          </a:p>
          <a:p>
            <a:pPr marL="171450" indent="-171450">
              <a:buFontTx/>
              <a:buChar char="-"/>
            </a:pPr>
            <a:endParaRPr lang="hr-HR" dirty="0" smtClean="0">
              <a:latin typeface="Arial" charset="0"/>
            </a:endParaRPr>
          </a:p>
        </p:txBody>
      </p:sp>
      <p:sp>
        <p:nvSpPr>
          <p:cNvPr id="4" name="Slide Number Placeholder 3"/>
          <p:cNvSpPr>
            <a:spLocks noGrp="1"/>
          </p:cNvSpPr>
          <p:nvPr>
            <p:ph type="sldNum" sz="quarter" idx="5"/>
          </p:nvPr>
        </p:nvSpPr>
        <p:spPr/>
        <p:txBody>
          <a:bodyPr/>
          <a:lstStyle/>
          <a:p>
            <a:pPr>
              <a:defRPr/>
            </a:pPr>
            <a:fld id="{6B664323-9B24-483C-91A4-AC8B456BD412}" type="slidenum">
              <a:rPr lang="hr-HR" smtClean="0"/>
              <a:pPr>
                <a:defRPr/>
              </a:pPr>
              <a:t>9</a:t>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4" descr="C:\Users\abozicev\Desktop\logo2.jpg"/>
          <p:cNvPicPr>
            <a:picLocks noChangeAspect="1" noChangeArrowheads="1"/>
          </p:cNvPicPr>
          <p:nvPr userDrawn="1"/>
        </p:nvPicPr>
        <p:blipFill>
          <a:blip r:embed="rId2">
            <a:lum bright="68000" contrast="-70000"/>
          </a:blip>
          <a:srcRect/>
          <a:stretch>
            <a:fillRect/>
          </a:stretch>
        </p:blipFill>
        <p:spPr bwMode="auto">
          <a:xfrm>
            <a:off x="0" y="-25400"/>
            <a:ext cx="9144000" cy="6142038"/>
          </a:xfrm>
          <a:prstGeom prst="rect">
            <a:avLst/>
          </a:prstGeom>
          <a:noFill/>
          <a:ln w="9525">
            <a:noFill/>
            <a:miter lim="800000"/>
            <a:headEnd/>
            <a:tailEnd/>
          </a:ln>
        </p:spPr>
      </p:pic>
      <p:pic>
        <p:nvPicPr>
          <p:cNvPr id="5" name="Picture 2" descr="\\SRVZG03\mobilnost\7. Communication\7.8. Logos\AMPEU\Logo\ampeu_logo_hor_hr.jpg"/>
          <p:cNvPicPr>
            <a:picLocks noChangeAspect="1" noChangeArrowheads="1"/>
          </p:cNvPicPr>
          <p:nvPr userDrawn="1"/>
        </p:nvPicPr>
        <p:blipFill>
          <a:blip r:embed="rId3"/>
          <a:srcRect/>
          <a:stretch>
            <a:fillRect/>
          </a:stretch>
        </p:blipFill>
        <p:spPr bwMode="auto">
          <a:xfrm>
            <a:off x="7164388" y="6065838"/>
            <a:ext cx="1714500" cy="676275"/>
          </a:xfrm>
          <a:prstGeom prst="rect">
            <a:avLst/>
          </a:prstGeom>
          <a:noFill/>
          <a:ln w="9525">
            <a:noFill/>
            <a:miter lim="800000"/>
            <a:headEnd/>
            <a:tailEnd/>
          </a:ln>
        </p:spPr>
      </p:pic>
      <p:sp>
        <p:nvSpPr>
          <p:cNvPr id="8" name="Title 6"/>
          <p:cNvSpPr>
            <a:spLocks noGrp="1"/>
          </p:cNvSpPr>
          <p:nvPr>
            <p:ph type="ctrTitle"/>
          </p:nvPr>
        </p:nvSpPr>
        <p:spPr>
          <a:xfrm>
            <a:off x="1187624" y="428604"/>
            <a:ext cx="6840760" cy="1785950"/>
          </a:xfrm>
        </p:spPr>
        <p:txBody>
          <a:bodyPr/>
          <a:lstStyle>
            <a:lvl1pPr algn="ctr">
              <a:defRPr>
                <a:solidFill>
                  <a:srgbClr val="2FB1CC"/>
                </a:solidFill>
                <a:latin typeface="+mj-lt"/>
              </a:defRPr>
            </a:lvl1pPr>
          </a:lstStyle>
          <a:p>
            <a:r>
              <a:rPr lang="en-US" dirty="0" smtClean="0"/>
              <a:t>Click to edit Master title style</a:t>
            </a:r>
            <a:endParaRPr lang="hr-HR" dirty="0"/>
          </a:p>
        </p:txBody>
      </p:sp>
      <p:sp>
        <p:nvSpPr>
          <p:cNvPr id="9" name="Subtitle 7"/>
          <p:cNvSpPr>
            <a:spLocks noGrp="1"/>
          </p:cNvSpPr>
          <p:nvPr>
            <p:ph type="subTitle" idx="1"/>
          </p:nvPr>
        </p:nvSpPr>
        <p:spPr>
          <a:xfrm>
            <a:off x="1371600" y="3886200"/>
            <a:ext cx="6400800" cy="1752600"/>
          </a:xfrm>
        </p:spPr>
        <p:txBody>
          <a:bodyPr>
            <a:normAutofit fontScale="85000" lnSpcReduction="20000"/>
          </a:bodyPr>
          <a:lstStyle>
            <a:lvl1pPr algn="ctr">
              <a:buNone/>
              <a:defRPr>
                <a:solidFill>
                  <a:srgbClr val="7F7F7F"/>
                </a:solidFill>
                <a:latin typeface="+mj-lt"/>
              </a:defRPr>
            </a:lvl1pPr>
          </a:lstStyle>
          <a:p>
            <a:r>
              <a:rPr lang="hr-HR" dirty="0" smtClean="0"/>
              <a:t>Savjetodavni sastanak</a:t>
            </a:r>
            <a:endParaRPr lang="pl-PL" dirty="0" smtClean="0"/>
          </a:p>
          <a:p>
            <a:endParaRPr lang="pl-PL" dirty="0" smtClean="0"/>
          </a:p>
          <a:p>
            <a:r>
              <a:rPr lang="hr-HR" dirty="0" smtClean="0"/>
              <a:t>11. studeni 2010 .godine</a:t>
            </a:r>
          </a:p>
          <a:p>
            <a:r>
              <a:rPr lang="hr-HR" dirty="0" smtClean="0"/>
              <a:t>Zagreb, hotel Westin</a:t>
            </a:r>
            <a:endParaRPr lang="hr-H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rtl="0" eaLnBrk="0" fontAlgn="base" hangingPunct="0">
              <a:spcBef>
                <a:spcPct val="0"/>
              </a:spcBef>
              <a:spcAft>
                <a:spcPct val="0"/>
              </a:spcAft>
              <a:defRPr lang="hr-HR" sz="3200" dirty="0">
                <a:solidFill>
                  <a:srgbClr val="25AFC9"/>
                </a:solidFill>
                <a:latin typeface="+mj-lt"/>
                <a:ea typeface="+mj-ea"/>
                <a:cs typeface="+mj-cs"/>
              </a:defRPr>
            </a:lvl1pPr>
          </a:lstStyle>
          <a:p>
            <a:r>
              <a:rPr lang="en-US" dirty="0" smtClean="0"/>
              <a:t>Click to edit Master title style</a:t>
            </a:r>
            <a:endParaRPr lang="hr-HR"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hr-HR"/>
          </a:p>
        </p:txBody>
      </p:sp>
      <p:sp>
        <p:nvSpPr>
          <p:cNvPr id="5" name="Footer Placeholder 4"/>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hr-HR"/>
          </a:p>
        </p:txBody>
      </p:sp>
      <p:sp>
        <p:nvSpPr>
          <p:cNvPr id="6" name="Slide Number Placeholder 5"/>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D319B7DE-2BE0-4C78-AD0D-BDB799746166}" type="slidenum">
              <a:rPr lang="hr-HR"/>
              <a:pPr>
                <a:defRPr/>
              </a:pPr>
              <a:t>‹#›</a:t>
            </a:fld>
            <a:endParaRPr lang="hr-H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hr-H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hr-H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10325E9D-1E49-4357-98B4-59059CFBA6A6}" type="slidenum">
              <a:rPr lang="hr-HR"/>
              <a:pPr>
                <a:defRPr/>
              </a:pPr>
              <a:t>‹#›</a:t>
            </a:fld>
            <a:endParaRPr lang="hr-H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Click to edit Master title style</a:t>
            </a:r>
            <a:endParaRPr lang="hr-HR" dirty="0"/>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hr-HR"/>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hr-HR"/>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7453646C-BE3E-4365-AC97-6F85CE85929F}" type="slidenum">
              <a:rPr lang="hr-HR"/>
              <a:pPr>
                <a:defRPr/>
              </a:pPr>
              <a:t>‹#›</a:t>
            </a:fld>
            <a:endParaRPr lang="hr-H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aslov i sadržaj">
    <p:spTree>
      <p:nvGrpSpPr>
        <p:cNvPr id="1" name=""/>
        <p:cNvGrpSpPr/>
        <p:nvPr/>
      </p:nvGrpSpPr>
      <p:grpSpPr>
        <a:xfrm>
          <a:off x="0" y="0"/>
          <a:ext cx="0" cy="0"/>
          <a:chOff x="0" y="0"/>
          <a:chExt cx="0" cy="0"/>
        </a:xfrm>
      </p:grpSpPr>
      <p:pic>
        <p:nvPicPr>
          <p:cNvPr id="4" name="Picture 4" descr="zaglavlje"/>
          <p:cNvPicPr>
            <a:picLocks noChangeAspect="1" noChangeArrowheads="1"/>
          </p:cNvPicPr>
          <p:nvPr userDrawn="1"/>
        </p:nvPicPr>
        <p:blipFill>
          <a:blip r:embed="rId2"/>
          <a:srcRect/>
          <a:stretch>
            <a:fillRect/>
          </a:stretch>
        </p:blipFill>
        <p:spPr bwMode="auto">
          <a:xfrm>
            <a:off x="0" y="142875"/>
            <a:ext cx="8839200" cy="974725"/>
          </a:xfrm>
          <a:prstGeom prst="rect">
            <a:avLst/>
          </a:prstGeom>
          <a:noFill/>
          <a:ln w="9525">
            <a:noFill/>
            <a:miter lim="800000"/>
            <a:headEnd/>
            <a:tailEnd/>
          </a:ln>
        </p:spPr>
      </p:pic>
      <p:sp>
        <p:nvSpPr>
          <p:cNvPr id="2" name="Naslov 1"/>
          <p:cNvSpPr>
            <a:spLocks noGrp="1"/>
          </p:cNvSpPr>
          <p:nvPr>
            <p:ph type="title"/>
          </p:nvPr>
        </p:nvSpPr>
        <p:spPr>
          <a:xfrm>
            <a:off x="2500298" y="0"/>
            <a:ext cx="6300774" cy="1143000"/>
          </a:xfrm>
        </p:spPr>
        <p:txBody>
          <a:bodyPr/>
          <a:lstStyle>
            <a:lvl1pPr>
              <a:defRPr lang="en-US" sz="4400">
                <a:solidFill>
                  <a:srgbClr val="25AFC9"/>
                </a:solidFill>
                <a:latin typeface="+mj-lt"/>
                <a:ea typeface="+mj-ea"/>
                <a:cs typeface="+mj-cs"/>
              </a:defRPr>
            </a:lvl1pPr>
          </a:lstStyle>
          <a:p>
            <a:r>
              <a:rPr lang="hr-HR" smtClean="0"/>
              <a:t>Kliknite da biste uredili stil naslova matrice</a:t>
            </a:r>
            <a:endParaRPr lang="en-US"/>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hr-HR"/>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hr-HR"/>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32C6B924-B708-409C-966A-A39C7C749ABB}" type="slidenum">
              <a:rPr lang="hr-HR"/>
              <a:pPr>
                <a:defRPr/>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Users\abozicev\Desktop\logo2.jpg"/>
          <p:cNvPicPr>
            <a:picLocks noChangeAspect="1" noChangeArrowheads="1"/>
          </p:cNvPicPr>
          <p:nvPr userDrawn="1"/>
        </p:nvPicPr>
        <p:blipFill>
          <a:blip r:embed="rId2">
            <a:lum bright="68000" contrast="-70000"/>
          </a:blip>
          <a:srcRect/>
          <a:stretch>
            <a:fillRect/>
          </a:stretch>
        </p:blipFill>
        <p:spPr bwMode="auto">
          <a:xfrm>
            <a:off x="0" y="1143000"/>
            <a:ext cx="9144000" cy="4999038"/>
          </a:xfrm>
          <a:prstGeom prst="rect">
            <a:avLst/>
          </a:prstGeom>
          <a:noFill/>
          <a:ln w="9525">
            <a:noFill/>
            <a:miter lim="800000"/>
            <a:headEnd/>
            <a:tailEnd/>
          </a:ln>
        </p:spPr>
      </p:pic>
      <p:sp>
        <p:nvSpPr>
          <p:cNvPr id="2" name="Title 1"/>
          <p:cNvSpPr>
            <a:spLocks noGrp="1"/>
          </p:cNvSpPr>
          <p:nvPr>
            <p:ph type="title"/>
          </p:nvPr>
        </p:nvSpPr>
        <p:spPr>
          <a:xfrm>
            <a:off x="2928926" y="142852"/>
            <a:ext cx="5963554" cy="1143000"/>
          </a:xfrm>
        </p:spPr>
        <p:txBody>
          <a:bodyPr/>
          <a:lstStyle>
            <a:lvl1pPr algn="r" rtl="0" eaLnBrk="0" fontAlgn="base" hangingPunct="0">
              <a:spcBef>
                <a:spcPct val="0"/>
              </a:spcBef>
              <a:spcAft>
                <a:spcPct val="0"/>
              </a:spcAft>
              <a:defRPr lang="hr-HR" sz="3200" dirty="0">
                <a:solidFill>
                  <a:srgbClr val="2FB1CC"/>
                </a:solidFill>
                <a:latin typeface="+mj-lt"/>
                <a:ea typeface="+mj-ea"/>
                <a:cs typeface="+mj-cs"/>
              </a:defRPr>
            </a:lvl1pPr>
          </a:lstStyle>
          <a:p>
            <a:r>
              <a:rPr lang="en-US" dirty="0" smtClean="0"/>
              <a:t>Click to edit Master title style</a:t>
            </a:r>
            <a:endParaRPr lang="hr-HR" dirty="0"/>
          </a:p>
        </p:txBody>
      </p:sp>
      <p:sp>
        <p:nvSpPr>
          <p:cNvPr id="3" name="Content Placeholder 2"/>
          <p:cNvSpPr>
            <a:spLocks noGrp="1"/>
          </p:cNvSpPr>
          <p:nvPr>
            <p:ph idx="1"/>
          </p:nvPr>
        </p:nvSpPr>
        <p:spPr>
          <a:xfrm>
            <a:off x="457200" y="1412776"/>
            <a:ext cx="8229600" cy="4525963"/>
          </a:xfrm>
        </p:spPr>
        <p:txBody>
          <a:bodyPr/>
          <a:lstStyle>
            <a:lvl1pPr>
              <a:defRPr>
                <a:solidFill>
                  <a:srgbClr val="7F7F7F"/>
                </a:solidFill>
              </a:defRPr>
            </a:lvl1pPr>
            <a:lvl2pPr>
              <a:defRPr>
                <a:solidFill>
                  <a:srgbClr val="7F7F7F"/>
                </a:solidFill>
              </a:defRPr>
            </a:lvl2pPr>
            <a:lvl3pPr>
              <a:defRPr>
                <a:solidFill>
                  <a:srgbClr val="7F7F7F"/>
                </a:solidFill>
              </a:defRPr>
            </a:lvl3pPr>
            <a:lvl4pPr>
              <a:defRPr>
                <a:solidFill>
                  <a:srgbClr val="7F7F7F"/>
                </a:solidFill>
              </a:defRPr>
            </a:lvl4pPr>
            <a:lvl5pPr>
              <a:defRPr>
                <a:solidFill>
                  <a:srgbClr val="7F7F7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r-H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lang="hr-HR" sz="3600" dirty="0">
                <a:solidFill>
                  <a:srgbClr val="2FB1CC"/>
                </a:solidFill>
                <a:latin typeface="+mj-lt"/>
                <a:ea typeface="+mj-ea"/>
                <a:cs typeface="+mj-cs"/>
              </a:defRPr>
            </a:lvl1pPr>
          </a:lstStyle>
          <a:p>
            <a:pPr lvl="0"/>
            <a:r>
              <a:rPr lang="en-US" dirty="0" smtClean="0"/>
              <a:t>Click to edit Master title style</a:t>
            </a:r>
            <a:endParaRPr lang="hr-H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7F7F7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rtl="0" eaLnBrk="0" fontAlgn="base" hangingPunct="0">
              <a:spcBef>
                <a:spcPct val="0"/>
              </a:spcBef>
              <a:spcAft>
                <a:spcPct val="0"/>
              </a:spcAft>
              <a:defRPr lang="hr-HR" sz="3200" dirty="0">
                <a:solidFill>
                  <a:srgbClr val="25AFC9"/>
                </a:solidFill>
                <a:latin typeface="+mj-lt"/>
                <a:ea typeface="+mj-ea"/>
                <a:cs typeface="+mj-cs"/>
              </a:defRPr>
            </a:lvl1pPr>
          </a:lstStyle>
          <a:p>
            <a:pPr lvl="0"/>
            <a:r>
              <a:rPr lang="en-US" dirty="0" smtClean="0"/>
              <a:t>Click to edit Master title style</a:t>
            </a:r>
            <a:endParaRPr lang="hr-HR" dirty="0"/>
          </a:p>
        </p:txBody>
      </p:sp>
      <p:sp>
        <p:nvSpPr>
          <p:cNvPr id="3" name="Content Placeholder 2"/>
          <p:cNvSpPr>
            <a:spLocks noGrp="1"/>
          </p:cNvSpPr>
          <p:nvPr>
            <p:ph sz="half" idx="1"/>
          </p:nvPr>
        </p:nvSpPr>
        <p:spPr>
          <a:xfrm>
            <a:off x="457200" y="141277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r-HR" dirty="0"/>
          </a:p>
        </p:txBody>
      </p:sp>
      <p:sp>
        <p:nvSpPr>
          <p:cNvPr id="4" name="Content Placeholder 3"/>
          <p:cNvSpPr>
            <a:spLocks noGrp="1"/>
          </p:cNvSpPr>
          <p:nvPr>
            <p:ph sz="half" idx="2"/>
          </p:nvPr>
        </p:nvSpPr>
        <p:spPr>
          <a:xfrm>
            <a:off x="4648200" y="141277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rtl="0" eaLnBrk="0" fontAlgn="base" hangingPunct="0">
              <a:spcBef>
                <a:spcPct val="0"/>
              </a:spcBef>
              <a:spcAft>
                <a:spcPct val="0"/>
              </a:spcAft>
              <a:defRPr lang="hr-HR" sz="3200" dirty="0">
                <a:solidFill>
                  <a:srgbClr val="25AFC9"/>
                </a:solidFill>
                <a:latin typeface="+mj-lt"/>
                <a:ea typeface="+mj-ea"/>
                <a:cs typeface="+mj-cs"/>
              </a:defRPr>
            </a:lvl1pPr>
          </a:lstStyle>
          <a:p>
            <a:pPr lvl="0"/>
            <a:r>
              <a:rPr lang="en-US" dirty="0" smtClean="0"/>
              <a:t>Click to edit Master title style</a:t>
            </a:r>
            <a:endParaRPr lang="hr-HR" dirty="0"/>
          </a:p>
        </p:txBody>
      </p:sp>
      <p:sp>
        <p:nvSpPr>
          <p:cNvPr id="3" name="Text Placeholder 2"/>
          <p:cNvSpPr>
            <a:spLocks noGrp="1"/>
          </p:cNvSpPr>
          <p:nvPr>
            <p:ph type="body" idx="1"/>
          </p:nvPr>
        </p:nvSpPr>
        <p:spPr>
          <a:xfrm>
            <a:off x="457200" y="141277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253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41277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5253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rtl="0" eaLnBrk="0" fontAlgn="base" hangingPunct="0">
              <a:spcBef>
                <a:spcPct val="0"/>
              </a:spcBef>
              <a:spcAft>
                <a:spcPct val="0"/>
              </a:spcAft>
              <a:defRPr lang="hr-HR" sz="3200" dirty="0">
                <a:solidFill>
                  <a:srgbClr val="25AFC9"/>
                </a:solidFill>
                <a:latin typeface="+mj-lt"/>
                <a:ea typeface="+mj-ea"/>
                <a:cs typeface="+mj-cs"/>
              </a:defRPr>
            </a:lvl1pPr>
          </a:lstStyle>
          <a:p>
            <a:r>
              <a:rPr lang="en-US" dirty="0" smtClean="0"/>
              <a:t>Click to edit Master title style</a:t>
            </a:r>
            <a:endParaRPr lang="hr-H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hr-HR"/>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hr-HR"/>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B132BF03-7AA2-48E8-BFEA-9BAD6C65EF0D}" type="slidenum">
              <a:rPr lang="hr-HR"/>
              <a:pPr>
                <a:defRPr/>
              </a:pPr>
              <a:t>‹#›</a:t>
            </a:fld>
            <a:endParaRPr lang="hr-H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ampeu PP_zaglavlje.jpg"/>
          <p:cNvPicPr>
            <a:picLocks noChangeAspect="1"/>
          </p:cNvPicPr>
          <p:nvPr userDrawn="1"/>
        </p:nvPicPr>
        <p:blipFill>
          <a:blip r:embed="rId15"/>
          <a:srcRect/>
          <a:stretch>
            <a:fillRect/>
          </a:stretch>
        </p:blipFill>
        <p:spPr bwMode="auto">
          <a:xfrm>
            <a:off x="190500" y="188913"/>
            <a:ext cx="8763000" cy="9207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2051050" y="214313"/>
            <a:ext cx="682148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r-HR"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r-HR" smtClean="0"/>
              <a:t>Click to edit Master text styles</a:t>
            </a:r>
          </a:p>
          <a:p>
            <a:pPr lvl="1"/>
            <a:r>
              <a:rPr lang="hr-HR" smtClean="0"/>
              <a:t>Second level</a:t>
            </a:r>
          </a:p>
          <a:p>
            <a:pPr lvl="2"/>
            <a:r>
              <a:rPr lang="hr-HR" smtClean="0"/>
              <a:t>Third level</a:t>
            </a:r>
          </a:p>
          <a:p>
            <a:pPr lvl="3"/>
            <a:r>
              <a:rPr lang="hr-HR" smtClean="0"/>
              <a:t>Fourth level</a:t>
            </a:r>
          </a:p>
          <a:p>
            <a:pPr lvl="4"/>
            <a:r>
              <a:rPr lang="hr-HR" smtClean="0"/>
              <a:t>Fifth level</a:t>
            </a:r>
          </a:p>
        </p:txBody>
      </p:sp>
      <p:pic>
        <p:nvPicPr>
          <p:cNvPr id="1029" name="Picture 9" descr="ampeu PP_logotipi pr.jpg"/>
          <p:cNvPicPr>
            <a:picLocks noChangeAspect="1"/>
          </p:cNvPicPr>
          <p:nvPr userDrawn="1"/>
        </p:nvPicPr>
        <p:blipFill>
          <a:blip r:embed="rId16"/>
          <a:srcRect/>
          <a:stretch>
            <a:fillRect/>
          </a:stretch>
        </p:blipFill>
        <p:spPr bwMode="auto">
          <a:xfrm>
            <a:off x="107950" y="6237288"/>
            <a:ext cx="4235450" cy="490537"/>
          </a:xfrm>
          <a:prstGeom prst="rect">
            <a:avLst/>
          </a:prstGeom>
          <a:noFill/>
          <a:ln w="9525">
            <a:noFill/>
            <a:miter lim="800000"/>
            <a:headEnd/>
            <a:tailEnd/>
          </a:ln>
        </p:spPr>
      </p:pic>
      <p:pic>
        <p:nvPicPr>
          <p:cNvPr id="1030" name="Picture 4" descr="C:\Users\abozicev\Desktop\logo2.jpg"/>
          <p:cNvPicPr>
            <a:picLocks noChangeAspect="1" noChangeArrowheads="1"/>
          </p:cNvPicPr>
          <p:nvPr userDrawn="1"/>
        </p:nvPicPr>
        <p:blipFill>
          <a:blip r:embed="rId17">
            <a:lum bright="68000" contrast="-70000"/>
          </a:blip>
          <a:srcRect/>
          <a:stretch>
            <a:fillRect/>
          </a:stretch>
        </p:blipFill>
        <p:spPr bwMode="auto">
          <a:xfrm>
            <a:off x="0" y="1143000"/>
            <a:ext cx="9144000" cy="49990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25" r:id="rId1"/>
    <p:sldLayoutId id="2147483926" r:id="rId2"/>
    <p:sldLayoutId id="2147483924" r:id="rId3"/>
    <p:sldLayoutId id="2147483923" r:id="rId4"/>
    <p:sldLayoutId id="2147483922" r:id="rId5"/>
    <p:sldLayoutId id="2147483921" r:id="rId6"/>
    <p:sldLayoutId id="2147483920" r:id="rId7"/>
    <p:sldLayoutId id="2147483919" r:id="rId8"/>
    <p:sldLayoutId id="2147483927" r:id="rId9"/>
    <p:sldLayoutId id="2147483928" r:id="rId10"/>
    <p:sldLayoutId id="2147483929" r:id="rId11"/>
    <p:sldLayoutId id="2147483930" r:id="rId12"/>
    <p:sldLayoutId id="2147483931" r:id="rId13"/>
  </p:sldLayoutIdLst>
  <p:timing>
    <p:tnLst>
      <p:par>
        <p:cTn id="1" dur="indefinite" restart="never" nodeType="tmRoot"/>
      </p:par>
    </p:tnLst>
  </p:timing>
  <p:txStyles>
    <p:titleStyle>
      <a:lvl1pPr algn="r" rtl="0" eaLnBrk="0" fontAlgn="base" hangingPunct="0">
        <a:spcBef>
          <a:spcPct val="0"/>
        </a:spcBef>
        <a:spcAft>
          <a:spcPct val="0"/>
        </a:spcAft>
        <a:defRPr lang="hr-HR" sz="3200" dirty="0">
          <a:solidFill>
            <a:srgbClr val="2FB1CC"/>
          </a:solidFill>
          <a:latin typeface="+mj-lt"/>
          <a:ea typeface="+mj-ea"/>
          <a:cs typeface="+mj-cs"/>
        </a:defRPr>
      </a:lvl1pPr>
      <a:lvl2pPr algn="r" rtl="0" eaLnBrk="0" fontAlgn="base" hangingPunct="0">
        <a:spcBef>
          <a:spcPct val="0"/>
        </a:spcBef>
        <a:spcAft>
          <a:spcPct val="0"/>
        </a:spcAft>
        <a:defRPr sz="3200">
          <a:solidFill>
            <a:srgbClr val="2FB1CC"/>
          </a:solidFill>
          <a:latin typeface="Calibri" pitchFamily="34" charset="0"/>
        </a:defRPr>
      </a:lvl2pPr>
      <a:lvl3pPr algn="r" rtl="0" eaLnBrk="0" fontAlgn="base" hangingPunct="0">
        <a:spcBef>
          <a:spcPct val="0"/>
        </a:spcBef>
        <a:spcAft>
          <a:spcPct val="0"/>
        </a:spcAft>
        <a:defRPr sz="3200">
          <a:solidFill>
            <a:srgbClr val="2FB1CC"/>
          </a:solidFill>
          <a:latin typeface="Calibri" pitchFamily="34" charset="0"/>
        </a:defRPr>
      </a:lvl3pPr>
      <a:lvl4pPr algn="r" rtl="0" eaLnBrk="0" fontAlgn="base" hangingPunct="0">
        <a:spcBef>
          <a:spcPct val="0"/>
        </a:spcBef>
        <a:spcAft>
          <a:spcPct val="0"/>
        </a:spcAft>
        <a:defRPr sz="3200">
          <a:solidFill>
            <a:srgbClr val="2FB1CC"/>
          </a:solidFill>
          <a:latin typeface="Calibri" pitchFamily="34" charset="0"/>
        </a:defRPr>
      </a:lvl4pPr>
      <a:lvl5pPr algn="r" rtl="0" eaLnBrk="0" fontAlgn="base" hangingPunct="0">
        <a:spcBef>
          <a:spcPct val="0"/>
        </a:spcBef>
        <a:spcAft>
          <a:spcPct val="0"/>
        </a:spcAft>
        <a:defRPr sz="3200">
          <a:solidFill>
            <a:srgbClr val="2FB1CC"/>
          </a:solidFill>
          <a:latin typeface="Calibri"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rgbClr val="7F7F7F"/>
          </a:solidFill>
          <a:latin typeface="+mn-lt"/>
          <a:ea typeface="+mn-ea"/>
          <a:cs typeface="+mn-cs"/>
        </a:defRPr>
      </a:lvl1pPr>
      <a:lvl2pPr marL="742950" indent="-285750" algn="l" rtl="0" eaLnBrk="0" fontAlgn="base" hangingPunct="0">
        <a:spcBef>
          <a:spcPct val="20000"/>
        </a:spcBef>
        <a:spcAft>
          <a:spcPct val="0"/>
        </a:spcAft>
        <a:buChar char="–"/>
        <a:defRPr sz="2800">
          <a:solidFill>
            <a:srgbClr val="7F7F7F"/>
          </a:solidFill>
          <a:latin typeface="+mn-lt"/>
        </a:defRPr>
      </a:lvl2pPr>
      <a:lvl3pPr marL="1143000" indent="-228600" algn="l" rtl="0" eaLnBrk="0" fontAlgn="base" hangingPunct="0">
        <a:spcBef>
          <a:spcPct val="20000"/>
        </a:spcBef>
        <a:spcAft>
          <a:spcPct val="0"/>
        </a:spcAft>
        <a:buChar char="•"/>
        <a:defRPr sz="2400">
          <a:solidFill>
            <a:srgbClr val="7F7F7F"/>
          </a:solidFill>
          <a:latin typeface="+mn-lt"/>
        </a:defRPr>
      </a:lvl3pPr>
      <a:lvl4pPr marL="1600200" indent="-228600" algn="l" rtl="0" eaLnBrk="0" fontAlgn="base" hangingPunct="0">
        <a:spcBef>
          <a:spcPct val="20000"/>
        </a:spcBef>
        <a:spcAft>
          <a:spcPct val="0"/>
        </a:spcAft>
        <a:buChar char="–"/>
        <a:defRPr sz="2000">
          <a:solidFill>
            <a:srgbClr val="7F7F7F"/>
          </a:solidFill>
          <a:latin typeface="+mn-lt"/>
        </a:defRPr>
      </a:lvl4pPr>
      <a:lvl5pPr marL="2057400" indent="-228600" algn="l" rtl="0" eaLnBrk="0" fontAlgn="base" hangingPunct="0">
        <a:spcBef>
          <a:spcPct val="20000"/>
        </a:spcBef>
        <a:spcAft>
          <a:spcPct val="0"/>
        </a:spcAft>
        <a:buChar char="»"/>
        <a:defRPr sz="2000">
          <a:solidFill>
            <a:srgbClr val="7F7F7F"/>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a:xfrm>
            <a:off x="357188" y="428625"/>
            <a:ext cx="8358187" cy="1785938"/>
          </a:xfrm>
        </p:spPr>
        <p:txBody>
          <a:bodyPr/>
          <a:lstStyle/>
          <a:p>
            <a:r>
              <a:rPr sz="3600" b="1" dirty="0" smtClean="0">
                <a:solidFill>
                  <a:srgbClr val="25AFC9"/>
                </a:solidFill>
              </a:rPr>
              <a:t>Agencija za mobilnost i programe Europske unije</a:t>
            </a:r>
          </a:p>
        </p:txBody>
      </p:sp>
      <p:sp>
        <p:nvSpPr>
          <p:cNvPr id="3" name="Subtitle 2"/>
          <p:cNvSpPr>
            <a:spLocks noGrp="1"/>
          </p:cNvSpPr>
          <p:nvPr>
            <p:ph type="subTitle" idx="1"/>
          </p:nvPr>
        </p:nvSpPr>
        <p:spPr/>
        <p:txBody>
          <a:bodyPr>
            <a:normAutofit/>
          </a:bodyPr>
          <a:lstStyle/>
          <a:p>
            <a:pPr>
              <a:defRPr/>
            </a:pPr>
            <a:endParaRPr lang="hr-HR" sz="1900" b="1" dirty="0" smtClean="0"/>
          </a:p>
          <a:p>
            <a:pPr>
              <a:defRPr/>
            </a:pPr>
            <a:endParaRPr lang="hr-HR" sz="1900" b="1" dirty="0"/>
          </a:p>
          <a:p>
            <a:pPr>
              <a:defRPr/>
            </a:pPr>
            <a:r>
              <a:rPr lang="hr-HR" sz="1900" b="1" dirty="0" smtClean="0"/>
              <a:t>Zadar, 3. travnja 2012. godine</a:t>
            </a:r>
            <a:endParaRPr lang="hr-HR" sz="1900" b="1" dirty="0"/>
          </a:p>
        </p:txBody>
      </p:sp>
      <p:sp>
        <p:nvSpPr>
          <p:cNvPr id="17411" name="TextBox 3"/>
          <p:cNvSpPr txBox="1">
            <a:spLocks noChangeArrowheads="1"/>
          </p:cNvSpPr>
          <p:nvPr/>
        </p:nvSpPr>
        <p:spPr bwMode="auto">
          <a:xfrm>
            <a:off x="2214428" y="2500313"/>
            <a:ext cx="5083444" cy="1200329"/>
          </a:xfrm>
          <a:prstGeom prst="rect">
            <a:avLst/>
          </a:prstGeom>
          <a:noFill/>
          <a:ln w="9525">
            <a:noFill/>
            <a:miter lim="800000"/>
            <a:headEnd/>
            <a:tailEnd/>
          </a:ln>
        </p:spPr>
        <p:txBody>
          <a:bodyPr wrap="none">
            <a:spAutoFit/>
          </a:bodyPr>
          <a:lstStyle/>
          <a:p>
            <a:pPr algn="ctr"/>
            <a:r>
              <a:rPr lang="hr-HR" sz="3600" b="1" dirty="0" smtClean="0">
                <a:solidFill>
                  <a:srgbClr val="D6570E"/>
                </a:solidFill>
              </a:rPr>
              <a:t>Neformalni sastanak</a:t>
            </a:r>
            <a:endParaRPr lang="hr-HR" sz="3600" b="1" dirty="0">
              <a:solidFill>
                <a:srgbClr val="D6570E"/>
              </a:solidFill>
            </a:endParaRPr>
          </a:p>
          <a:p>
            <a:pPr algn="ctr"/>
            <a:r>
              <a:rPr lang="hr-HR" sz="3600" b="1" dirty="0">
                <a:solidFill>
                  <a:srgbClr val="D6570E"/>
                </a:solidFill>
              </a:rPr>
              <a:t>Erasmus </a:t>
            </a:r>
            <a:r>
              <a:rPr lang="hr-HR" sz="3600" b="1" dirty="0" smtClean="0">
                <a:solidFill>
                  <a:srgbClr val="D6570E"/>
                </a:solidFill>
              </a:rPr>
              <a:t>koordinatora</a:t>
            </a:r>
            <a:endParaRPr lang="hr-HR" sz="3600" b="1" i="1" dirty="0">
              <a:solidFill>
                <a:srgbClr val="D6570E"/>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idx="4294967295"/>
          </p:nvPr>
        </p:nvSpPr>
        <p:spPr>
          <a:xfrm>
            <a:off x="2987675" y="44450"/>
            <a:ext cx="5964238" cy="1143000"/>
          </a:xfrm>
        </p:spPr>
        <p:txBody>
          <a:bodyPr/>
          <a:lstStyle/>
          <a:p>
            <a:r>
              <a:rPr dirty="0" smtClean="0"/>
              <a:t>Projekti </a:t>
            </a:r>
            <a:r>
              <a:rPr lang="hr-HR" dirty="0" smtClean="0"/>
              <a:t>2012./2013. </a:t>
            </a:r>
            <a:endParaRPr dirty="0" smtClean="0"/>
          </a:p>
        </p:txBody>
      </p:sp>
      <p:sp>
        <p:nvSpPr>
          <p:cNvPr id="78850" name="Content Placeholder 2"/>
          <p:cNvSpPr>
            <a:spLocks noGrp="1"/>
          </p:cNvSpPr>
          <p:nvPr>
            <p:ph idx="4294967295"/>
          </p:nvPr>
        </p:nvSpPr>
        <p:spPr>
          <a:xfrm>
            <a:off x="250825" y="1412875"/>
            <a:ext cx="8642350" cy="4525963"/>
          </a:xfrm>
        </p:spPr>
        <p:txBody>
          <a:bodyPr/>
          <a:lstStyle/>
          <a:p>
            <a:pPr algn="just">
              <a:defRPr/>
            </a:pPr>
            <a:r>
              <a:rPr lang="hr-HR" sz="2800" dirty="0" smtClean="0"/>
              <a:t>Erasmus intenzivni jezični tečaj, 07.02.2012.</a:t>
            </a:r>
          </a:p>
          <a:p>
            <a:pPr algn="just">
              <a:defRPr/>
            </a:pPr>
            <a:r>
              <a:rPr lang="hr-HR" sz="2800" dirty="0" smtClean="0"/>
              <a:t>Erasmus intenzivni programi, 09.03.2012.</a:t>
            </a:r>
          </a:p>
          <a:p>
            <a:pPr algn="just">
              <a:defRPr/>
            </a:pPr>
            <a:r>
              <a:rPr lang="hr-HR" sz="2800" dirty="0" smtClean="0"/>
              <a:t>Erasmus individualna mobilnost, </a:t>
            </a:r>
            <a:r>
              <a:rPr lang="hr-HR" sz="2800" dirty="0"/>
              <a:t>09.03.2012</a:t>
            </a:r>
            <a:r>
              <a:rPr lang="hr-HR" sz="2800" dirty="0" smtClean="0"/>
              <a:t>.</a:t>
            </a:r>
          </a:p>
          <a:p>
            <a:pPr marL="0" indent="0" algn="just">
              <a:buNone/>
              <a:defRPr/>
            </a:pPr>
            <a:endParaRPr lang="hr-HR" sz="2800" dirty="0" smtClean="0"/>
          </a:p>
          <a:p>
            <a:pPr algn="just">
              <a:defRPr/>
            </a:pPr>
            <a:r>
              <a:rPr lang="hr-HR" sz="2800" dirty="0" smtClean="0"/>
              <a:t>Rokovi: natječaj Agencije za mobilnost, interni natječaji visokih učilišta</a:t>
            </a:r>
          </a:p>
          <a:p>
            <a:pPr algn="just">
              <a:defRPr/>
            </a:pPr>
            <a:r>
              <a:rPr lang="hr-HR" sz="2800" dirty="0" smtClean="0"/>
              <a:t>interni natječaji prije </a:t>
            </a:r>
            <a:r>
              <a:rPr lang="hr-HR" sz="2800" dirty="0"/>
              <a:t>primitka službene obavijesti Agencije o visini financijske </a:t>
            </a:r>
            <a:r>
              <a:rPr lang="hr-HR" sz="2800" dirty="0" smtClean="0"/>
              <a:t>potpore: prihvatljivo</a:t>
            </a:r>
          </a:p>
          <a:p>
            <a:pPr algn="just">
              <a:defRPr/>
            </a:pPr>
            <a:r>
              <a:rPr lang="hr-HR" sz="2800" dirty="0" smtClean="0"/>
              <a:t>Što ako netko želi na mobilnost 1.6.?</a:t>
            </a:r>
            <a:endParaRPr lang="hr-HR" sz="28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0291" y="4839876"/>
            <a:ext cx="827773" cy="804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37662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idx="4294967295"/>
          </p:nvPr>
        </p:nvSpPr>
        <p:spPr>
          <a:xfrm>
            <a:off x="2987675" y="44450"/>
            <a:ext cx="5964238" cy="1143000"/>
          </a:xfrm>
        </p:spPr>
        <p:txBody>
          <a:bodyPr/>
          <a:lstStyle/>
          <a:p>
            <a:r>
              <a:rPr dirty="0" smtClean="0"/>
              <a:t>2 najveće dileme: oporezivanje i vize</a:t>
            </a:r>
          </a:p>
        </p:txBody>
      </p:sp>
      <p:sp>
        <p:nvSpPr>
          <p:cNvPr id="78850" name="Content Placeholder 2"/>
          <p:cNvSpPr>
            <a:spLocks noGrp="1"/>
          </p:cNvSpPr>
          <p:nvPr>
            <p:ph idx="4294967295"/>
          </p:nvPr>
        </p:nvSpPr>
        <p:spPr>
          <a:xfrm>
            <a:off x="250825" y="1412875"/>
            <a:ext cx="8642350" cy="4525963"/>
          </a:xfrm>
        </p:spPr>
        <p:txBody>
          <a:bodyPr/>
          <a:lstStyle/>
          <a:p>
            <a:pPr algn="just">
              <a:defRPr/>
            </a:pPr>
            <a:r>
              <a:rPr lang="hr-HR" sz="2800" dirty="0" smtClean="0"/>
              <a:t>Oporezivanje financijskih potpora za (ne)nastavno osoblje</a:t>
            </a:r>
          </a:p>
          <a:p>
            <a:pPr algn="just">
              <a:defRPr/>
            </a:pPr>
            <a:r>
              <a:rPr lang="hr-HR" sz="2800" dirty="0" smtClean="0"/>
              <a:t>Pretpristupna faza i punopravno sudjelovanje</a:t>
            </a:r>
          </a:p>
          <a:p>
            <a:pPr algn="just">
              <a:defRPr/>
            </a:pPr>
            <a:r>
              <a:rPr lang="hr-HR" sz="2800" dirty="0" smtClean="0"/>
              <a:t>Pregovori s Poreznom upravom</a:t>
            </a:r>
          </a:p>
          <a:p>
            <a:pPr algn="just">
              <a:defRPr/>
            </a:pPr>
            <a:r>
              <a:rPr lang="hr-HR" sz="2800" dirty="0" smtClean="0"/>
              <a:t>Studentske stipendije</a:t>
            </a:r>
          </a:p>
          <a:p>
            <a:pPr algn="just">
              <a:defRPr/>
            </a:pPr>
            <a:r>
              <a:rPr lang="hr-HR" sz="2800" dirty="0" smtClean="0"/>
              <a:t>Sustav oslobođenja od poreza ne prepoznaje kategoriju „learning mobility” za korisnike koji nisu studenti</a:t>
            </a:r>
          </a:p>
          <a:p>
            <a:pPr algn="just">
              <a:defRPr/>
            </a:pPr>
            <a:r>
              <a:rPr lang="hr-HR" sz="2800" dirty="0" smtClean="0"/>
              <a:t>Prednost: nacionalna pravila</a:t>
            </a:r>
          </a:p>
        </p:txBody>
      </p:sp>
    </p:spTree>
    <p:extLst>
      <p:ext uri="{BB962C8B-B14F-4D97-AF65-F5344CB8AC3E}">
        <p14:creationId xmlns:p14="http://schemas.microsoft.com/office/powerpoint/2010/main" val="2688331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idx="4294967295"/>
          </p:nvPr>
        </p:nvSpPr>
        <p:spPr>
          <a:xfrm>
            <a:off x="2987675" y="44450"/>
            <a:ext cx="5964238" cy="1143000"/>
          </a:xfrm>
        </p:spPr>
        <p:txBody>
          <a:bodyPr/>
          <a:lstStyle/>
          <a:p>
            <a:pPr>
              <a:defRPr/>
            </a:pPr>
            <a:r>
              <a:rPr lang="hr-HR" dirty="0"/>
              <a:t>Oporezivanje financijskih potpora za (ne)nastavno osoblje</a:t>
            </a:r>
          </a:p>
        </p:txBody>
      </p:sp>
      <p:sp>
        <p:nvSpPr>
          <p:cNvPr id="78850" name="Content Placeholder 2"/>
          <p:cNvSpPr>
            <a:spLocks noGrp="1"/>
          </p:cNvSpPr>
          <p:nvPr>
            <p:ph idx="4294967295"/>
          </p:nvPr>
        </p:nvSpPr>
        <p:spPr>
          <a:xfrm>
            <a:off x="251520" y="1196752"/>
            <a:ext cx="8642350" cy="4525963"/>
          </a:xfrm>
        </p:spPr>
        <p:txBody>
          <a:bodyPr/>
          <a:lstStyle/>
          <a:p>
            <a:pPr algn="just">
              <a:defRPr/>
            </a:pPr>
            <a:r>
              <a:rPr lang="hr-HR" sz="2800" dirty="0" smtClean="0"/>
              <a:t>Putni nalog i primjena važećih dnevnica</a:t>
            </a:r>
          </a:p>
          <a:p>
            <a:pPr marL="0" indent="0" algn="just">
              <a:buNone/>
              <a:defRPr/>
            </a:pPr>
            <a:endParaRPr lang="hr-HR" sz="2800" dirty="0" smtClean="0"/>
          </a:p>
          <a:p>
            <a:pPr algn="just">
              <a:defRPr/>
            </a:pPr>
            <a:r>
              <a:rPr lang="hr-HR" sz="2800" dirty="0" smtClean="0"/>
              <a:t>50% ili 60% najvišeg iznosa dnevnice određenog od EK</a:t>
            </a:r>
          </a:p>
          <a:p>
            <a:pPr marL="0" indent="0" algn="just">
              <a:buNone/>
              <a:defRPr/>
            </a:pPr>
            <a:endParaRPr lang="hr-HR" sz="2800" dirty="0" smtClean="0"/>
          </a:p>
          <a:p>
            <a:pPr algn="just">
              <a:defRPr/>
            </a:pPr>
            <a:r>
              <a:rPr lang="hr-HR" sz="2800" dirty="0" smtClean="0"/>
              <a:t>Cilj nije stvaranje dobiti</a:t>
            </a:r>
          </a:p>
          <a:p>
            <a:pPr marL="0" indent="0" algn="just">
              <a:buNone/>
              <a:defRPr/>
            </a:pPr>
            <a:endParaRPr lang="hr-HR" sz="2800" dirty="0" smtClean="0"/>
          </a:p>
          <a:p>
            <a:pPr algn="just">
              <a:defRPr/>
            </a:pPr>
            <a:r>
              <a:rPr lang="hr-HR" sz="2800" dirty="0" smtClean="0"/>
              <a:t>Korištenje osobnog automobila</a:t>
            </a:r>
          </a:p>
          <a:p>
            <a:pPr marL="0" indent="0" algn="just">
              <a:buNone/>
              <a:defRPr/>
            </a:pPr>
            <a:endParaRPr lang="hr-HR" sz="2800" dirty="0" smtClean="0"/>
          </a:p>
          <a:p>
            <a:pPr algn="just">
              <a:defRPr/>
            </a:pPr>
            <a:r>
              <a:rPr lang="hr-HR" sz="2800" dirty="0" smtClean="0"/>
              <a:t>Ministarstvo financija, Porezna uprava, Ministarstvo znanosti, obrazovanja i sporta</a:t>
            </a:r>
          </a:p>
        </p:txBody>
      </p:sp>
    </p:spTree>
    <p:extLst>
      <p:ext uri="{BB962C8B-B14F-4D97-AF65-F5344CB8AC3E}">
        <p14:creationId xmlns:p14="http://schemas.microsoft.com/office/powerpoint/2010/main" val="27728084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idx="4294967295"/>
          </p:nvPr>
        </p:nvSpPr>
        <p:spPr>
          <a:xfrm>
            <a:off x="2987675" y="44450"/>
            <a:ext cx="5964238" cy="1143000"/>
          </a:xfrm>
        </p:spPr>
        <p:txBody>
          <a:bodyPr/>
          <a:lstStyle/>
          <a:p>
            <a:r>
              <a:rPr dirty="0" smtClean="0"/>
              <a:t>2 najveće dileme: oporezivanje i vize</a:t>
            </a:r>
          </a:p>
        </p:txBody>
      </p:sp>
      <p:sp>
        <p:nvSpPr>
          <p:cNvPr id="78850" name="Content Placeholder 2"/>
          <p:cNvSpPr>
            <a:spLocks noGrp="1"/>
          </p:cNvSpPr>
          <p:nvPr>
            <p:ph idx="4294967295"/>
          </p:nvPr>
        </p:nvSpPr>
        <p:spPr>
          <a:xfrm>
            <a:off x="250825" y="1412875"/>
            <a:ext cx="8642350" cy="4525963"/>
          </a:xfrm>
        </p:spPr>
        <p:txBody>
          <a:bodyPr/>
          <a:lstStyle/>
          <a:p>
            <a:pPr algn="just">
              <a:defRPr/>
            </a:pPr>
            <a:r>
              <a:rPr lang="hr-HR" sz="2800" dirty="0" smtClean="0"/>
              <a:t>Vize</a:t>
            </a:r>
          </a:p>
          <a:p>
            <a:pPr marL="0" indent="0" algn="just">
              <a:buNone/>
              <a:defRPr/>
            </a:pPr>
            <a:endParaRPr lang="hr-HR" sz="2800" dirty="0" smtClean="0"/>
          </a:p>
          <a:p>
            <a:pPr algn="just">
              <a:defRPr/>
            </a:pPr>
            <a:r>
              <a:rPr lang="hr-HR" sz="2800" dirty="0" smtClean="0"/>
              <a:t>Agencija ne može intervenirati u pojedinačnim slučajevima ne dobivanja vize</a:t>
            </a:r>
          </a:p>
          <a:p>
            <a:pPr marL="0" indent="0" algn="just">
              <a:buNone/>
              <a:defRPr/>
            </a:pPr>
            <a:endParaRPr lang="hr-HR" sz="2800" dirty="0" smtClean="0"/>
          </a:p>
          <a:p>
            <a:pPr algn="just">
              <a:defRPr/>
            </a:pPr>
            <a:r>
              <a:rPr lang="hr-HR" sz="2800" dirty="0" smtClean="0"/>
              <a:t>Prijašnji sastanci u veleposlanstvima</a:t>
            </a:r>
          </a:p>
          <a:p>
            <a:pPr marL="0" indent="0" algn="just">
              <a:buNone/>
              <a:defRPr/>
            </a:pPr>
            <a:endParaRPr lang="hr-HR" sz="2800" dirty="0" smtClean="0"/>
          </a:p>
          <a:p>
            <a:pPr algn="just">
              <a:defRPr/>
            </a:pPr>
            <a:r>
              <a:rPr lang="hr-HR" sz="2800" dirty="0" smtClean="0"/>
              <a:t>Planirani sastanak u Zagrebu s predstavnicima svih veleposlanstava </a:t>
            </a:r>
          </a:p>
        </p:txBody>
      </p:sp>
    </p:spTree>
    <p:extLst>
      <p:ext uri="{BB962C8B-B14F-4D97-AF65-F5344CB8AC3E}">
        <p14:creationId xmlns:p14="http://schemas.microsoft.com/office/powerpoint/2010/main" val="19591997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idx="4294967295"/>
          </p:nvPr>
        </p:nvSpPr>
        <p:spPr>
          <a:xfrm>
            <a:off x="2987675" y="44450"/>
            <a:ext cx="5964238" cy="1143000"/>
          </a:xfrm>
        </p:spPr>
        <p:txBody>
          <a:bodyPr/>
          <a:lstStyle/>
          <a:p>
            <a:r>
              <a:rPr dirty="0" smtClean="0"/>
              <a:t>ECTS/DS priznanja</a:t>
            </a:r>
          </a:p>
        </p:txBody>
      </p:sp>
      <p:sp>
        <p:nvSpPr>
          <p:cNvPr id="78850" name="Content Placeholder 2"/>
          <p:cNvSpPr>
            <a:spLocks noGrp="1"/>
          </p:cNvSpPr>
          <p:nvPr>
            <p:ph idx="4294967295"/>
          </p:nvPr>
        </p:nvSpPr>
        <p:spPr>
          <a:xfrm>
            <a:off x="250825" y="1412875"/>
            <a:ext cx="8642350" cy="4525963"/>
          </a:xfrm>
        </p:spPr>
        <p:txBody>
          <a:bodyPr/>
          <a:lstStyle/>
          <a:p>
            <a:pPr algn="just">
              <a:defRPr/>
            </a:pPr>
            <a:r>
              <a:rPr lang="hr-HR" sz="2800" dirty="0" smtClean="0"/>
              <a:t>priznavanja </a:t>
            </a:r>
            <a:r>
              <a:rPr lang="hr-HR" sz="2800" dirty="0"/>
              <a:t>izvrsnosti u postupku primjene ECTS i </a:t>
            </a:r>
            <a:r>
              <a:rPr lang="hr-HR" sz="2800" dirty="0" smtClean="0"/>
              <a:t>DS</a:t>
            </a:r>
          </a:p>
          <a:p>
            <a:pPr marL="0" indent="0" algn="just">
              <a:buNone/>
              <a:defRPr/>
            </a:pPr>
            <a:endParaRPr lang="hr-HR" sz="2800" dirty="0"/>
          </a:p>
          <a:p>
            <a:pPr algn="just">
              <a:defRPr/>
            </a:pPr>
            <a:r>
              <a:rPr lang="hr-HR" sz="2800" dirty="0" smtClean="0"/>
              <a:t>Rok: 1. lipnja 2012.</a:t>
            </a:r>
          </a:p>
          <a:p>
            <a:pPr marL="0" indent="0" algn="just">
              <a:buNone/>
              <a:defRPr/>
            </a:pPr>
            <a:endParaRPr lang="hr-HR" sz="2800" dirty="0" smtClean="0"/>
          </a:p>
          <a:p>
            <a:pPr algn="just">
              <a:defRPr/>
            </a:pPr>
            <a:r>
              <a:rPr lang="hr-HR" sz="2800" dirty="0"/>
              <a:t>Kontakt: ects.ds.labels@mobilnost.hr</a:t>
            </a:r>
            <a:r>
              <a:rPr lang="hr-HR" sz="2800" dirty="0" smtClean="0"/>
              <a:t> </a:t>
            </a:r>
          </a:p>
          <a:p>
            <a:pPr marL="0" indent="0" algn="just">
              <a:buNone/>
              <a:defRPr/>
            </a:pPr>
            <a:endParaRPr lang="hr-HR" sz="2800" dirty="0" smtClean="0"/>
          </a:p>
          <a:p>
            <a:pPr algn="just">
              <a:defRPr/>
            </a:pPr>
            <a:r>
              <a:rPr lang="hr-HR" sz="2800" dirty="0"/>
              <a:t>http://www.mobilnost.hr/nio.php?n=126</a:t>
            </a:r>
            <a:endParaRPr lang="hr-HR" sz="2800" dirty="0" smtClean="0"/>
          </a:p>
        </p:txBody>
      </p:sp>
    </p:spTree>
    <p:extLst>
      <p:ext uri="{BB962C8B-B14F-4D97-AF65-F5344CB8AC3E}">
        <p14:creationId xmlns:p14="http://schemas.microsoft.com/office/powerpoint/2010/main" val="27446067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idx="4294967295"/>
          </p:nvPr>
        </p:nvSpPr>
        <p:spPr>
          <a:xfrm>
            <a:off x="2987675" y="44450"/>
            <a:ext cx="5964238" cy="1143000"/>
          </a:xfrm>
        </p:spPr>
        <p:txBody>
          <a:bodyPr/>
          <a:lstStyle/>
          <a:p>
            <a:r>
              <a:rPr dirty="0" smtClean="0"/>
              <a:t>Erasmus for all</a:t>
            </a:r>
          </a:p>
        </p:txBody>
      </p:sp>
      <p:sp>
        <p:nvSpPr>
          <p:cNvPr id="78850" name="Content Placeholder 2"/>
          <p:cNvSpPr>
            <a:spLocks noGrp="1"/>
          </p:cNvSpPr>
          <p:nvPr>
            <p:ph idx="4294967295"/>
          </p:nvPr>
        </p:nvSpPr>
        <p:spPr>
          <a:xfrm>
            <a:off x="250825" y="1412875"/>
            <a:ext cx="8642350" cy="4525963"/>
          </a:xfrm>
        </p:spPr>
        <p:txBody>
          <a:bodyPr/>
          <a:lstStyle/>
          <a:p>
            <a:pPr algn="just">
              <a:defRPr/>
            </a:pPr>
            <a:r>
              <a:rPr lang="hr-HR" sz="2800" dirty="0" smtClean="0"/>
              <a:t>Erasmus sveučilišna povelja</a:t>
            </a:r>
          </a:p>
          <a:p>
            <a:pPr algn="just">
              <a:defRPr/>
            </a:pPr>
            <a:endParaRPr lang="hr-HR" sz="2800" dirty="0"/>
          </a:p>
          <a:p>
            <a:pPr algn="just">
              <a:defRPr/>
            </a:pPr>
            <a:r>
              <a:rPr lang="hr-HR" sz="2800" dirty="0" smtClean="0"/>
              <a:t>Trenutno se spominju 2 mogućnosti </a:t>
            </a:r>
          </a:p>
        </p:txBody>
      </p:sp>
    </p:spTree>
    <p:extLst>
      <p:ext uri="{BB962C8B-B14F-4D97-AF65-F5344CB8AC3E}">
        <p14:creationId xmlns:p14="http://schemas.microsoft.com/office/powerpoint/2010/main" val="1470405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idx="4294967295"/>
          </p:nvPr>
        </p:nvSpPr>
        <p:spPr>
          <a:xfrm>
            <a:off x="2987675" y="44450"/>
            <a:ext cx="5964238" cy="1143000"/>
          </a:xfrm>
        </p:spPr>
        <p:txBody>
          <a:bodyPr/>
          <a:lstStyle/>
          <a:p>
            <a:r>
              <a:rPr dirty="0" smtClean="0"/>
              <a:t>Erasmus stručne prakse</a:t>
            </a:r>
          </a:p>
        </p:txBody>
      </p:sp>
      <p:sp>
        <p:nvSpPr>
          <p:cNvPr id="78850" name="Content Placeholder 2"/>
          <p:cNvSpPr>
            <a:spLocks noGrp="1"/>
          </p:cNvSpPr>
          <p:nvPr>
            <p:ph idx="4294967295"/>
          </p:nvPr>
        </p:nvSpPr>
        <p:spPr>
          <a:xfrm>
            <a:off x="250825" y="1412875"/>
            <a:ext cx="8642350" cy="4525963"/>
          </a:xfrm>
        </p:spPr>
        <p:txBody>
          <a:bodyPr/>
          <a:lstStyle/>
          <a:p>
            <a:pPr algn="just">
              <a:defRPr/>
            </a:pPr>
            <a:r>
              <a:rPr lang="hr-HR" sz="2800" dirty="0" smtClean="0"/>
              <a:t>Inicijativa EK</a:t>
            </a:r>
          </a:p>
          <a:p>
            <a:pPr marL="0" indent="0" algn="just">
              <a:buNone/>
              <a:defRPr/>
            </a:pPr>
            <a:endParaRPr lang="hr-HR" sz="2800" dirty="0" smtClean="0"/>
          </a:p>
          <a:p>
            <a:pPr algn="just">
              <a:defRPr/>
            </a:pPr>
            <a:r>
              <a:rPr lang="hr-HR" sz="2800" dirty="0" smtClean="0"/>
              <a:t>Dodatna sredstva</a:t>
            </a:r>
          </a:p>
          <a:p>
            <a:pPr marL="0" indent="0" algn="just">
              <a:buNone/>
              <a:defRPr/>
            </a:pPr>
            <a:endParaRPr lang="hr-HR" sz="2800" dirty="0" smtClean="0"/>
          </a:p>
          <a:p>
            <a:pPr algn="just">
              <a:defRPr/>
            </a:pPr>
            <a:r>
              <a:rPr lang="hr-HR" sz="2800" dirty="0"/>
              <a:t>LEO-NET, Globalplacement and </a:t>
            </a:r>
            <a:r>
              <a:rPr lang="hr-HR" sz="2800" dirty="0" smtClean="0"/>
              <a:t>EU-Move</a:t>
            </a:r>
          </a:p>
          <a:p>
            <a:pPr algn="just">
              <a:defRPr/>
            </a:pPr>
            <a:endParaRPr lang="hr-HR" sz="2800" dirty="0"/>
          </a:p>
          <a:p>
            <a:pPr algn="just">
              <a:defRPr/>
            </a:pPr>
            <a:r>
              <a:rPr lang="hr-HR" sz="2800" dirty="0" smtClean="0"/>
              <a:t>LdV PLM</a:t>
            </a:r>
          </a:p>
        </p:txBody>
      </p:sp>
    </p:spTree>
    <p:extLst>
      <p:ext uri="{BB962C8B-B14F-4D97-AF65-F5344CB8AC3E}">
        <p14:creationId xmlns:p14="http://schemas.microsoft.com/office/powerpoint/2010/main" val="1529926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idx="4294967295"/>
          </p:nvPr>
        </p:nvSpPr>
        <p:spPr>
          <a:xfrm>
            <a:off x="2987675" y="44450"/>
            <a:ext cx="5964238" cy="1143000"/>
          </a:xfrm>
        </p:spPr>
        <p:txBody>
          <a:bodyPr/>
          <a:lstStyle/>
          <a:p>
            <a:r>
              <a:rPr dirty="0" smtClean="0"/>
              <a:t>Primjeri dobre prakse</a:t>
            </a:r>
          </a:p>
        </p:txBody>
      </p:sp>
      <p:sp>
        <p:nvSpPr>
          <p:cNvPr id="78850" name="Content Placeholder 2"/>
          <p:cNvSpPr>
            <a:spLocks noGrp="1"/>
          </p:cNvSpPr>
          <p:nvPr>
            <p:ph idx="4294967295"/>
          </p:nvPr>
        </p:nvSpPr>
        <p:spPr>
          <a:xfrm>
            <a:off x="250825" y="1412875"/>
            <a:ext cx="8642350" cy="4525963"/>
          </a:xfrm>
        </p:spPr>
        <p:txBody>
          <a:bodyPr/>
          <a:lstStyle/>
          <a:p>
            <a:pPr algn="just">
              <a:defRPr/>
            </a:pPr>
            <a:r>
              <a:rPr lang="hr-HR" sz="2800" dirty="0" smtClean="0"/>
              <a:t>Veći naglasak</a:t>
            </a:r>
          </a:p>
          <a:p>
            <a:pPr algn="just">
              <a:defRPr/>
            </a:pPr>
            <a:endParaRPr lang="hr-HR" sz="2800" dirty="0"/>
          </a:p>
          <a:p>
            <a:pPr algn="just">
              <a:defRPr/>
            </a:pPr>
            <a:r>
              <a:rPr lang="hr-HR" sz="2800" dirty="0" smtClean="0"/>
              <a:t>Odlični primjeri</a:t>
            </a:r>
          </a:p>
          <a:p>
            <a:pPr algn="just">
              <a:defRPr/>
            </a:pPr>
            <a:endParaRPr lang="hr-HR" sz="2800" dirty="0"/>
          </a:p>
          <a:p>
            <a:pPr algn="just">
              <a:defRPr/>
            </a:pPr>
            <a:r>
              <a:rPr lang="hr-HR" sz="2800" dirty="0" smtClean="0"/>
              <a:t>Promotivne aktivnosti</a:t>
            </a:r>
          </a:p>
        </p:txBody>
      </p:sp>
    </p:spTree>
    <p:extLst>
      <p:ext uri="{BB962C8B-B14F-4D97-AF65-F5344CB8AC3E}">
        <p14:creationId xmlns:p14="http://schemas.microsoft.com/office/powerpoint/2010/main" val="36768443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idx="4294967295"/>
          </p:nvPr>
        </p:nvSpPr>
        <p:spPr>
          <a:xfrm>
            <a:off x="2987675" y="44450"/>
            <a:ext cx="5964238" cy="1143000"/>
          </a:xfrm>
        </p:spPr>
        <p:txBody>
          <a:bodyPr/>
          <a:lstStyle/>
          <a:p>
            <a:endParaRPr dirty="0" smtClean="0"/>
          </a:p>
        </p:txBody>
      </p:sp>
      <p:sp>
        <p:nvSpPr>
          <p:cNvPr id="4" name="Title 1"/>
          <p:cNvSpPr txBox="1">
            <a:spLocks/>
          </p:cNvSpPr>
          <p:nvPr/>
        </p:nvSpPr>
        <p:spPr bwMode="auto">
          <a:xfrm>
            <a:off x="361593" y="2924944"/>
            <a:ext cx="8358187" cy="17859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lang="hr-HR" sz="3200" dirty="0">
                <a:solidFill>
                  <a:srgbClr val="2FB1CC"/>
                </a:solidFill>
                <a:latin typeface="+mj-lt"/>
                <a:ea typeface="+mj-ea"/>
                <a:cs typeface="+mj-cs"/>
              </a:defRPr>
            </a:lvl1pPr>
            <a:lvl2pPr algn="r" rtl="0" eaLnBrk="0" fontAlgn="base" hangingPunct="0">
              <a:spcBef>
                <a:spcPct val="0"/>
              </a:spcBef>
              <a:spcAft>
                <a:spcPct val="0"/>
              </a:spcAft>
              <a:defRPr sz="3200">
                <a:solidFill>
                  <a:srgbClr val="2FB1CC"/>
                </a:solidFill>
                <a:latin typeface="Calibri" pitchFamily="34" charset="0"/>
              </a:defRPr>
            </a:lvl2pPr>
            <a:lvl3pPr algn="r" rtl="0" eaLnBrk="0" fontAlgn="base" hangingPunct="0">
              <a:spcBef>
                <a:spcPct val="0"/>
              </a:spcBef>
              <a:spcAft>
                <a:spcPct val="0"/>
              </a:spcAft>
              <a:defRPr sz="3200">
                <a:solidFill>
                  <a:srgbClr val="2FB1CC"/>
                </a:solidFill>
                <a:latin typeface="Calibri" pitchFamily="34" charset="0"/>
              </a:defRPr>
            </a:lvl3pPr>
            <a:lvl4pPr algn="r" rtl="0" eaLnBrk="0" fontAlgn="base" hangingPunct="0">
              <a:spcBef>
                <a:spcPct val="0"/>
              </a:spcBef>
              <a:spcAft>
                <a:spcPct val="0"/>
              </a:spcAft>
              <a:defRPr sz="3200">
                <a:solidFill>
                  <a:srgbClr val="2FB1CC"/>
                </a:solidFill>
                <a:latin typeface="Calibri" pitchFamily="34" charset="0"/>
              </a:defRPr>
            </a:lvl4pPr>
            <a:lvl5pPr algn="r" rtl="0" eaLnBrk="0" fontAlgn="base" hangingPunct="0">
              <a:spcBef>
                <a:spcPct val="0"/>
              </a:spcBef>
              <a:spcAft>
                <a:spcPct val="0"/>
              </a:spcAft>
              <a:defRPr sz="3200">
                <a:solidFill>
                  <a:srgbClr val="2FB1CC"/>
                </a:solidFill>
                <a:latin typeface="Calibri"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lgn="ctr"/>
            <a:r>
              <a:rPr lang="pl-PL" b="1" dirty="0" smtClean="0">
                <a:solidFill>
                  <a:srgbClr val="25AFC9"/>
                </a:solidFill>
              </a:rPr>
              <a:t>Radionice</a:t>
            </a:r>
          </a:p>
          <a:p>
            <a:pPr algn="ctr"/>
            <a:r>
              <a:rPr lang="hr-HR" dirty="0"/>
              <a:t>Kako pripremiti studente i nastavnike  za  odlazak na mobilnost</a:t>
            </a:r>
          </a:p>
          <a:p>
            <a:pPr algn="ctr"/>
            <a:r>
              <a:rPr lang="hr-HR" dirty="0"/>
              <a:t> </a:t>
            </a:r>
            <a:endParaRPr lang="hr-HR" dirty="0" smtClean="0"/>
          </a:p>
          <a:p>
            <a:pPr algn="ctr"/>
            <a:r>
              <a:rPr lang="hr-HR" dirty="0" smtClean="0"/>
              <a:t>Kako </a:t>
            </a:r>
            <a:r>
              <a:rPr lang="hr-HR" dirty="0"/>
              <a:t>pripremiti ustanovu za dolazne Erasmus studente</a:t>
            </a:r>
          </a:p>
          <a:p>
            <a:pPr algn="ctr"/>
            <a:endParaRPr lang="pl-PL" sz="4400" b="1" dirty="0" smtClean="0">
              <a:solidFill>
                <a:srgbClr val="25AFC9"/>
              </a:solidFill>
            </a:endParaRPr>
          </a:p>
        </p:txBody>
      </p:sp>
    </p:spTree>
    <p:extLst>
      <p:ext uri="{BB962C8B-B14F-4D97-AF65-F5344CB8AC3E}">
        <p14:creationId xmlns:p14="http://schemas.microsoft.com/office/powerpoint/2010/main" val="19159634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idx="4294967295"/>
          </p:nvPr>
        </p:nvSpPr>
        <p:spPr>
          <a:xfrm>
            <a:off x="2987675" y="44450"/>
            <a:ext cx="5964238" cy="1143000"/>
          </a:xfrm>
        </p:spPr>
        <p:txBody>
          <a:bodyPr/>
          <a:lstStyle/>
          <a:p>
            <a:r>
              <a:rPr dirty="0" smtClean="0"/>
              <a:t>Obilježavanje 25 godina Erasmusa</a:t>
            </a:r>
          </a:p>
        </p:txBody>
      </p:sp>
      <p:sp>
        <p:nvSpPr>
          <p:cNvPr id="78850" name="Content Placeholder 2"/>
          <p:cNvSpPr>
            <a:spLocks noGrp="1"/>
          </p:cNvSpPr>
          <p:nvPr>
            <p:ph idx="4294967295"/>
          </p:nvPr>
        </p:nvSpPr>
        <p:spPr>
          <a:xfrm>
            <a:off x="250825" y="1412875"/>
            <a:ext cx="8642350" cy="4525963"/>
          </a:xfrm>
        </p:spPr>
        <p:txBody>
          <a:bodyPr/>
          <a:lstStyle/>
          <a:p>
            <a:pPr algn="just">
              <a:defRPr/>
            </a:pPr>
            <a:r>
              <a:rPr lang="hr-HR" sz="2800" dirty="0" smtClean="0"/>
              <a:t>Događaji u organizaciji AMPEU</a:t>
            </a:r>
          </a:p>
          <a:p>
            <a:pPr algn="just">
              <a:defRPr/>
            </a:pPr>
            <a:endParaRPr lang="hr-HR" sz="2800" dirty="0"/>
          </a:p>
          <a:p>
            <a:pPr algn="just">
              <a:defRPr/>
            </a:pPr>
            <a:endParaRPr lang="hr-HR" sz="2800" dirty="0" smtClean="0"/>
          </a:p>
          <a:p>
            <a:pPr algn="just">
              <a:defRPr/>
            </a:pPr>
            <a:r>
              <a:rPr lang="hr-HR" sz="2800" dirty="0" smtClean="0"/>
              <a:t>Događaji u organizaciji visokih učilišta?</a:t>
            </a:r>
          </a:p>
        </p:txBody>
      </p:sp>
    </p:spTree>
    <p:extLst>
      <p:ext uri="{BB962C8B-B14F-4D97-AF65-F5344CB8AC3E}">
        <p14:creationId xmlns:p14="http://schemas.microsoft.com/office/powerpoint/2010/main" val="1915963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Naslov 1"/>
          <p:cNvSpPr>
            <a:spLocks noGrp="1"/>
          </p:cNvSpPr>
          <p:nvPr>
            <p:ph type="title"/>
          </p:nvPr>
        </p:nvSpPr>
        <p:spPr>
          <a:xfrm>
            <a:off x="2928938" y="142875"/>
            <a:ext cx="5964237" cy="1143000"/>
          </a:xfrm>
        </p:spPr>
        <p:txBody>
          <a:bodyPr/>
          <a:lstStyle/>
          <a:p>
            <a:r>
              <a:rPr smtClean="0">
                <a:latin typeface="Arial" charset="0"/>
                <a:cs typeface="Arial" charset="0"/>
              </a:rPr>
              <a:t>Program</a:t>
            </a:r>
          </a:p>
        </p:txBody>
      </p:sp>
      <p:graphicFrame>
        <p:nvGraphicFramePr>
          <p:cNvPr id="2" name="Table 1"/>
          <p:cNvGraphicFramePr>
            <a:graphicFrameLocks noGrp="1"/>
          </p:cNvGraphicFramePr>
          <p:nvPr>
            <p:extLst>
              <p:ext uri="{D42A27DB-BD31-4B8C-83A1-F6EECF244321}">
                <p14:modId xmlns:p14="http://schemas.microsoft.com/office/powerpoint/2010/main" val="729378508"/>
              </p:ext>
            </p:extLst>
          </p:nvPr>
        </p:nvGraphicFramePr>
        <p:xfrm>
          <a:off x="1115616" y="1340770"/>
          <a:ext cx="6768752" cy="4392485"/>
        </p:xfrm>
        <a:graphic>
          <a:graphicData uri="http://schemas.openxmlformats.org/drawingml/2006/table">
            <a:tbl>
              <a:tblPr firstRow="1" firstCol="1" bandRow="1">
                <a:tableStyleId>{5C22544A-7EE6-4342-B048-85BDC9FD1C3A}</a:tableStyleId>
              </a:tblPr>
              <a:tblGrid>
                <a:gridCol w="1576037"/>
                <a:gridCol w="5192715"/>
              </a:tblGrid>
              <a:tr h="258381">
                <a:tc>
                  <a:txBody>
                    <a:bodyPr/>
                    <a:lstStyle/>
                    <a:p>
                      <a:pPr marL="0" algn="l" defTabSz="914400" rtl="0" eaLnBrk="1" latinLnBrk="0" hangingPunct="1">
                        <a:spcAft>
                          <a:spcPts val="0"/>
                        </a:spcAft>
                      </a:pPr>
                      <a:r>
                        <a:rPr lang="hr-HR" sz="1200" b="1" kern="1200" dirty="0">
                          <a:solidFill>
                            <a:schemeClr val="tx1">
                              <a:lumMod val="95000"/>
                              <a:lumOff val="5000"/>
                            </a:schemeClr>
                          </a:solidFill>
                          <a:effectLst/>
                          <a:latin typeface="+mn-lt"/>
                          <a:ea typeface="+mn-ea"/>
                          <a:cs typeface="+mn-cs"/>
                        </a:rPr>
                        <a:t>Vrijeme:</a:t>
                      </a:r>
                    </a:p>
                  </a:txBody>
                  <a:tcPr marL="68580" marR="68580" marT="0" marB="0"/>
                </a:tc>
                <a:tc>
                  <a:txBody>
                    <a:bodyPr/>
                    <a:lstStyle/>
                    <a:p>
                      <a:pPr marL="0" algn="l" defTabSz="914400" rtl="0" eaLnBrk="1" latinLnBrk="0" hangingPunct="1">
                        <a:spcAft>
                          <a:spcPts val="0"/>
                        </a:spcAft>
                      </a:pPr>
                      <a:r>
                        <a:rPr lang="hr-HR" sz="1200" b="1" kern="1200" dirty="0">
                          <a:solidFill>
                            <a:schemeClr val="tx1">
                              <a:lumMod val="95000"/>
                              <a:lumOff val="5000"/>
                            </a:schemeClr>
                          </a:solidFill>
                          <a:effectLst/>
                          <a:latin typeface="+mn-lt"/>
                          <a:ea typeface="+mn-ea"/>
                          <a:cs typeface="+mn-cs"/>
                        </a:rPr>
                        <a:t>Aktivnost:</a:t>
                      </a:r>
                    </a:p>
                  </a:txBody>
                  <a:tcPr marL="68580" marR="68580" marT="0" marB="0"/>
                </a:tc>
              </a:tr>
              <a:tr h="1033526">
                <a:tc>
                  <a:txBody>
                    <a:bodyPr/>
                    <a:lstStyle/>
                    <a:p>
                      <a:pPr>
                        <a:spcAft>
                          <a:spcPts val="0"/>
                        </a:spcAft>
                      </a:pPr>
                      <a:r>
                        <a:rPr lang="hr-HR" sz="1200" dirty="0">
                          <a:solidFill>
                            <a:schemeClr val="tx1">
                              <a:lumMod val="95000"/>
                              <a:lumOff val="5000"/>
                            </a:schemeClr>
                          </a:solidFill>
                          <a:effectLst/>
                        </a:rPr>
                        <a:t>10:45 – 12:15</a:t>
                      </a:r>
                      <a:endParaRPr lang="hr-HR" sz="1200" dirty="0">
                        <a:solidFill>
                          <a:schemeClr val="tx1">
                            <a:lumMod val="95000"/>
                            <a:lumOff val="5000"/>
                          </a:schemeClr>
                        </a:solidFill>
                        <a:effectLst/>
                        <a:latin typeface="Times New Roman"/>
                        <a:ea typeface="Times New Roman"/>
                      </a:endParaRPr>
                    </a:p>
                  </a:txBody>
                  <a:tcPr marL="68580" marR="68580" marT="0" marB="0"/>
                </a:tc>
                <a:tc>
                  <a:txBody>
                    <a:bodyPr/>
                    <a:lstStyle/>
                    <a:p>
                      <a:pPr>
                        <a:spcAft>
                          <a:spcPts val="0"/>
                        </a:spcAft>
                      </a:pPr>
                      <a:r>
                        <a:rPr lang="hr-HR" sz="1200">
                          <a:effectLst/>
                        </a:rPr>
                        <a:t>Uvodna prezentacija – pitanja i teme koje su Erasmus koordinatori predložili u upitniku</a:t>
                      </a:r>
                    </a:p>
                    <a:p>
                      <a:pPr>
                        <a:spcAft>
                          <a:spcPts val="0"/>
                        </a:spcAft>
                      </a:pPr>
                      <a:r>
                        <a:rPr lang="hr-HR" sz="1200">
                          <a:effectLst/>
                        </a:rPr>
                        <a:t>Vrijeme za diskusiju</a:t>
                      </a:r>
                    </a:p>
                    <a:p>
                      <a:pPr>
                        <a:spcAft>
                          <a:spcPts val="0"/>
                        </a:spcAft>
                      </a:pPr>
                      <a:r>
                        <a:rPr lang="hr-HR" sz="1200">
                          <a:effectLst/>
                        </a:rPr>
                        <a:t> </a:t>
                      </a:r>
                      <a:endParaRPr lang="hr-HR" sz="1200">
                        <a:effectLst/>
                        <a:latin typeface="Times New Roman"/>
                        <a:ea typeface="Times New Roman"/>
                      </a:endParaRPr>
                    </a:p>
                  </a:txBody>
                  <a:tcPr marL="68580" marR="68580" marT="0" marB="0"/>
                </a:tc>
              </a:tr>
              <a:tr h="258381">
                <a:tc>
                  <a:txBody>
                    <a:bodyPr/>
                    <a:lstStyle/>
                    <a:p>
                      <a:pPr>
                        <a:spcAft>
                          <a:spcPts val="0"/>
                        </a:spcAft>
                      </a:pPr>
                      <a:r>
                        <a:rPr lang="hr-HR" sz="1200" dirty="0">
                          <a:solidFill>
                            <a:schemeClr val="tx1">
                              <a:lumMod val="95000"/>
                              <a:lumOff val="5000"/>
                            </a:schemeClr>
                          </a:solidFill>
                          <a:effectLst/>
                        </a:rPr>
                        <a:t>12:15 – 12:35</a:t>
                      </a:r>
                      <a:endParaRPr lang="hr-HR" sz="1200" dirty="0">
                        <a:solidFill>
                          <a:schemeClr val="tx1">
                            <a:lumMod val="95000"/>
                            <a:lumOff val="5000"/>
                          </a:schemeClr>
                        </a:solidFill>
                        <a:effectLst/>
                        <a:latin typeface="Times New Roman"/>
                        <a:ea typeface="Times New Roman"/>
                      </a:endParaRPr>
                    </a:p>
                  </a:txBody>
                  <a:tcPr marL="68580" marR="68580" marT="0" marB="0"/>
                </a:tc>
                <a:tc>
                  <a:txBody>
                    <a:bodyPr/>
                    <a:lstStyle/>
                    <a:p>
                      <a:pPr>
                        <a:spcAft>
                          <a:spcPts val="0"/>
                        </a:spcAft>
                      </a:pPr>
                      <a:r>
                        <a:rPr lang="hr-HR" sz="1200">
                          <a:effectLst/>
                        </a:rPr>
                        <a:t>Pauza za kavu</a:t>
                      </a:r>
                      <a:endParaRPr lang="hr-HR" sz="1200">
                        <a:effectLst/>
                        <a:latin typeface="Times New Roman"/>
                        <a:ea typeface="Times New Roman"/>
                      </a:endParaRPr>
                    </a:p>
                  </a:txBody>
                  <a:tcPr marL="68580" marR="68580" marT="0" marB="0"/>
                </a:tc>
              </a:tr>
              <a:tr h="775145">
                <a:tc>
                  <a:txBody>
                    <a:bodyPr/>
                    <a:lstStyle/>
                    <a:p>
                      <a:pPr>
                        <a:spcAft>
                          <a:spcPts val="0"/>
                        </a:spcAft>
                      </a:pPr>
                      <a:r>
                        <a:rPr lang="hr-HR" sz="1200" dirty="0">
                          <a:solidFill>
                            <a:schemeClr val="tx1">
                              <a:lumMod val="95000"/>
                              <a:lumOff val="5000"/>
                            </a:schemeClr>
                          </a:solidFill>
                          <a:effectLst/>
                        </a:rPr>
                        <a:t>12:35 – 13:35</a:t>
                      </a:r>
                      <a:endParaRPr lang="hr-HR" sz="1200" dirty="0">
                        <a:solidFill>
                          <a:schemeClr val="tx1">
                            <a:lumMod val="95000"/>
                            <a:lumOff val="5000"/>
                          </a:schemeClr>
                        </a:solidFill>
                        <a:effectLst/>
                        <a:latin typeface="Times New Roman"/>
                        <a:ea typeface="Times New Roman"/>
                      </a:endParaRPr>
                    </a:p>
                  </a:txBody>
                  <a:tcPr marL="68580" marR="68580" marT="0" marB="0"/>
                </a:tc>
                <a:tc>
                  <a:txBody>
                    <a:bodyPr/>
                    <a:lstStyle/>
                    <a:p>
                      <a:pPr>
                        <a:spcAft>
                          <a:spcPts val="0"/>
                        </a:spcAft>
                      </a:pPr>
                      <a:r>
                        <a:rPr lang="hr-HR" sz="1200">
                          <a:effectLst/>
                        </a:rPr>
                        <a:t>Radionica br.1:</a:t>
                      </a:r>
                    </a:p>
                    <a:p>
                      <a:pPr>
                        <a:spcAft>
                          <a:spcPts val="0"/>
                        </a:spcAft>
                      </a:pPr>
                      <a:r>
                        <a:rPr lang="hr-HR" sz="1200">
                          <a:effectLst/>
                        </a:rPr>
                        <a:t>Kako pripremiti studente i nastavnike za odlazak na mobilnost</a:t>
                      </a:r>
                    </a:p>
                    <a:p>
                      <a:pPr>
                        <a:spcAft>
                          <a:spcPts val="0"/>
                        </a:spcAft>
                      </a:pPr>
                      <a:r>
                        <a:rPr lang="hr-HR" sz="1200">
                          <a:effectLst/>
                        </a:rPr>
                        <a:t> </a:t>
                      </a:r>
                      <a:endParaRPr lang="hr-HR" sz="1200">
                        <a:effectLst/>
                        <a:latin typeface="Times New Roman"/>
                        <a:ea typeface="Times New Roman"/>
                      </a:endParaRPr>
                    </a:p>
                  </a:txBody>
                  <a:tcPr marL="68580" marR="68580" marT="0" marB="0"/>
                </a:tc>
              </a:tr>
              <a:tr h="258381">
                <a:tc>
                  <a:txBody>
                    <a:bodyPr/>
                    <a:lstStyle/>
                    <a:p>
                      <a:pPr>
                        <a:spcAft>
                          <a:spcPts val="0"/>
                        </a:spcAft>
                      </a:pPr>
                      <a:r>
                        <a:rPr lang="hr-HR" sz="1200" dirty="0">
                          <a:solidFill>
                            <a:schemeClr val="tx1">
                              <a:lumMod val="95000"/>
                              <a:lumOff val="5000"/>
                            </a:schemeClr>
                          </a:solidFill>
                          <a:effectLst/>
                        </a:rPr>
                        <a:t>13:35 – 14:50</a:t>
                      </a:r>
                      <a:endParaRPr lang="hr-HR" sz="1200" dirty="0">
                        <a:solidFill>
                          <a:schemeClr val="tx1">
                            <a:lumMod val="95000"/>
                            <a:lumOff val="5000"/>
                          </a:schemeClr>
                        </a:solidFill>
                        <a:effectLst/>
                        <a:latin typeface="Times New Roman"/>
                        <a:ea typeface="Times New Roman"/>
                      </a:endParaRPr>
                    </a:p>
                  </a:txBody>
                  <a:tcPr marL="68580" marR="68580" marT="0" marB="0"/>
                </a:tc>
                <a:tc>
                  <a:txBody>
                    <a:bodyPr/>
                    <a:lstStyle/>
                    <a:p>
                      <a:pPr>
                        <a:spcAft>
                          <a:spcPts val="0"/>
                        </a:spcAft>
                      </a:pPr>
                      <a:r>
                        <a:rPr lang="hr-HR" sz="1200">
                          <a:effectLst/>
                        </a:rPr>
                        <a:t>Pauza za ručak</a:t>
                      </a:r>
                      <a:endParaRPr lang="hr-HR" sz="1200">
                        <a:effectLst/>
                        <a:latin typeface="Times New Roman"/>
                        <a:ea typeface="Times New Roman"/>
                      </a:endParaRPr>
                    </a:p>
                  </a:txBody>
                  <a:tcPr marL="68580" marR="68580" marT="0" marB="0"/>
                </a:tc>
              </a:tr>
              <a:tr h="775145">
                <a:tc>
                  <a:txBody>
                    <a:bodyPr/>
                    <a:lstStyle/>
                    <a:p>
                      <a:pPr>
                        <a:spcAft>
                          <a:spcPts val="0"/>
                        </a:spcAft>
                      </a:pPr>
                      <a:r>
                        <a:rPr lang="hr-HR" sz="1200" dirty="0">
                          <a:solidFill>
                            <a:schemeClr val="tx1">
                              <a:lumMod val="95000"/>
                              <a:lumOff val="5000"/>
                            </a:schemeClr>
                          </a:solidFill>
                          <a:effectLst/>
                        </a:rPr>
                        <a:t>14:50 – 15:45</a:t>
                      </a:r>
                      <a:endParaRPr lang="hr-HR" sz="1200" dirty="0">
                        <a:solidFill>
                          <a:schemeClr val="tx1">
                            <a:lumMod val="95000"/>
                            <a:lumOff val="5000"/>
                          </a:schemeClr>
                        </a:solidFill>
                        <a:effectLst/>
                        <a:latin typeface="Times New Roman"/>
                        <a:ea typeface="Times New Roman"/>
                      </a:endParaRPr>
                    </a:p>
                  </a:txBody>
                  <a:tcPr marL="68580" marR="68580" marT="0" marB="0"/>
                </a:tc>
                <a:tc>
                  <a:txBody>
                    <a:bodyPr/>
                    <a:lstStyle/>
                    <a:p>
                      <a:pPr>
                        <a:spcAft>
                          <a:spcPts val="0"/>
                        </a:spcAft>
                      </a:pPr>
                      <a:r>
                        <a:rPr lang="hr-HR" sz="1200">
                          <a:effectLst/>
                        </a:rPr>
                        <a:t>Radionica br.2:</a:t>
                      </a:r>
                    </a:p>
                    <a:p>
                      <a:pPr>
                        <a:spcAft>
                          <a:spcPts val="0"/>
                        </a:spcAft>
                      </a:pPr>
                      <a:r>
                        <a:rPr lang="hr-HR" sz="1200">
                          <a:effectLst/>
                        </a:rPr>
                        <a:t>Kako pripremiti ustanovu za dolazne Erasmus studente</a:t>
                      </a:r>
                    </a:p>
                    <a:p>
                      <a:pPr>
                        <a:spcAft>
                          <a:spcPts val="0"/>
                        </a:spcAft>
                      </a:pPr>
                      <a:r>
                        <a:rPr lang="hr-HR" sz="1200">
                          <a:effectLst/>
                        </a:rPr>
                        <a:t> </a:t>
                      </a:r>
                      <a:endParaRPr lang="hr-HR" sz="1200">
                        <a:effectLst/>
                        <a:latin typeface="Times New Roman"/>
                        <a:ea typeface="Times New Roman"/>
                      </a:endParaRPr>
                    </a:p>
                  </a:txBody>
                  <a:tcPr marL="68580" marR="68580" marT="0" marB="0"/>
                </a:tc>
              </a:tr>
              <a:tr h="516763">
                <a:tc>
                  <a:txBody>
                    <a:bodyPr/>
                    <a:lstStyle/>
                    <a:p>
                      <a:pPr>
                        <a:spcAft>
                          <a:spcPts val="0"/>
                        </a:spcAft>
                      </a:pPr>
                      <a:r>
                        <a:rPr lang="hr-HR" sz="1200" dirty="0">
                          <a:solidFill>
                            <a:schemeClr val="tx1">
                              <a:lumMod val="95000"/>
                              <a:lumOff val="5000"/>
                            </a:schemeClr>
                          </a:solidFill>
                          <a:effectLst/>
                        </a:rPr>
                        <a:t>15:45 – 16:00</a:t>
                      </a:r>
                      <a:endParaRPr lang="hr-HR" sz="1200" dirty="0">
                        <a:solidFill>
                          <a:schemeClr val="tx1">
                            <a:lumMod val="95000"/>
                            <a:lumOff val="5000"/>
                          </a:schemeClr>
                        </a:solidFill>
                        <a:effectLst/>
                        <a:latin typeface="Times New Roman"/>
                        <a:ea typeface="Times New Roman"/>
                      </a:endParaRPr>
                    </a:p>
                  </a:txBody>
                  <a:tcPr marL="68580" marR="68580" marT="0" marB="0"/>
                </a:tc>
                <a:tc>
                  <a:txBody>
                    <a:bodyPr/>
                    <a:lstStyle/>
                    <a:p>
                      <a:pPr>
                        <a:spcAft>
                          <a:spcPts val="0"/>
                        </a:spcAft>
                      </a:pPr>
                      <a:r>
                        <a:rPr lang="hr-HR" sz="1200">
                          <a:effectLst/>
                        </a:rPr>
                        <a:t>Glavni zaključci radionica</a:t>
                      </a:r>
                    </a:p>
                    <a:p>
                      <a:pPr>
                        <a:spcAft>
                          <a:spcPts val="0"/>
                        </a:spcAft>
                      </a:pPr>
                      <a:r>
                        <a:rPr lang="hr-HR" sz="1200">
                          <a:effectLst/>
                        </a:rPr>
                        <a:t> </a:t>
                      </a:r>
                      <a:endParaRPr lang="hr-HR" sz="1200">
                        <a:effectLst/>
                        <a:latin typeface="Times New Roman"/>
                        <a:ea typeface="Times New Roman"/>
                      </a:endParaRPr>
                    </a:p>
                  </a:txBody>
                  <a:tcPr marL="68580" marR="68580" marT="0" marB="0"/>
                </a:tc>
              </a:tr>
              <a:tr h="516763">
                <a:tc>
                  <a:txBody>
                    <a:bodyPr/>
                    <a:lstStyle/>
                    <a:p>
                      <a:pPr>
                        <a:spcAft>
                          <a:spcPts val="0"/>
                        </a:spcAft>
                      </a:pPr>
                      <a:r>
                        <a:rPr lang="hr-HR" sz="1200" dirty="0">
                          <a:solidFill>
                            <a:schemeClr val="tx1">
                              <a:lumMod val="95000"/>
                              <a:lumOff val="5000"/>
                            </a:schemeClr>
                          </a:solidFill>
                          <a:effectLst/>
                        </a:rPr>
                        <a:t>16:00 – 16:30</a:t>
                      </a:r>
                      <a:endParaRPr lang="hr-HR" sz="1200" dirty="0">
                        <a:solidFill>
                          <a:schemeClr val="tx1">
                            <a:lumMod val="95000"/>
                            <a:lumOff val="5000"/>
                          </a:schemeClr>
                        </a:solidFill>
                        <a:effectLst/>
                        <a:latin typeface="Times New Roman"/>
                        <a:ea typeface="Times New Roman"/>
                      </a:endParaRPr>
                    </a:p>
                  </a:txBody>
                  <a:tcPr marL="68580" marR="68580" marT="0" marB="0"/>
                </a:tc>
                <a:tc>
                  <a:txBody>
                    <a:bodyPr/>
                    <a:lstStyle/>
                    <a:p>
                      <a:pPr>
                        <a:spcAft>
                          <a:spcPts val="0"/>
                        </a:spcAft>
                      </a:pPr>
                      <a:r>
                        <a:rPr lang="hr-HR" sz="1200" dirty="0">
                          <a:effectLst/>
                        </a:rPr>
                        <a:t>Obilježavanje 25 godina programa Erasmus</a:t>
                      </a:r>
                    </a:p>
                    <a:p>
                      <a:pPr>
                        <a:spcAft>
                          <a:spcPts val="0"/>
                        </a:spcAft>
                      </a:pPr>
                      <a:r>
                        <a:rPr lang="hr-HR" sz="1200" dirty="0">
                          <a:effectLst/>
                        </a:rPr>
                        <a:t> </a:t>
                      </a:r>
                      <a:endParaRPr lang="hr-HR" sz="1200" dirty="0">
                        <a:effectLst/>
                        <a:latin typeface="Times New Roman"/>
                        <a:ea typeface="Times New Roman"/>
                      </a:endParaRPr>
                    </a:p>
                  </a:txBody>
                  <a:tcPr marL="68580" marR="68580" marT="0" marB="0"/>
                </a:tc>
              </a:tr>
            </a:tbl>
          </a:graphicData>
        </a:graphic>
      </p:graphicFrame>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2"/>
          <p:cNvSpPr>
            <a:spLocks noGrp="1"/>
          </p:cNvSpPr>
          <p:nvPr>
            <p:ph idx="4294967295"/>
          </p:nvPr>
        </p:nvSpPr>
        <p:spPr>
          <a:xfrm>
            <a:off x="0" y="1341438"/>
            <a:ext cx="6804025" cy="4714875"/>
          </a:xfrm>
        </p:spPr>
        <p:txBody>
          <a:bodyPr/>
          <a:lstStyle/>
          <a:p>
            <a:pPr algn="ctr">
              <a:buFontTx/>
              <a:buNone/>
            </a:pPr>
            <a:r>
              <a:rPr lang="sr-Latn-CS" smtClean="0"/>
              <a:t>Hvala na pozornosti!</a:t>
            </a:r>
          </a:p>
          <a:p>
            <a:pPr algn="ctr">
              <a:buFontTx/>
              <a:buNone/>
            </a:pPr>
            <a:r>
              <a:rPr lang="sr-Latn-CS" b="1" smtClean="0">
                <a:solidFill>
                  <a:srgbClr val="25AFC9"/>
                </a:solidFill>
              </a:rPr>
              <a:t>Agencija za mobilnost i programe EU</a:t>
            </a:r>
          </a:p>
          <a:p>
            <a:pPr algn="ctr">
              <a:buFontTx/>
              <a:buNone/>
            </a:pPr>
            <a:r>
              <a:rPr lang="sr-Latn-CS" b="1" smtClean="0">
                <a:solidFill>
                  <a:srgbClr val="25AFC9"/>
                </a:solidFill>
              </a:rPr>
              <a:t>Gajeva 22</a:t>
            </a:r>
          </a:p>
          <a:p>
            <a:pPr algn="ctr">
              <a:buFontTx/>
              <a:buNone/>
            </a:pPr>
            <a:r>
              <a:rPr lang="sr-Latn-CS" b="1" smtClean="0">
                <a:solidFill>
                  <a:srgbClr val="25AFC9"/>
                </a:solidFill>
              </a:rPr>
              <a:t>10000 Zagreb</a:t>
            </a:r>
          </a:p>
          <a:p>
            <a:pPr algn="ctr">
              <a:buFontTx/>
              <a:buNone/>
            </a:pPr>
            <a:endParaRPr lang="sr-Latn-CS" b="1" smtClean="0">
              <a:solidFill>
                <a:srgbClr val="25AFC9"/>
              </a:solidFill>
            </a:endParaRPr>
          </a:p>
          <a:p>
            <a:pPr algn="ctr">
              <a:buFontTx/>
              <a:buNone/>
            </a:pPr>
            <a:r>
              <a:rPr lang="sr-Latn-CS" smtClean="0"/>
              <a:t>www.mobilnost.hr</a:t>
            </a:r>
          </a:p>
          <a:p>
            <a:pPr algn="ctr">
              <a:buFontTx/>
              <a:buNone/>
            </a:pPr>
            <a:r>
              <a:rPr lang="sr-Latn-CS" smtClean="0"/>
              <a:t>erasmus@mobilnost.hr</a:t>
            </a:r>
          </a:p>
          <a:p>
            <a:pPr algn="ctr">
              <a:buFontTx/>
              <a:buNone/>
            </a:pPr>
            <a:r>
              <a:rPr lang="sr-Latn-CS" smtClean="0"/>
              <a:t>01/ 5005 635</a:t>
            </a:r>
          </a:p>
          <a:p>
            <a:pPr algn="ctr">
              <a:buFontTx/>
              <a:buNone/>
            </a:pPr>
            <a:endParaRPr lang="sr-Latn-CS" smtClean="0"/>
          </a:p>
        </p:txBody>
      </p:sp>
      <p:pic>
        <p:nvPicPr>
          <p:cNvPr id="37890" name="Picture 1"/>
          <p:cNvPicPr>
            <a:picLocks noChangeAspect="1"/>
          </p:cNvPicPr>
          <p:nvPr/>
        </p:nvPicPr>
        <p:blipFill>
          <a:blip r:embed="rId3"/>
          <a:srcRect/>
          <a:stretch>
            <a:fillRect/>
          </a:stretch>
        </p:blipFill>
        <p:spPr bwMode="auto">
          <a:xfrm>
            <a:off x="6948488" y="1125538"/>
            <a:ext cx="2106612" cy="5478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3"/>
          <p:cNvPicPr>
            <a:picLocks noChangeAspect="1"/>
          </p:cNvPicPr>
          <p:nvPr/>
        </p:nvPicPr>
        <p:blipFill>
          <a:blip r:embed="rId3"/>
          <a:srcRect/>
          <a:stretch>
            <a:fillRect/>
          </a:stretch>
        </p:blipFill>
        <p:spPr bwMode="auto">
          <a:xfrm>
            <a:off x="2422525" y="1079500"/>
            <a:ext cx="6470650" cy="5157788"/>
          </a:xfrm>
          <a:prstGeom prst="rect">
            <a:avLst/>
          </a:prstGeom>
          <a:noFill/>
          <a:ln w="9525">
            <a:noFill/>
            <a:miter lim="800000"/>
            <a:headEnd/>
            <a:tailEnd/>
          </a:ln>
        </p:spPr>
      </p:pic>
      <p:sp>
        <p:nvSpPr>
          <p:cNvPr id="21506" name="Naslov 1"/>
          <p:cNvSpPr>
            <a:spLocks noGrp="1"/>
          </p:cNvSpPr>
          <p:nvPr>
            <p:ph type="title" idx="4294967295"/>
          </p:nvPr>
        </p:nvSpPr>
        <p:spPr>
          <a:xfrm>
            <a:off x="2928938" y="142875"/>
            <a:ext cx="5964237" cy="1143000"/>
          </a:xfrm>
        </p:spPr>
        <p:txBody>
          <a:bodyPr/>
          <a:lstStyle/>
          <a:p>
            <a:r>
              <a:rPr smtClean="0">
                <a:latin typeface="Arial" charset="0"/>
                <a:cs typeface="Arial" charset="0"/>
              </a:rPr>
              <a:t>Pregled izlaganja</a:t>
            </a:r>
          </a:p>
        </p:txBody>
      </p:sp>
      <p:sp>
        <p:nvSpPr>
          <p:cNvPr id="21507" name="Rezervirano mjesto sadržaja 2"/>
          <p:cNvSpPr>
            <a:spLocks noGrp="1"/>
          </p:cNvSpPr>
          <p:nvPr>
            <p:ph idx="4294967295"/>
          </p:nvPr>
        </p:nvSpPr>
        <p:spPr>
          <a:xfrm>
            <a:off x="2565400" y="1973263"/>
            <a:ext cx="3168650" cy="4264025"/>
          </a:xfrm>
        </p:spPr>
        <p:txBody>
          <a:bodyPr/>
          <a:lstStyle/>
          <a:p>
            <a:pPr>
              <a:spcBef>
                <a:spcPct val="0"/>
              </a:spcBef>
              <a:spcAft>
                <a:spcPts val="1200"/>
              </a:spcAft>
            </a:pPr>
            <a:r>
              <a:rPr lang="hr-HR" sz="2300" dirty="0" smtClean="0">
                <a:solidFill>
                  <a:schemeClr val="bg1"/>
                </a:solidFill>
              </a:rPr>
              <a:t>Zašto neformalni sastanak?</a:t>
            </a:r>
          </a:p>
          <a:p>
            <a:pPr>
              <a:spcBef>
                <a:spcPct val="0"/>
              </a:spcBef>
              <a:spcAft>
                <a:spcPts val="1200"/>
              </a:spcAft>
            </a:pPr>
            <a:r>
              <a:rPr lang="hr-HR" sz="2300" dirty="0" smtClean="0">
                <a:solidFill>
                  <a:schemeClr val="bg1"/>
                </a:solidFill>
              </a:rPr>
              <a:t>Erasmus mobilnost 2010., 2011., 2012.</a:t>
            </a:r>
          </a:p>
          <a:p>
            <a:pPr>
              <a:spcBef>
                <a:spcPct val="0"/>
              </a:spcBef>
              <a:spcAft>
                <a:spcPts val="1200"/>
              </a:spcAft>
            </a:pPr>
            <a:r>
              <a:rPr lang="hr-HR" sz="2300" dirty="0" smtClean="0">
                <a:solidFill>
                  <a:schemeClr val="bg1"/>
                </a:solidFill>
              </a:rPr>
              <a:t>Oporezivanje, vize</a:t>
            </a:r>
          </a:p>
          <a:p>
            <a:pPr>
              <a:spcBef>
                <a:spcPct val="0"/>
              </a:spcBef>
              <a:spcAft>
                <a:spcPts val="1200"/>
              </a:spcAft>
            </a:pPr>
            <a:r>
              <a:rPr lang="hr-HR" sz="2300" dirty="0" smtClean="0">
                <a:solidFill>
                  <a:schemeClr val="bg1"/>
                </a:solidFill>
              </a:rPr>
              <a:t>ECTS/DS priznanja</a:t>
            </a:r>
          </a:p>
          <a:p>
            <a:pPr>
              <a:spcBef>
                <a:spcPct val="0"/>
              </a:spcBef>
              <a:spcAft>
                <a:spcPts val="1200"/>
              </a:spcAft>
            </a:pPr>
            <a:r>
              <a:rPr lang="hr-HR" sz="2300" dirty="0" smtClean="0">
                <a:solidFill>
                  <a:schemeClr val="bg1"/>
                </a:solidFill>
              </a:rPr>
              <a:t>EUC</a:t>
            </a:r>
          </a:p>
          <a:p>
            <a:pPr>
              <a:spcBef>
                <a:spcPct val="0"/>
              </a:spcBef>
              <a:spcAft>
                <a:spcPts val="1200"/>
              </a:spcAft>
            </a:pPr>
            <a:r>
              <a:rPr lang="hr-HR" sz="2300" dirty="0" smtClean="0">
                <a:solidFill>
                  <a:schemeClr val="bg1"/>
                </a:solidFill>
              </a:rPr>
              <a:t>Stručne prakse</a:t>
            </a:r>
          </a:p>
          <a:p>
            <a:pPr>
              <a:spcBef>
                <a:spcPct val="0"/>
              </a:spcBef>
              <a:spcAft>
                <a:spcPts val="1200"/>
              </a:spcAft>
            </a:pPr>
            <a:endParaRPr lang="hr-HR" sz="2300" dirty="0" smtClean="0">
              <a:solidFill>
                <a:schemeClr val="bg1"/>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P:\7. Communication\7.11. Design\siluete\siluete10.bmp"/>
          <p:cNvPicPr>
            <a:picLocks noChangeAspect="1" noChangeArrowheads="1"/>
          </p:cNvPicPr>
          <p:nvPr/>
        </p:nvPicPr>
        <p:blipFill>
          <a:blip r:embed="rId3"/>
          <a:srcRect/>
          <a:stretch>
            <a:fillRect/>
          </a:stretch>
        </p:blipFill>
        <p:spPr bwMode="auto">
          <a:xfrm>
            <a:off x="3086100" y="4221163"/>
            <a:ext cx="5799138" cy="2184400"/>
          </a:xfrm>
          <a:prstGeom prst="rect">
            <a:avLst/>
          </a:prstGeom>
          <a:noFill/>
          <a:ln w="9525">
            <a:noFill/>
            <a:miter lim="800000"/>
            <a:headEnd/>
            <a:tailEnd/>
          </a:ln>
        </p:spPr>
      </p:pic>
      <p:sp>
        <p:nvSpPr>
          <p:cNvPr id="23554" name="Naslov 1"/>
          <p:cNvSpPr>
            <a:spLocks noGrp="1"/>
          </p:cNvSpPr>
          <p:nvPr>
            <p:ph type="title"/>
          </p:nvPr>
        </p:nvSpPr>
        <p:spPr>
          <a:xfrm>
            <a:off x="2928938" y="142875"/>
            <a:ext cx="5964237" cy="1143000"/>
          </a:xfrm>
        </p:spPr>
        <p:txBody>
          <a:bodyPr/>
          <a:lstStyle/>
          <a:p>
            <a:r>
              <a:rPr lang="hr-HR" sz="2800" dirty="0" smtClean="0">
                <a:latin typeface="Arial" charset="0"/>
                <a:cs typeface="Arial" charset="0"/>
              </a:rPr>
              <a:t>N</a:t>
            </a:r>
            <a:r>
              <a:rPr sz="2800" dirty="0" smtClean="0">
                <a:latin typeface="Arial" charset="0"/>
                <a:cs typeface="Arial" charset="0"/>
              </a:rPr>
              <a:t>eformalni sastanak Erasmus koordinatora</a:t>
            </a:r>
          </a:p>
        </p:txBody>
      </p:sp>
      <p:sp>
        <p:nvSpPr>
          <p:cNvPr id="23555" name="Rezervirano mjesto sadržaja 2"/>
          <p:cNvSpPr>
            <a:spLocks noGrp="1"/>
          </p:cNvSpPr>
          <p:nvPr>
            <p:ph idx="1"/>
          </p:nvPr>
        </p:nvSpPr>
        <p:spPr>
          <a:xfrm>
            <a:off x="230188" y="1196975"/>
            <a:ext cx="8229600" cy="4525963"/>
          </a:xfrm>
        </p:spPr>
        <p:txBody>
          <a:bodyPr/>
          <a:lstStyle/>
          <a:p>
            <a:r>
              <a:rPr lang="sr-Latn-CS" sz="2400" dirty="0" smtClean="0">
                <a:solidFill>
                  <a:schemeClr val="bg2"/>
                </a:solidFill>
              </a:rPr>
              <a:t>Pitanja, diskusija</a:t>
            </a:r>
          </a:p>
          <a:p>
            <a:pPr>
              <a:buFontTx/>
              <a:buNone/>
            </a:pPr>
            <a:endParaRPr lang="sr-Latn-CS" sz="2400" dirty="0" smtClean="0">
              <a:solidFill>
                <a:schemeClr val="bg2"/>
              </a:solidFill>
            </a:endParaRPr>
          </a:p>
          <a:p>
            <a:r>
              <a:rPr lang="sr-Latn-CS" sz="2400" dirty="0">
                <a:solidFill>
                  <a:schemeClr val="bg2"/>
                </a:solidFill>
              </a:rPr>
              <a:t>U</a:t>
            </a:r>
            <a:r>
              <a:rPr lang="sr-Latn-CS" sz="2400" dirty="0" smtClean="0">
                <a:solidFill>
                  <a:schemeClr val="bg2"/>
                </a:solidFill>
              </a:rPr>
              <a:t>mrežavanje</a:t>
            </a:r>
            <a:endParaRPr lang="sr-Latn-CS" sz="2400" dirty="0">
              <a:solidFill>
                <a:schemeClr val="bg2"/>
              </a:solidFill>
            </a:endParaRPr>
          </a:p>
          <a:p>
            <a:endParaRPr lang="sr-Latn-CS" sz="2400" dirty="0" smtClean="0">
              <a:solidFill>
                <a:schemeClr val="bg2"/>
              </a:solidFill>
            </a:endParaRPr>
          </a:p>
          <a:p>
            <a:r>
              <a:rPr lang="sr-Latn-CS" sz="2400" dirty="0" smtClean="0">
                <a:solidFill>
                  <a:schemeClr val="bg2"/>
                </a:solidFill>
              </a:rPr>
              <a:t>Razmjena primjera dobre prakse</a:t>
            </a:r>
          </a:p>
          <a:p>
            <a:pPr>
              <a:buFontTx/>
              <a:buNone/>
            </a:pPr>
            <a:endParaRPr lang="sr-Latn-CS" sz="2800" dirty="0" smtClean="0">
              <a:solidFill>
                <a:schemeClr val="bg2"/>
              </a:solidFill>
            </a:endParaRPr>
          </a:p>
          <a:p>
            <a:endParaRPr lang="sr-Latn-CS" sz="2800" dirty="0" smtClean="0">
              <a:solidFill>
                <a:schemeClr val="bg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idx="4294967295"/>
          </p:nvPr>
        </p:nvSpPr>
        <p:spPr>
          <a:xfrm>
            <a:off x="2987675" y="44450"/>
            <a:ext cx="5964238" cy="1143000"/>
          </a:xfrm>
        </p:spPr>
        <p:txBody>
          <a:bodyPr/>
          <a:lstStyle/>
          <a:p>
            <a:r>
              <a:rPr dirty="0" smtClean="0"/>
              <a:t>Završna izvješća 2010./2011.</a:t>
            </a:r>
          </a:p>
        </p:txBody>
      </p:sp>
      <p:sp>
        <p:nvSpPr>
          <p:cNvPr id="78850" name="Content Placeholder 2"/>
          <p:cNvSpPr>
            <a:spLocks noGrp="1"/>
          </p:cNvSpPr>
          <p:nvPr>
            <p:ph idx="4294967295"/>
          </p:nvPr>
        </p:nvSpPr>
        <p:spPr>
          <a:xfrm>
            <a:off x="250825" y="1412875"/>
            <a:ext cx="8642350" cy="4525963"/>
          </a:xfrm>
        </p:spPr>
        <p:txBody>
          <a:bodyPr/>
          <a:lstStyle/>
          <a:p>
            <a:r>
              <a:rPr lang="hr-HR" sz="2000" dirty="0" smtClean="0"/>
              <a:t>462 SMS,</a:t>
            </a:r>
            <a:r>
              <a:rPr lang="hr-HR" sz="2000" dirty="0"/>
              <a:t> </a:t>
            </a:r>
            <a:r>
              <a:rPr lang="hr-HR" sz="2000" dirty="0" smtClean="0"/>
              <a:t>83 SMP (</a:t>
            </a:r>
            <a:r>
              <a:rPr lang="hr-HR" sz="2000" dirty="0"/>
              <a:t>84,71</a:t>
            </a:r>
            <a:r>
              <a:rPr lang="hr-HR" sz="2000" dirty="0" smtClean="0"/>
              <a:t>% SMS - </a:t>
            </a:r>
            <a:r>
              <a:rPr lang="hr-HR" sz="2000" dirty="0"/>
              <a:t>15,28</a:t>
            </a:r>
            <a:r>
              <a:rPr lang="hr-HR" sz="2000" dirty="0" smtClean="0"/>
              <a:t>% SMP)</a:t>
            </a:r>
          </a:p>
          <a:p>
            <a:r>
              <a:rPr lang="hr-HR" sz="2000" dirty="0" smtClean="0"/>
              <a:t>70 STA, 56 STT (</a:t>
            </a:r>
            <a:r>
              <a:rPr lang="hr-HR" sz="2000" dirty="0"/>
              <a:t>STA </a:t>
            </a:r>
            <a:r>
              <a:rPr lang="hr-HR" sz="2000" dirty="0" smtClean="0"/>
              <a:t>55,55% - </a:t>
            </a:r>
            <a:r>
              <a:rPr lang="hr-HR" sz="2000" dirty="0"/>
              <a:t>STT </a:t>
            </a:r>
            <a:r>
              <a:rPr lang="hr-HR" sz="2000" dirty="0" smtClean="0"/>
              <a:t>44,44%)</a:t>
            </a:r>
          </a:p>
          <a:p>
            <a:endParaRPr lang="hr-HR" sz="2800" dirty="0" smtClean="0"/>
          </a:p>
        </p:txBody>
      </p:sp>
      <p:graphicFrame>
        <p:nvGraphicFramePr>
          <p:cNvPr id="4" name="Table 3"/>
          <p:cNvGraphicFramePr>
            <a:graphicFrameLocks noGrp="1"/>
          </p:cNvGraphicFramePr>
          <p:nvPr>
            <p:extLst>
              <p:ext uri="{D42A27DB-BD31-4B8C-83A1-F6EECF244321}">
                <p14:modId xmlns:p14="http://schemas.microsoft.com/office/powerpoint/2010/main" val="703732496"/>
              </p:ext>
            </p:extLst>
          </p:nvPr>
        </p:nvGraphicFramePr>
        <p:xfrm>
          <a:off x="323528" y="2324418"/>
          <a:ext cx="2808312" cy="2535859"/>
        </p:xfrm>
        <a:graphic>
          <a:graphicData uri="http://schemas.openxmlformats.org/drawingml/2006/table">
            <a:tbl>
              <a:tblPr firstRow="1" bandRow="1">
                <a:tableStyleId>{5C22544A-7EE6-4342-B048-85BDC9FD1C3A}</a:tableStyleId>
              </a:tblPr>
              <a:tblGrid>
                <a:gridCol w="1368152"/>
                <a:gridCol w="1440160"/>
              </a:tblGrid>
              <a:tr h="358003">
                <a:tc>
                  <a:txBody>
                    <a:bodyPr/>
                    <a:lstStyle/>
                    <a:p>
                      <a:r>
                        <a:rPr lang="hr-HR" sz="1400" dirty="0" smtClean="0"/>
                        <a:t>Top zemlje</a:t>
                      </a:r>
                      <a:endParaRPr lang="hr-HR" sz="1400" dirty="0"/>
                    </a:p>
                  </a:txBody>
                  <a:tcPr/>
                </a:tc>
                <a:tc>
                  <a:txBody>
                    <a:bodyPr/>
                    <a:lstStyle/>
                    <a:p>
                      <a:r>
                        <a:rPr lang="hr-HR" sz="1400" dirty="0" smtClean="0"/>
                        <a:t>Studenti</a:t>
                      </a:r>
                      <a:endParaRPr lang="hr-HR" sz="1400" dirty="0"/>
                    </a:p>
                  </a:txBody>
                  <a:tcPr/>
                </a:tc>
              </a:tr>
              <a:tr h="362976">
                <a:tc>
                  <a:txBody>
                    <a:bodyPr/>
                    <a:lstStyle/>
                    <a:p>
                      <a:pPr>
                        <a:spcAft>
                          <a:spcPts val="0"/>
                        </a:spcAft>
                      </a:pPr>
                      <a:r>
                        <a:rPr lang="hr-HR" sz="1100" dirty="0">
                          <a:effectLst/>
                          <a:latin typeface="Calibri"/>
                          <a:ea typeface="Calibri"/>
                        </a:rPr>
                        <a:t>Austrija </a:t>
                      </a:r>
                    </a:p>
                  </a:txBody>
                  <a:tcPr marL="68580" marR="68580" marT="0" marB="0"/>
                </a:tc>
                <a:tc>
                  <a:txBody>
                    <a:bodyPr/>
                    <a:lstStyle/>
                    <a:p>
                      <a:pPr>
                        <a:spcAft>
                          <a:spcPts val="0"/>
                        </a:spcAft>
                      </a:pPr>
                      <a:r>
                        <a:rPr lang="hr-HR" sz="1100" dirty="0">
                          <a:effectLst/>
                          <a:latin typeface="Calibri"/>
                          <a:ea typeface="Calibri"/>
                        </a:rPr>
                        <a:t>102</a:t>
                      </a:r>
                    </a:p>
                  </a:txBody>
                  <a:tcPr marL="68580" marR="68580" marT="0" marB="0"/>
                </a:tc>
              </a:tr>
              <a:tr h="362976">
                <a:tc>
                  <a:txBody>
                    <a:bodyPr/>
                    <a:lstStyle/>
                    <a:p>
                      <a:pPr>
                        <a:spcAft>
                          <a:spcPts val="0"/>
                        </a:spcAft>
                      </a:pPr>
                      <a:r>
                        <a:rPr lang="hr-HR" sz="1100">
                          <a:effectLst/>
                          <a:latin typeface="Calibri"/>
                          <a:ea typeface="Calibri"/>
                        </a:rPr>
                        <a:t>Italija </a:t>
                      </a:r>
                    </a:p>
                  </a:txBody>
                  <a:tcPr marL="68580" marR="68580" marT="0" marB="0"/>
                </a:tc>
                <a:tc>
                  <a:txBody>
                    <a:bodyPr/>
                    <a:lstStyle/>
                    <a:p>
                      <a:pPr>
                        <a:spcAft>
                          <a:spcPts val="0"/>
                        </a:spcAft>
                      </a:pPr>
                      <a:r>
                        <a:rPr lang="hr-HR" sz="1100">
                          <a:effectLst/>
                          <a:latin typeface="Calibri"/>
                          <a:ea typeface="Calibri"/>
                        </a:rPr>
                        <a:t>63</a:t>
                      </a:r>
                    </a:p>
                  </a:txBody>
                  <a:tcPr marL="68580" marR="68580" marT="0" marB="0"/>
                </a:tc>
              </a:tr>
              <a:tr h="362976">
                <a:tc>
                  <a:txBody>
                    <a:bodyPr/>
                    <a:lstStyle/>
                    <a:p>
                      <a:pPr>
                        <a:spcAft>
                          <a:spcPts val="0"/>
                        </a:spcAft>
                      </a:pPr>
                      <a:r>
                        <a:rPr lang="hr-HR" sz="1100">
                          <a:effectLst/>
                          <a:latin typeface="Calibri"/>
                          <a:ea typeface="Calibri"/>
                        </a:rPr>
                        <a:t>Njemačka </a:t>
                      </a:r>
                    </a:p>
                  </a:txBody>
                  <a:tcPr marL="68580" marR="68580" marT="0" marB="0"/>
                </a:tc>
                <a:tc>
                  <a:txBody>
                    <a:bodyPr/>
                    <a:lstStyle/>
                    <a:p>
                      <a:pPr>
                        <a:spcAft>
                          <a:spcPts val="0"/>
                        </a:spcAft>
                      </a:pPr>
                      <a:r>
                        <a:rPr lang="hr-HR" sz="1100">
                          <a:effectLst/>
                          <a:latin typeface="Calibri"/>
                          <a:ea typeface="Calibri"/>
                        </a:rPr>
                        <a:t>59</a:t>
                      </a:r>
                    </a:p>
                  </a:txBody>
                  <a:tcPr marL="68580" marR="68580" marT="0" marB="0"/>
                </a:tc>
              </a:tr>
              <a:tr h="362976">
                <a:tc>
                  <a:txBody>
                    <a:bodyPr/>
                    <a:lstStyle/>
                    <a:p>
                      <a:pPr>
                        <a:spcAft>
                          <a:spcPts val="0"/>
                        </a:spcAft>
                      </a:pPr>
                      <a:r>
                        <a:rPr lang="hr-HR" sz="1100">
                          <a:effectLst/>
                          <a:latin typeface="Calibri"/>
                          <a:ea typeface="Calibri"/>
                        </a:rPr>
                        <a:t>Slovenija</a:t>
                      </a:r>
                    </a:p>
                  </a:txBody>
                  <a:tcPr marL="68580" marR="68580" marT="0" marB="0"/>
                </a:tc>
                <a:tc>
                  <a:txBody>
                    <a:bodyPr/>
                    <a:lstStyle/>
                    <a:p>
                      <a:pPr>
                        <a:spcAft>
                          <a:spcPts val="0"/>
                        </a:spcAft>
                      </a:pPr>
                      <a:r>
                        <a:rPr lang="hr-HR" sz="1100">
                          <a:effectLst/>
                          <a:latin typeface="Calibri"/>
                          <a:ea typeface="Calibri"/>
                        </a:rPr>
                        <a:t>58</a:t>
                      </a:r>
                    </a:p>
                  </a:txBody>
                  <a:tcPr marL="68580" marR="68580" marT="0" marB="0"/>
                </a:tc>
              </a:tr>
              <a:tr h="362976">
                <a:tc>
                  <a:txBody>
                    <a:bodyPr/>
                    <a:lstStyle/>
                    <a:p>
                      <a:pPr>
                        <a:spcAft>
                          <a:spcPts val="0"/>
                        </a:spcAft>
                      </a:pPr>
                      <a:r>
                        <a:rPr lang="hr-HR" sz="1100">
                          <a:effectLst/>
                          <a:latin typeface="Calibri"/>
                          <a:ea typeface="Calibri"/>
                        </a:rPr>
                        <a:t>Španjolska </a:t>
                      </a:r>
                    </a:p>
                  </a:txBody>
                  <a:tcPr marL="68580" marR="68580" marT="0" marB="0"/>
                </a:tc>
                <a:tc>
                  <a:txBody>
                    <a:bodyPr/>
                    <a:lstStyle/>
                    <a:p>
                      <a:pPr>
                        <a:spcAft>
                          <a:spcPts val="0"/>
                        </a:spcAft>
                      </a:pPr>
                      <a:r>
                        <a:rPr lang="hr-HR" sz="1100">
                          <a:effectLst/>
                          <a:latin typeface="Calibri"/>
                          <a:ea typeface="Calibri"/>
                        </a:rPr>
                        <a:t>47</a:t>
                      </a:r>
                    </a:p>
                  </a:txBody>
                  <a:tcPr marL="68580" marR="68580" marT="0" marB="0"/>
                </a:tc>
              </a:tr>
              <a:tr h="362976">
                <a:tc>
                  <a:txBody>
                    <a:bodyPr/>
                    <a:lstStyle/>
                    <a:p>
                      <a:pPr>
                        <a:spcAft>
                          <a:spcPts val="0"/>
                        </a:spcAft>
                      </a:pPr>
                      <a:r>
                        <a:rPr lang="hr-HR" sz="1100" dirty="0">
                          <a:effectLst/>
                          <a:latin typeface="Calibri"/>
                          <a:ea typeface="Calibri"/>
                        </a:rPr>
                        <a:t>Francuska </a:t>
                      </a:r>
                    </a:p>
                  </a:txBody>
                  <a:tcPr marL="68580" marR="68580" marT="0" marB="0"/>
                </a:tc>
                <a:tc>
                  <a:txBody>
                    <a:bodyPr/>
                    <a:lstStyle/>
                    <a:p>
                      <a:pPr>
                        <a:spcAft>
                          <a:spcPts val="0"/>
                        </a:spcAft>
                      </a:pPr>
                      <a:r>
                        <a:rPr lang="hr-HR" sz="1100" dirty="0">
                          <a:effectLst/>
                          <a:latin typeface="Calibri"/>
                          <a:ea typeface="Calibri"/>
                        </a:rPr>
                        <a:t>44</a:t>
                      </a: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457582564"/>
              </p:ext>
            </p:extLst>
          </p:nvPr>
        </p:nvGraphicFramePr>
        <p:xfrm>
          <a:off x="4499992" y="2276872"/>
          <a:ext cx="2808312" cy="2696016"/>
        </p:xfrm>
        <a:graphic>
          <a:graphicData uri="http://schemas.openxmlformats.org/drawingml/2006/table">
            <a:tbl>
              <a:tblPr firstRow="1" bandRow="1">
                <a:tableStyleId>{5C22544A-7EE6-4342-B048-85BDC9FD1C3A}</a:tableStyleId>
              </a:tblPr>
              <a:tblGrid>
                <a:gridCol w="1368152"/>
                <a:gridCol w="1440160"/>
              </a:tblGrid>
              <a:tr h="358003">
                <a:tc>
                  <a:txBody>
                    <a:bodyPr/>
                    <a:lstStyle/>
                    <a:p>
                      <a:r>
                        <a:rPr lang="hr-HR" sz="1400" dirty="0" smtClean="0"/>
                        <a:t>Top zemlje</a:t>
                      </a:r>
                      <a:endParaRPr lang="hr-HR" sz="1400" dirty="0"/>
                    </a:p>
                  </a:txBody>
                  <a:tcPr/>
                </a:tc>
                <a:tc>
                  <a:txBody>
                    <a:bodyPr/>
                    <a:lstStyle/>
                    <a:p>
                      <a:r>
                        <a:rPr lang="hr-HR" sz="1400" dirty="0" smtClean="0"/>
                        <a:t>(Ne)nastavno osoblje</a:t>
                      </a:r>
                      <a:endParaRPr lang="hr-HR" sz="1400" dirty="0"/>
                    </a:p>
                  </a:txBody>
                  <a:tcPr/>
                </a:tc>
              </a:tr>
              <a:tr h="362976">
                <a:tc>
                  <a:txBody>
                    <a:bodyPr/>
                    <a:lstStyle/>
                    <a:p>
                      <a:pPr>
                        <a:spcAft>
                          <a:spcPts val="0"/>
                        </a:spcAft>
                      </a:pPr>
                      <a:r>
                        <a:rPr lang="hr-HR" sz="1100">
                          <a:effectLst/>
                          <a:latin typeface="Calibri"/>
                          <a:ea typeface="Calibri"/>
                        </a:rPr>
                        <a:t>Slovenija</a:t>
                      </a:r>
                    </a:p>
                  </a:txBody>
                  <a:tcPr marL="68580" marR="68580" marT="0" marB="0"/>
                </a:tc>
                <a:tc>
                  <a:txBody>
                    <a:bodyPr/>
                    <a:lstStyle/>
                    <a:p>
                      <a:pPr>
                        <a:spcAft>
                          <a:spcPts val="0"/>
                        </a:spcAft>
                      </a:pPr>
                      <a:r>
                        <a:rPr lang="hr-HR" sz="1100">
                          <a:effectLst/>
                          <a:latin typeface="Calibri"/>
                          <a:ea typeface="Calibri"/>
                        </a:rPr>
                        <a:t>26</a:t>
                      </a:r>
                    </a:p>
                  </a:txBody>
                  <a:tcPr marL="68580" marR="68580" marT="0" marB="0"/>
                </a:tc>
              </a:tr>
              <a:tr h="362976">
                <a:tc>
                  <a:txBody>
                    <a:bodyPr/>
                    <a:lstStyle/>
                    <a:p>
                      <a:pPr>
                        <a:spcAft>
                          <a:spcPts val="0"/>
                        </a:spcAft>
                      </a:pPr>
                      <a:r>
                        <a:rPr lang="hr-HR" sz="1100">
                          <a:effectLst/>
                          <a:latin typeface="Calibri"/>
                          <a:ea typeface="Calibri"/>
                        </a:rPr>
                        <a:t>Austrija</a:t>
                      </a:r>
                    </a:p>
                  </a:txBody>
                  <a:tcPr marL="68580" marR="68580" marT="0" marB="0"/>
                </a:tc>
                <a:tc>
                  <a:txBody>
                    <a:bodyPr/>
                    <a:lstStyle/>
                    <a:p>
                      <a:pPr>
                        <a:spcAft>
                          <a:spcPts val="0"/>
                        </a:spcAft>
                      </a:pPr>
                      <a:r>
                        <a:rPr lang="hr-HR" sz="1100">
                          <a:effectLst/>
                          <a:latin typeface="Calibri"/>
                          <a:ea typeface="Calibri"/>
                        </a:rPr>
                        <a:t>15</a:t>
                      </a:r>
                    </a:p>
                  </a:txBody>
                  <a:tcPr marL="68580" marR="68580" marT="0" marB="0"/>
                </a:tc>
              </a:tr>
              <a:tr h="362976">
                <a:tc>
                  <a:txBody>
                    <a:bodyPr/>
                    <a:lstStyle/>
                    <a:p>
                      <a:pPr>
                        <a:spcAft>
                          <a:spcPts val="0"/>
                        </a:spcAft>
                      </a:pPr>
                      <a:r>
                        <a:rPr lang="hr-HR" sz="1100">
                          <a:effectLst/>
                          <a:latin typeface="Calibri"/>
                          <a:ea typeface="Calibri"/>
                        </a:rPr>
                        <a:t>Italija</a:t>
                      </a:r>
                    </a:p>
                  </a:txBody>
                  <a:tcPr marL="68580" marR="68580" marT="0" marB="0"/>
                </a:tc>
                <a:tc>
                  <a:txBody>
                    <a:bodyPr/>
                    <a:lstStyle/>
                    <a:p>
                      <a:pPr>
                        <a:spcAft>
                          <a:spcPts val="0"/>
                        </a:spcAft>
                      </a:pPr>
                      <a:r>
                        <a:rPr lang="hr-HR" sz="1100">
                          <a:effectLst/>
                          <a:latin typeface="Calibri"/>
                          <a:ea typeface="Calibri"/>
                        </a:rPr>
                        <a:t>15</a:t>
                      </a:r>
                    </a:p>
                  </a:txBody>
                  <a:tcPr marL="68580" marR="68580" marT="0" marB="0"/>
                </a:tc>
              </a:tr>
              <a:tr h="362976">
                <a:tc>
                  <a:txBody>
                    <a:bodyPr/>
                    <a:lstStyle/>
                    <a:p>
                      <a:pPr>
                        <a:spcAft>
                          <a:spcPts val="0"/>
                        </a:spcAft>
                      </a:pPr>
                      <a:r>
                        <a:rPr lang="hr-HR" sz="1100">
                          <a:effectLst/>
                          <a:latin typeface="Calibri"/>
                          <a:ea typeface="Calibri"/>
                        </a:rPr>
                        <a:t>Litva</a:t>
                      </a:r>
                    </a:p>
                  </a:txBody>
                  <a:tcPr marL="68580" marR="68580" marT="0" marB="0"/>
                </a:tc>
                <a:tc>
                  <a:txBody>
                    <a:bodyPr/>
                    <a:lstStyle/>
                    <a:p>
                      <a:pPr>
                        <a:spcAft>
                          <a:spcPts val="0"/>
                        </a:spcAft>
                      </a:pPr>
                      <a:r>
                        <a:rPr lang="hr-HR" sz="1100">
                          <a:effectLst/>
                          <a:latin typeface="Calibri"/>
                          <a:ea typeface="Calibri"/>
                        </a:rPr>
                        <a:t>8</a:t>
                      </a:r>
                    </a:p>
                  </a:txBody>
                  <a:tcPr marL="68580" marR="68580" marT="0" marB="0"/>
                </a:tc>
              </a:tr>
              <a:tr h="362976">
                <a:tc>
                  <a:txBody>
                    <a:bodyPr/>
                    <a:lstStyle/>
                    <a:p>
                      <a:pPr>
                        <a:spcAft>
                          <a:spcPts val="0"/>
                        </a:spcAft>
                      </a:pPr>
                      <a:r>
                        <a:rPr lang="hr-HR" sz="1100">
                          <a:effectLst/>
                          <a:latin typeface="Calibri"/>
                          <a:ea typeface="Calibri"/>
                        </a:rPr>
                        <a:t>Njemačka </a:t>
                      </a:r>
                    </a:p>
                  </a:txBody>
                  <a:tcPr marL="68580" marR="68580" marT="0" marB="0"/>
                </a:tc>
                <a:tc>
                  <a:txBody>
                    <a:bodyPr/>
                    <a:lstStyle/>
                    <a:p>
                      <a:pPr>
                        <a:spcAft>
                          <a:spcPts val="0"/>
                        </a:spcAft>
                      </a:pPr>
                      <a:r>
                        <a:rPr lang="hr-HR" sz="1100">
                          <a:effectLst/>
                          <a:latin typeface="Calibri"/>
                          <a:ea typeface="Calibri"/>
                        </a:rPr>
                        <a:t>8</a:t>
                      </a:r>
                    </a:p>
                  </a:txBody>
                  <a:tcPr marL="68580" marR="68580" marT="0" marB="0"/>
                </a:tc>
              </a:tr>
              <a:tr h="362976">
                <a:tc>
                  <a:txBody>
                    <a:bodyPr/>
                    <a:lstStyle/>
                    <a:p>
                      <a:pPr>
                        <a:spcAft>
                          <a:spcPts val="0"/>
                        </a:spcAft>
                      </a:pPr>
                      <a:r>
                        <a:rPr lang="hr-HR" sz="1100" dirty="0">
                          <a:effectLst/>
                          <a:latin typeface="Calibri"/>
                          <a:ea typeface="Calibri"/>
                        </a:rPr>
                        <a:t>Ujedinjeno Kraljevstvo </a:t>
                      </a:r>
                    </a:p>
                  </a:txBody>
                  <a:tcPr marL="68580" marR="68580" marT="0" marB="0"/>
                </a:tc>
                <a:tc>
                  <a:txBody>
                    <a:bodyPr/>
                    <a:lstStyle/>
                    <a:p>
                      <a:pPr>
                        <a:spcAft>
                          <a:spcPts val="0"/>
                        </a:spcAft>
                      </a:pPr>
                      <a:r>
                        <a:rPr lang="hr-HR" sz="1100" dirty="0">
                          <a:effectLst/>
                          <a:latin typeface="Calibri"/>
                          <a:ea typeface="Calibri"/>
                        </a:rPr>
                        <a:t>8</a:t>
                      </a:r>
                    </a:p>
                  </a:txBody>
                  <a:tcPr marL="68580" marR="68580" marT="0" marB="0"/>
                </a:tc>
              </a:tr>
            </a:tbl>
          </a:graphicData>
        </a:graphic>
      </p:graphicFrame>
    </p:spTree>
    <p:extLst>
      <p:ext uri="{BB962C8B-B14F-4D97-AF65-F5344CB8AC3E}">
        <p14:creationId xmlns:p14="http://schemas.microsoft.com/office/powerpoint/2010/main" val="1849125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idx="4294967295"/>
          </p:nvPr>
        </p:nvSpPr>
        <p:spPr>
          <a:xfrm>
            <a:off x="2987675" y="44450"/>
            <a:ext cx="5964238" cy="1143000"/>
          </a:xfrm>
        </p:spPr>
        <p:txBody>
          <a:bodyPr/>
          <a:lstStyle/>
          <a:p>
            <a:r>
              <a:rPr dirty="0" smtClean="0"/>
              <a:t>Završna izvješća 2010./2011.</a:t>
            </a:r>
          </a:p>
        </p:txBody>
      </p:sp>
      <p:sp>
        <p:nvSpPr>
          <p:cNvPr id="78850" name="Content Placeholder 2"/>
          <p:cNvSpPr>
            <a:spLocks noGrp="1"/>
          </p:cNvSpPr>
          <p:nvPr>
            <p:ph idx="4294967295"/>
          </p:nvPr>
        </p:nvSpPr>
        <p:spPr>
          <a:xfrm>
            <a:off x="250825" y="1412875"/>
            <a:ext cx="8642350" cy="4525963"/>
          </a:xfrm>
        </p:spPr>
        <p:txBody>
          <a:bodyPr/>
          <a:lstStyle/>
          <a:p>
            <a:r>
              <a:rPr lang="hr-HR" sz="2000" dirty="0" smtClean="0"/>
              <a:t>SMS: 25-godišnja studentica društvenog smjera, 5,1 </a:t>
            </a:r>
            <a:r>
              <a:rPr lang="hr-HR" sz="2000" dirty="0"/>
              <a:t>mjeseci, </a:t>
            </a:r>
            <a:r>
              <a:rPr lang="hr-HR" sz="2000" dirty="0" smtClean="0"/>
              <a:t>financijska potpora u iznosu od 282,50€</a:t>
            </a:r>
            <a:r>
              <a:rPr lang="hr-HR" sz="2000" dirty="0"/>
              <a:t>, zemlja domaćin </a:t>
            </a:r>
            <a:r>
              <a:rPr lang="hr-HR" sz="2000" dirty="0" smtClean="0"/>
              <a:t>Austrija, 24 </a:t>
            </a:r>
            <a:r>
              <a:rPr lang="hr-HR" sz="2000" dirty="0"/>
              <a:t>ECTS </a:t>
            </a:r>
            <a:r>
              <a:rPr lang="hr-HR" sz="2000" dirty="0" smtClean="0"/>
              <a:t>boda</a:t>
            </a:r>
          </a:p>
          <a:p>
            <a:endParaRPr lang="hr-HR" sz="2000" dirty="0"/>
          </a:p>
          <a:p>
            <a:r>
              <a:rPr lang="hr-HR" sz="2000" dirty="0" smtClean="0"/>
              <a:t>SMP</a:t>
            </a:r>
            <a:r>
              <a:rPr lang="hr-HR" sz="2000" dirty="0"/>
              <a:t>: </a:t>
            </a:r>
            <a:r>
              <a:rPr lang="hr-HR" sz="2000" dirty="0" smtClean="0"/>
              <a:t>26-godišnja studentica, 4 </a:t>
            </a:r>
            <a:r>
              <a:rPr lang="hr-HR" sz="2000" dirty="0"/>
              <a:t>mjeseca u </a:t>
            </a:r>
            <a:r>
              <a:rPr lang="hr-HR" sz="2000" dirty="0" smtClean="0"/>
              <a:t>Austriji </a:t>
            </a:r>
            <a:r>
              <a:rPr lang="hr-HR" sz="2000" dirty="0"/>
              <a:t>i obavlja stručnu praksu  najčešće u području obrazovanja ili </a:t>
            </a:r>
            <a:r>
              <a:rPr lang="hr-HR" sz="2000" dirty="0" smtClean="0"/>
              <a:t>tehnologije, financijska </a:t>
            </a:r>
            <a:r>
              <a:rPr lang="hr-HR" sz="2000" dirty="0"/>
              <a:t>potpora u iznosu od </a:t>
            </a:r>
            <a:r>
              <a:rPr lang="hr-HR" sz="2000" dirty="0" smtClean="0"/>
              <a:t>375,75€</a:t>
            </a:r>
          </a:p>
          <a:p>
            <a:pPr marL="0" indent="0">
              <a:buNone/>
            </a:pPr>
            <a:endParaRPr lang="hr-HR" sz="2000" dirty="0"/>
          </a:p>
          <a:p>
            <a:r>
              <a:rPr lang="hr-HR" sz="2000" dirty="0" smtClean="0"/>
              <a:t>STA: Žena</a:t>
            </a:r>
            <a:r>
              <a:rPr lang="hr-HR" sz="2000" dirty="0"/>
              <a:t>, „junior staff</a:t>
            </a:r>
            <a:r>
              <a:rPr lang="hr-HR" sz="2000" dirty="0" smtClean="0"/>
              <a:t>“, u </a:t>
            </a:r>
            <a:r>
              <a:rPr lang="hr-HR" sz="2000" dirty="0"/>
              <a:t>području društvenih znanosti, ekonomije </a:t>
            </a:r>
            <a:r>
              <a:rPr lang="hr-HR" sz="2000" dirty="0" smtClean="0"/>
              <a:t>ili </a:t>
            </a:r>
            <a:r>
              <a:rPr lang="hr-HR" sz="2000" dirty="0"/>
              <a:t>prava, </a:t>
            </a:r>
            <a:r>
              <a:rPr lang="hr-HR" sz="2000" dirty="0" smtClean="0"/>
              <a:t>Slovenija, 5,3 dana, </a:t>
            </a:r>
            <a:r>
              <a:rPr lang="hr-HR" sz="2000" dirty="0"/>
              <a:t>financijska potpora u iznosu od </a:t>
            </a:r>
            <a:r>
              <a:rPr lang="hr-HR" sz="2000" dirty="0" smtClean="0"/>
              <a:t>693,00€</a:t>
            </a:r>
          </a:p>
          <a:p>
            <a:pPr marL="0" indent="0">
              <a:buNone/>
            </a:pPr>
            <a:endParaRPr lang="hr-HR" sz="2000" dirty="0"/>
          </a:p>
          <a:p>
            <a:r>
              <a:rPr lang="hr-HR" sz="2000" dirty="0" smtClean="0"/>
              <a:t>STT: Muškarac</a:t>
            </a:r>
            <a:r>
              <a:rPr lang="hr-HR" sz="2000" dirty="0"/>
              <a:t>, Slovenija, 6,8 </a:t>
            </a:r>
            <a:r>
              <a:rPr lang="hr-HR" sz="2000" dirty="0" smtClean="0"/>
              <a:t>dana, financijska </a:t>
            </a:r>
            <a:r>
              <a:rPr lang="hr-HR" sz="2000" dirty="0"/>
              <a:t>potpora u iznosu od </a:t>
            </a:r>
            <a:r>
              <a:rPr lang="hr-HR" sz="2000" dirty="0" smtClean="0"/>
              <a:t>702,40€</a:t>
            </a:r>
            <a:endParaRPr lang="hr-HR" sz="2800" dirty="0" smtClean="0"/>
          </a:p>
        </p:txBody>
      </p:sp>
    </p:spTree>
    <p:extLst>
      <p:ext uri="{BB962C8B-B14F-4D97-AF65-F5344CB8AC3E}">
        <p14:creationId xmlns:p14="http://schemas.microsoft.com/office/powerpoint/2010/main" val="1586033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idx="4294967295"/>
          </p:nvPr>
        </p:nvSpPr>
        <p:spPr>
          <a:xfrm>
            <a:off x="2987675" y="44450"/>
            <a:ext cx="5964238" cy="1143000"/>
          </a:xfrm>
        </p:spPr>
        <p:txBody>
          <a:bodyPr/>
          <a:lstStyle/>
          <a:p>
            <a:r>
              <a:rPr dirty="0" smtClean="0"/>
              <a:t>Završna izvješća 2010./2011.</a:t>
            </a:r>
          </a:p>
        </p:txBody>
      </p:sp>
      <p:sp>
        <p:nvSpPr>
          <p:cNvPr id="78850" name="Content Placeholder 2"/>
          <p:cNvSpPr>
            <a:spLocks noGrp="1"/>
          </p:cNvSpPr>
          <p:nvPr>
            <p:ph idx="4294967295"/>
          </p:nvPr>
        </p:nvSpPr>
        <p:spPr>
          <a:xfrm>
            <a:off x="250825" y="1412875"/>
            <a:ext cx="8642350" cy="4525963"/>
          </a:xfrm>
        </p:spPr>
        <p:txBody>
          <a:bodyPr/>
          <a:lstStyle/>
          <a:p>
            <a:pPr algn="just">
              <a:defRPr/>
            </a:pPr>
            <a:r>
              <a:rPr lang="hr-HR" sz="2800" dirty="0" smtClean="0"/>
              <a:t>Potreba </a:t>
            </a:r>
            <a:r>
              <a:rPr lang="hr-HR" sz="2800" dirty="0"/>
              <a:t>za </a:t>
            </a:r>
            <a:r>
              <a:rPr lang="hr-HR" sz="2800" dirty="0" smtClean="0"/>
              <a:t>treningom</a:t>
            </a:r>
          </a:p>
          <a:p>
            <a:pPr marL="0" indent="0" algn="just">
              <a:buNone/>
              <a:defRPr/>
            </a:pPr>
            <a:endParaRPr lang="hr-HR" sz="2800" dirty="0"/>
          </a:p>
          <a:p>
            <a:pPr algn="just">
              <a:defRPr/>
            </a:pPr>
            <a:r>
              <a:rPr lang="hr-HR" sz="2800" dirty="0" smtClean="0"/>
              <a:t>Stručna usavršavanja za (ne)nastavno osoblje </a:t>
            </a:r>
          </a:p>
          <a:p>
            <a:pPr marL="0" indent="0" algn="just">
              <a:buNone/>
              <a:defRPr/>
            </a:pPr>
            <a:endParaRPr lang="hr-HR" sz="2800" dirty="0" smtClean="0"/>
          </a:p>
          <a:p>
            <a:pPr algn="just">
              <a:defRPr/>
            </a:pPr>
            <a:r>
              <a:rPr lang="hr-HR" sz="2800" dirty="0" smtClean="0"/>
              <a:t>Pitanje obrasca EK</a:t>
            </a:r>
          </a:p>
        </p:txBody>
      </p:sp>
    </p:spTree>
    <p:extLst>
      <p:ext uri="{BB962C8B-B14F-4D97-AF65-F5344CB8AC3E}">
        <p14:creationId xmlns:p14="http://schemas.microsoft.com/office/powerpoint/2010/main" val="696767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idx="4294967295"/>
          </p:nvPr>
        </p:nvSpPr>
        <p:spPr>
          <a:xfrm>
            <a:off x="2987675" y="44450"/>
            <a:ext cx="5964238" cy="1143000"/>
          </a:xfrm>
        </p:spPr>
        <p:txBody>
          <a:bodyPr/>
          <a:lstStyle/>
          <a:p>
            <a:r>
              <a:rPr dirty="0" smtClean="0"/>
              <a:t>Projekti </a:t>
            </a:r>
            <a:r>
              <a:rPr lang="hr-HR" dirty="0"/>
              <a:t>2011./2012</a:t>
            </a:r>
            <a:r>
              <a:rPr lang="hr-HR" dirty="0" smtClean="0"/>
              <a:t>. -</a:t>
            </a:r>
            <a:r>
              <a:rPr dirty="0" smtClean="0"/>
              <a:t> prva izvješća</a:t>
            </a:r>
          </a:p>
        </p:txBody>
      </p:sp>
      <p:sp>
        <p:nvSpPr>
          <p:cNvPr id="78850" name="Content Placeholder 2"/>
          <p:cNvSpPr>
            <a:spLocks noGrp="1"/>
          </p:cNvSpPr>
          <p:nvPr>
            <p:ph idx="4294967295"/>
          </p:nvPr>
        </p:nvSpPr>
        <p:spPr>
          <a:xfrm>
            <a:off x="250825" y="1412875"/>
            <a:ext cx="8642350" cy="4525963"/>
          </a:xfrm>
        </p:spPr>
        <p:txBody>
          <a:bodyPr/>
          <a:lstStyle/>
          <a:p>
            <a:pPr algn="just">
              <a:defRPr/>
            </a:pPr>
            <a:r>
              <a:rPr lang="hr-HR" sz="2800" dirty="0" smtClean="0"/>
              <a:t>Ugovoreni iznos – iznos nakon analize prvih izvješća</a:t>
            </a:r>
          </a:p>
          <a:p>
            <a:pPr marL="0" indent="0" algn="just">
              <a:buNone/>
              <a:defRPr/>
            </a:pPr>
            <a:endParaRPr lang="hr-HR" sz="2800" dirty="0" smtClean="0"/>
          </a:p>
          <a:p>
            <a:pPr algn="just">
              <a:defRPr/>
            </a:pPr>
            <a:r>
              <a:rPr lang="hr-HR" sz="2800" dirty="0" smtClean="0"/>
              <a:t>Pitanje povrata </a:t>
            </a:r>
          </a:p>
          <a:p>
            <a:pPr marL="0" indent="0" algn="just">
              <a:buNone/>
              <a:defRPr/>
            </a:pPr>
            <a:endParaRPr lang="hr-HR" sz="2800" dirty="0" smtClean="0"/>
          </a:p>
          <a:p>
            <a:pPr algn="just">
              <a:defRPr/>
            </a:pPr>
            <a:r>
              <a:rPr lang="hr-HR" sz="2800" dirty="0" smtClean="0"/>
              <a:t>Transfer – samo jedanput u tijeku natječaja</a:t>
            </a:r>
          </a:p>
        </p:txBody>
      </p:sp>
    </p:spTree>
    <p:extLst>
      <p:ext uri="{BB962C8B-B14F-4D97-AF65-F5344CB8AC3E}">
        <p14:creationId xmlns:p14="http://schemas.microsoft.com/office/powerpoint/2010/main" val="1849125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idx="4294967295"/>
          </p:nvPr>
        </p:nvSpPr>
        <p:spPr>
          <a:xfrm>
            <a:off x="2987675" y="44450"/>
            <a:ext cx="5964238" cy="1143000"/>
          </a:xfrm>
        </p:spPr>
        <p:txBody>
          <a:bodyPr/>
          <a:lstStyle/>
          <a:p>
            <a:r>
              <a:rPr dirty="0" smtClean="0"/>
              <a:t>Projekti </a:t>
            </a:r>
            <a:r>
              <a:rPr lang="hr-HR" dirty="0"/>
              <a:t>2011./2012</a:t>
            </a:r>
            <a:r>
              <a:rPr lang="hr-HR" dirty="0" smtClean="0"/>
              <a:t>. –</a:t>
            </a:r>
            <a:r>
              <a:rPr dirty="0" smtClean="0"/>
              <a:t> dodatne provjere ustanova </a:t>
            </a:r>
          </a:p>
        </p:txBody>
      </p:sp>
      <p:sp>
        <p:nvSpPr>
          <p:cNvPr id="78850" name="Content Placeholder 2"/>
          <p:cNvSpPr>
            <a:spLocks noGrp="1"/>
          </p:cNvSpPr>
          <p:nvPr>
            <p:ph idx="4294967295"/>
          </p:nvPr>
        </p:nvSpPr>
        <p:spPr>
          <a:xfrm>
            <a:off x="250825" y="1412875"/>
            <a:ext cx="8642350" cy="4525963"/>
          </a:xfrm>
        </p:spPr>
        <p:txBody>
          <a:bodyPr/>
          <a:lstStyle/>
          <a:p>
            <a:pPr marL="0" indent="0" algn="just">
              <a:buNone/>
              <a:defRPr/>
            </a:pPr>
            <a:r>
              <a:rPr lang="hr-HR" sz="2800" dirty="0" smtClean="0"/>
              <a:t>Koje ustanove se dodatno provjeravaju i zašto?</a:t>
            </a:r>
          </a:p>
          <a:p>
            <a:pPr marL="0" indent="0" algn="just">
              <a:buNone/>
              <a:defRPr/>
            </a:pPr>
            <a:endParaRPr lang="hr-HR" sz="2800" dirty="0" smtClean="0"/>
          </a:p>
          <a:p>
            <a:pPr algn="just">
              <a:defRPr/>
            </a:pPr>
            <a:r>
              <a:rPr lang="hr-HR" sz="2800" dirty="0" smtClean="0"/>
              <a:t>Desk check</a:t>
            </a:r>
          </a:p>
          <a:p>
            <a:pPr algn="just">
              <a:defRPr/>
            </a:pPr>
            <a:r>
              <a:rPr lang="hr-HR" sz="2800" dirty="0" smtClean="0"/>
              <a:t>On-the-spot-check</a:t>
            </a:r>
            <a:endParaRPr lang="hr-HR" sz="2800" dirty="0"/>
          </a:p>
          <a:p>
            <a:pPr algn="just">
              <a:defRPr/>
            </a:pPr>
            <a:r>
              <a:rPr lang="hr-HR" sz="2800" dirty="0"/>
              <a:t>S</a:t>
            </a:r>
            <a:r>
              <a:rPr lang="hr-HR" sz="2800" dirty="0" smtClean="0"/>
              <a:t>ystem audit</a:t>
            </a:r>
          </a:p>
          <a:p>
            <a:pPr algn="just">
              <a:defRPr/>
            </a:pPr>
            <a:endParaRPr lang="hr-HR" sz="2800" dirty="0"/>
          </a:p>
          <a:p>
            <a:pPr algn="just">
              <a:defRPr/>
            </a:pPr>
            <a:r>
              <a:rPr lang="hr-HR" sz="2800" dirty="0" smtClean="0"/>
              <a:t>najčešće primjedbe prilikom system audita</a:t>
            </a:r>
          </a:p>
          <a:p>
            <a:pPr algn="just">
              <a:defRPr/>
            </a:pPr>
            <a:endParaRPr lang="hr-HR" sz="2800" dirty="0" smtClean="0"/>
          </a:p>
        </p:txBody>
      </p:sp>
    </p:spTree>
    <p:extLst>
      <p:ext uri="{BB962C8B-B14F-4D97-AF65-F5344CB8AC3E}">
        <p14:creationId xmlns:p14="http://schemas.microsoft.com/office/powerpoint/2010/main" val="402642764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9446</TotalTime>
  <Words>1269</Words>
  <Application>Microsoft Office PowerPoint</Application>
  <PresentationFormat>On-screen Show (4:3)</PresentationFormat>
  <Paragraphs>225</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1_Default Design</vt:lpstr>
      <vt:lpstr>Agencija za mobilnost i programe Europske unije</vt:lpstr>
      <vt:lpstr>Program</vt:lpstr>
      <vt:lpstr>Pregled izlaganja</vt:lpstr>
      <vt:lpstr>Neformalni sastanak Erasmus koordinatora</vt:lpstr>
      <vt:lpstr>Završna izvješća 2010./2011.</vt:lpstr>
      <vt:lpstr>Završna izvješća 2010./2011.</vt:lpstr>
      <vt:lpstr>Završna izvješća 2010./2011.</vt:lpstr>
      <vt:lpstr>Projekti 2011./2012. - prva izvješća</vt:lpstr>
      <vt:lpstr>Projekti 2011./2012. – dodatne provjere ustanova </vt:lpstr>
      <vt:lpstr>Projekti 2012./2013. </vt:lpstr>
      <vt:lpstr>2 najveće dileme: oporezivanje i vize</vt:lpstr>
      <vt:lpstr>Oporezivanje financijskih potpora za (ne)nastavno osoblje</vt:lpstr>
      <vt:lpstr>2 najveće dileme: oporezivanje i vize</vt:lpstr>
      <vt:lpstr>ECTS/DS priznanja</vt:lpstr>
      <vt:lpstr>Erasmus for all</vt:lpstr>
      <vt:lpstr>Erasmus stručne prakse</vt:lpstr>
      <vt:lpstr>Primjeri dobre prakse</vt:lpstr>
      <vt:lpstr>PowerPoint Presentation</vt:lpstr>
      <vt:lpstr>Obilježavanje 25 godina Erasmusa</vt:lpstr>
      <vt:lpstr>PowerPoint Presentation</vt:lpstr>
    </vt:vector>
  </TitlesOfParts>
  <Company>MZOŠ</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Agencija za mobilnost i programe Europske unije  Program za cjeloživotno učenje (2007. - 2013.)   Comenius  Bol na Braču, 17.05.2008 Bojana Kocijan</dc:title>
  <dc:creator>bkocijan</dc:creator>
  <cp:lastModifiedBy>Ljubica Petrović</cp:lastModifiedBy>
  <cp:revision>787</cp:revision>
  <cp:lastPrinted>2012-04-02T12:06:08Z</cp:lastPrinted>
  <dcterms:created xsi:type="dcterms:W3CDTF">2008-05-14T07:16:12Z</dcterms:created>
  <dcterms:modified xsi:type="dcterms:W3CDTF">2012-04-12T15:29:06Z</dcterms:modified>
</cp:coreProperties>
</file>