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9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FBCBD-B438-4FFD-9CAE-F15D83CD1514}" type="datetimeFigureOut">
              <a:rPr lang="hr-HR" smtClean="0"/>
              <a:t>2.12.2013.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D68EA-23D6-4DE3-9681-47C432DCF5ED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Dodatna edukacija</a:t>
            </a:r>
            <a:r>
              <a:rPr lang="hr-HR" baseline="0" dirty="0" smtClean="0"/>
              <a:t> sveučilišnih nastavnika u nastavničkim vještinama – Ne, hvala. 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D68EA-23D6-4DE3-9681-47C432DCF5ED}" type="slidenum">
              <a:rPr lang="hr-HR" smtClean="0"/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Dodatna </a:t>
            </a:r>
            <a:r>
              <a:rPr lang="hr-HR" smtClean="0"/>
              <a:t>edukacija</a:t>
            </a:r>
            <a:r>
              <a:rPr lang="hr-HR" baseline="0" smtClean="0"/>
              <a:t> sveučilišnih nastavnika </a:t>
            </a:r>
            <a:r>
              <a:rPr lang="hr-HR" baseline="0" dirty="0" smtClean="0"/>
              <a:t>u nastavničkim vještinama – Ne, hvala. 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D68EA-23D6-4DE3-9681-47C432DCF5ED}" type="slidenum">
              <a:rPr lang="hr-HR" smtClean="0"/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D68EA-23D6-4DE3-9681-47C432DCF5ED}" type="slidenum">
              <a:rPr lang="hr-HR" smtClean="0"/>
              <a:t>6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D68EA-23D6-4DE3-9681-47C432DCF5ED}" type="slidenum">
              <a:rPr lang="hr-HR" smtClean="0"/>
              <a:t>7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C072-EF14-468A-B671-3324A1DFE8A4}" type="datetimeFigureOut">
              <a:rPr lang="hr-HR" smtClean="0"/>
              <a:t>2.12.2013.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F9F3-6D96-411A-8E8A-8A8C94A532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C072-EF14-468A-B671-3324A1DFE8A4}" type="datetimeFigureOut">
              <a:rPr lang="hr-HR" smtClean="0"/>
              <a:t>2.12.2013.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F9F3-6D96-411A-8E8A-8A8C94A532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C072-EF14-468A-B671-3324A1DFE8A4}" type="datetimeFigureOut">
              <a:rPr lang="hr-HR" smtClean="0"/>
              <a:t>2.12.2013.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F9F3-6D96-411A-8E8A-8A8C94A532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C072-EF14-468A-B671-3324A1DFE8A4}" type="datetimeFigureOut">
              <a:rPr lang="hr-HR" smtClean="0"/>
              <a:t>2.12.2013.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F9F3-6D96-411A-8E8A-8A8C94A532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C072-EF14-468A-B671-3324A1DFE8A4}" type="datetimeFigureOut">
              <a:rPr lang="hr-HR" smtClean="0"/>
              <a:t>2.12.2013.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F9F3-6D96-411A-8E8A-8A8C94A532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C072-EF14-468A-B671-3324A1DFE8A4}" type="datetimeFigureOut">
              <a:rPr lang="hr-HR" smtClean="0"/>
              <a:t>2.12.2013.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F9F3-6D96-411A-8E8A-8A8C94A532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C072-EF14-468A-B671-3324A1DFE8A4}" type="datetimeFigureOut">
              <a:rPr lang="hr-HR" smtClean="0"/>
              <a:t>2.12.2013.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F9F3-6D96-411A-8E8A-8A8C94A532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C072-EF14-468A-B671-3324A1DFE8A4}" type="datetimeFigureOut">
              <a:rPr lang="hr-HR" smtClean="0"/>
              <a:t>2.12.2013.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F9F3-6D96-411A-8E8A-8A8C94A532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C072-EF14-468A-B671-3324A1DFE8A4}" type="datetimeFigureOut">
              <a:rPr lang="hr-HR" smtClean="0"/>
              <a:t>2.12.2013.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F9F3-6D96-411A-8E8A-8A8C94A532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C072-EF14-468A-B671-3324A1DFE8A4}" type="datetimeFigureOut">
              <a:rPr lang="hr-HR" smtClean="0"/>
              <a:t>2.12.2013.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F9F3-6D96-411A-8E8A-8A8C94A532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7C072-EF14-468A-B671-3324A1DFE8A4}" type="datetimeFigureOut">
              <a:rPr lang="hr-HR" smtClean="0"/>
              <a:t>2.12.2013.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BF9F3-6D96-411A-8E8A-8A8C94A5328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7C072-EF14-468A-B671-3324A1DFE8A4}" type="datetimeFigureOut">
              <a:rPr lang="hr-HR" smtClean="0"/>
              <a:t>2.12.2013.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BF9F3-6D96-411A-8E8A-8A8C94A53283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Kratki osvrt na provedbu </a:t>
            </a:r>
            <a:r>
              <a:rPr lang="hr-HR" dirty="0" err="1" smtClean="0"/>
              <a:t>Bolonjskog</a:t>
            </a:r>
            <a:r>
              <a:rPr lang="hr-HR" dirty="0" smtClean="0"/>
              <a:t> procesa u Hrvatskoj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Prof.dr.sc. Blaženka Divjak, prorektorica </a:t>
            </a:r>
          </a:p>
          <a:p>
            <a:r>
              <a:rPr lang="hr-HR" dirty="0" smtClean="0"/>
              <a:t>Sveučilište u Zagrebu </a:t>
            </a:r>
          </a:p>
          <a:p>
            <a:endParaRPr lang="hr-HR" dirty="0"/>
          </a:p>
        </p:txBody>
      </p:sp>
      <p:pic>
        <p:nvPicPr>
          <p:cNvPr id="4" name="Picture 6" descr="C:\Users\maleksic\AppData\Local\Microsoft\Windows\Temporary Internet Files\Content.Outlook\FVNEOMX0\Sveucilište(TM)-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296" r="9662" b="10542"/>
          <a:stretch>
            <a:fillRect/>
          </a:stretch>
        </p:blipFill>
        <p:spPr bwMode="auto">
          <a:xfrm>
            <a:off x="7236296" y="476672"/>
            <a:ext cx="1151842" cy="1187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4" name="Picture 2" descr="http://www.tosca-life.info/wp-content/uploads/2011/06/shutterstock_45868684-293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62825" y="4653136"/>
            <a:ext cx="178117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179512" y="2132856"/>
            <a:ext cx="7772400" cy="1470025"/>
          </a:xfrm>
        </p:spPr>
        <p:txBody>
          <a:bodyPr>
            <a:normAutofit/>
          </a:bodyPr>
          <a:lstStyle/>
          <a:p>
            <a:r>
              <a:rPr lang="hr-HR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</a:t>
            </a:r>
            <a:endParaRPr lang="hr-HR" sz="4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1043608" y="3501008"/>
            <a:ext cx="6400800" cy="1464568"/>
          </a:xfrm>
        </p:spPr>
        <p:txBody>
          <a:bodyPr/>
          <a:lstStyle/>
          <a:p>
            <a:r>
              <a:rPr lang="hr-HR" dirty="0" smtClean="0"/>
              <a:t>Pitanja, diskusija </a:t>
            </a:r>
            <a:endParaRPr lang="hr-HR" dirty="0"/>
          </a:p>
        </p:txBody>
      </p:sp>
      <p:pic>
        <p:nvPicPr>
          <p:cNvPr id="27656" name="Picture 8" descr="https://encrypted-tbn3.gstatic.com/images?q=tbn:ANd9GcRYEmc-gz40rL9T30IgtQ587ZSU0Nk8upDOy4cui3btBg-ZfFk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108731"/>
            <a:ext cx="3224969" cy="27492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slov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Referenta točka </a:t>
            </a:r>
            <a:endParaRPr lang="hr-HR" dirty="0"/>
          </a:p>
        </p:txBody>
      </p:sp>
      <p:sp>
        <p:nvSpPr>
          <p:cNvPr id="13" name="Rezervirano mjesto sadržaja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ZAKLJUČCI </a:t>
            </a:r>
            <a:r>
              <a:rPr lang="hr-HR" dirty="0"/>
              <a:t>KONFERENCIJE „Reforma visokog obrazovanja: </a:t>
            </a:r>
            <a:r>
              <a:rPr lang="hr-H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inventura 2010</a:t>
            </a:r>
            <a:r>
              <a:rPr lang="hr-HR" dirty="0"/>
              <a:t>.“</a:t>
            </a:r>
          </a:p>
          <a:p>
            <a:r>
              <a:rPr lang="hr-HR" dirty="0"/>
              <a:t>9. i 10. travnja </a:t>
            </a:r>
            <a:r>
              <a:rPr lang="hr-HR" dirty="0" smtClean="0"/>
              <a:t>2010. </a:t>
            </a:r>
            <a:r>
              <a:rPr lang="hr-HR" dirty="0" smtClean="0"/>
              <a:t>Sveučilište u Zagrebu, </a:t>
            </a:r>
            <a:r>
              <a:rPr lang="hr-HR" dirty="0" smtClean="0"/>
              <a:t>Fakultet </a:t>
            </a:r>
            <a:r>
              <a:rPr lang="hr-HR" dirty="0"/>
              <a:t>organizacije i </a:t>
            </a:r>
            <a:r>
              <a:rPr lang="hr-HR" dirty="0" smtClean="0"/>
              <a:t>informatike</a:t>
            </a:r>
          </a:p>
          <a:p>
            <a:r>
              <a:rPr lang="hr-H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Poziv na zajedničko kritičko čitanje Zaključaka</a:t>
            </a:r>
            <a:endParaRPr lang="hr-HR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hr-HR" dirty="0"/>
          </a:p>
        </p:txBody>
      </p:sp>
      <p:pic>
        <p:nvPicPr>
          <p:cNvPr id="14" name="Picture 4" descr="user_uploaded/zoom/bzi_cho_glb_ho_483_hi-zm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42261" r="3342"/>
          <a:stretch/>
        </p:blipFill>
        <p:spPr bwMode="auto">
          <a:xfrm>
            <a:off x="4932040" y="4345453"/>
            <a:ext cx="3551939" cy="18912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Tema I: </a:t>
            </a:r>
            <a:r>
              <a:rPr lang="it-IT" dirty="0" err="1" smtClean="0"/>
              <a:t>preddiplomski</a:t>
            </a:r>
            <a:r>
              <a:rPr lang="it-IT" dirty="0" smtClean="0"/>
              <a:t> i </a:t>
            </a:r>
            <a:r>
              <a:rPr lang="it-IT" dirty="0" err="1" smtClean="0"/>
              <a:t>diplomski</a:t>
            </a:r>
            <a:r>
              <a:rPr lang="it-IT" dirty="0" smtClean="0"/>
              <a:t> </a:t>
            </a:r>
            <a:r>
              <a:rPr lang="it-IT" dirty="0" err="1" smtClean="0"/>
              <a:t>studiji</a:t>
            </a:r>
            <a:r>
              <a:rPr lang="hr-HR" dirty="0" smtClean="0"/>
              <a:t> </a:t>
            </a:r>
            <a:r>
              <a:rPr lang="hr-HR" dirty="0" smtClean="0"/>
              <a:t>(I)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Konferencija – izuzetno potrebna </a:t>
            </a:r>
            <a:r>
              <a:rPr lang="hr-HR" sz="2400" dirty="0" smtClean="0">
                <a:sym typeface="Wingdings" pitchFamily="2" charset="2"/>
              </a:rPr>
              <a:t> - treba ih redovito održavati</a:t>
            </a:r>
            <a:r>
              <a:rPr lang="hr-HR" sz="2400" dirty="0" smtClean="0">
                <a:solidFill>
                  <a:srgbClr val="FF0000"/>
                </a:solidFill>
                <a:sym typeface="Wingdings" pitchFamily="2" charset="2"/>
              </a:rPr>
              <a:t> </a:t>
            </a:r>
          </a:p>
          <a:p>
            <a:r>
              <a:rPr lang="hr-HR" sz="2400" dirty="0" smtClean="0">
                <a:sym typeface="Wingdings" pitchFamily="2" charset="2"/>
              </a:rPr>
              <a:t>pozitivan trend u smislu povećane prolaznosti studenata, skraćivanja vremena završetka studija i povećanja ulaza u tercijarno obrazovanje  - </a:t>
            </a:r>
            <a:r>
              <a:rPr lang="hr-HR" sz="2400" dirty="0" smtClean="0">
                <a:solidFill>
                  <a:srgbClr val="0070C0"/>
                </a:solidFill>
                <a:sym typeface="Wingdings" pitchFamily="2" charset="2"/>
              </a:rPr>
              <a:t>i dalje… </a:t>
            </a:r>
          </a:p>
          <a:p>
            <a:r>
              <a:rPr lang="hr-HR" sz="2400" dirty="0" smtClean="0">
                <a:sym typeface="Wingdings" pitchFamily="2" charset="2"/>
              </a:rPr>
              <a:t>Dovodi do </a:t>
            </a:r>
            <a:r>
              <a:rPr lang="nn-NO" sz="2400" dirty="0" smtClean="0">
                <a:sym typeface="Wingdings" pitchFamily="2" charset="2"/>
              </a:rPr>
              <a:t>nepovoljno</a:t>
            </a:r>
            <a:r>
              <a:rPr lang="hr-HR" sz="2400" dirty="0" smtClean="0">
                <a:sym typeface="Wingdings" pitchFamily="2" charset="2"/>
              </a:rPr>
              <a:t>g</a:t>
            </a:r>
            <a:r>
              <a:rPr lang="nn-NO" sz="2400" dirty="0" smtClean="0">
                <a:sym typeface="Wingdings" pitchFamily="2" charset="2"/>
              </a:rPr>
              <a:t> omjera studenata i nastavnika </a:t>
            </a:r>
            <a:r>
              <a:rPr lang="hr-HR" sz="2400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</a:p>
          <a:p>
            <a:r>
              <a:rPr lang="hr-HR" sz="2400" dirty="0" smtClean="0">
                <a:sym typeface="Wingdings" pitchFamily="2" charset="2"/>
              </a:rPr>
              <a:t>Unaprjeđenje nastavnih metoda</a:t>
            </a:r>
            <a:r>
              <a:rPr lang="hr-HR" sz="2400" dirty="0" smtClean="0">
                <a:solidFill>
                  <a:srgbClr val="FF0000"/>
                </a:solidFill>
                <a:sym typeface="Wingdings" pitchFamily="2" charset="2"/>
              </a:rPr>
              <a:t>  </a:t>
            </a:r>
            <a:r>
              <a:rPr lang="hr-HR" sz="2400" dirty="0" smtClean="0">
                <a:solidFill>
                  <a:srgbClr val="0070C0"/>
                </a:solidFill>
                <a:sym typeface="Wingdings" pitchFamily="2" charset="2"/>
              </a:rPr>
              <a:t> e-učenje</a:t>
            </a:r>
          </a:p>
          <a:p>
            <a:r>
              <a:rPr lang="pl-PL" sz="2400" dirty="0" smtClean="0">
                <a:sym typeface="Wingdings" pitchFamily="2" charset="2"/>
              </a:rPr>
              <a:t>potrebno je sustavno prikupljati podatke </a:t>
            </a:r>
            <a:r>
              <a:rPr lang="pl-PL" sz="2400" dirty="0" smtClean="0">
                <a:solidFill>
                  <a:srgbClr val="0070C0"/>
                </a:solidFill>
                <a:sym typeface="Wingdings" pitchFamily="2" charset="2"/>
              </a:rPr>
              <a:t>– ISVU i mnogi drugi IS, </a:t>
            </a:r>
            <a:r>
              <a:rPr lang="pl-PL" sz="2400" dirty="0" smtClean="0">
                <a:solidFill>
                  <a:srgbClr val="FF0000"/>
                </a:solidFill>
                <a:sym typeface="Wingdings" pitchFamily="2" charset="2"/>
              </a:rPr>
              <a:t>ipak Excel osnovni alat </a:t>
            </a:r>
            <a:endParaRPr lang="pl-PL" sz="2400" dirty="0" smtClean="0">
              <a:solidFill>
                <a:srgbClr val="0070C0"/>
              </a:solidFill>
              <a:sym typeface="Wingdings" pitchFamily="2" charset="2"/>
            </a:endParaRPr>
          </a:p>
          <a:p>
            <a:pPr>
              <a:buNone/>
            </a:pPr>
            <a:endParaRPr lang="nn-NO" sz="2400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hr-HR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  <a:p>
            <a:endParaRPr lang="hr-HR" dirty="0"/>
          </a:p>
        </p:txBody>
      </p:sp>
      <p:pic>
        <p:nvPicPr>
          <p:cNvPr id="6" name="Picture 2" descr="https://brandspace.deloitte.com/downloads/images/tp_shoot/previews/ind_ps_glb_ho_309_hi-z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112" y="4941168"/>
            <a:ext cx="2801888" cy="15970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Tema I: </a:t>
            </a:r>
            <a:r>
              <a:rPr lang="it-IT" dirty="0" err="1" smtClean="0"/>
              <a:t>preddiplomski</a:t>
            </a:r>
            <a:r>
              <a:rPr lang="it-IT" dirty="0" smtClean="0"/>
              <a:t> i </a:t>
            </a:r>
            <a:r>
              <a:rPr lang="it-IT" dirty="0" err="1" smtClean="0"/>
              <a:t>diplomski</a:t>
            </a:r>
            <a:r>
              <a:rPr lang="it-IT" dirty="0" smtClean="0"/>
              <a:t> </a:t>
            </a:r>
            <a:r>
              <a:rPr lang="it-IT" dirty="0" err="1" smtClean="0"/>
              <a:t>studiji</a:t>
            </a:r>
            <a:r>
              <a:rPr lang="hr-HR" dirty="0" smtClean="0"/>
              <a:t> (II)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reforma je visokog obrazovanja pridonijela suočavanju sa slabostima obrazovnog sustava u Hrvatskoj, ali i pozitivnoj promjeni odnosa prema studentima – </a:t>
            </a:r>
            <a:r>
              <a:rPr lang="hr-HR" sz="2400" dirty="0" smtClean="0">
                <a:solidFill>
                  <a:srgbClr val="0070C0"/>
                </a:solidFill>
              </a:rPr>
              <a:t>u strategijama “student u središtu procesa obrazovanja” </a:t>
            </a:r>
            <a:r>
              <a:rPr lang="hr-HR" sz="2400" dirty="0" smtClean="0">
                <a:solidFill>
                  <a:srgbClr val="0070C0"/>
                </a:solidFill>
                <a:sym typeface="Wingdings" pitchFamily="2" charset="2"/>
              </a:rPr>
              <a:t></a:t>
            </a:r>
            <a:r>
              <a:rPr lang="hr-HR" sz="2400" dirty="0" smtClean="0">
                <a:solidFill>
                  <a:srgbClr val="0070C0"/>
                </a:solidFill>
              </a:rPr>
              <a:t>, </a:t>
            </a:r>
            <a:r>
              <a:rPr lang="hr-HR" sz="2400" dirty="0" smtClean="0">
                <a:solidFill>
                  <a:srgbClr val="FF0000"/>
                </a:solidFill>
              </a:rPr>
              <a:t>ali u stvarnosti </a:t>
            </a:r>
            <a:r>
              <a:rPr lang="hr-HR" sz="2400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r>
              <a:rPr lang="hr-HR" sz="2400" dirty="0" smtClean="0">
                <a:solidFill>
                  <a:srgbClr val="FF0000"/>
                </a:solidFill>
              </a:rPr>
              <a:t> </a:t>
            </a:r>
            <a:r>
              <a:rPr lang="hr-HR" sz="2400" dirty="0" smtClean="0"/>
              <a:t>?</a:t>
            </a:r>
          </a:p>
          <a:p>
            <a:endParaRPr lang="hr-HR" sz="2400" dirty="0" smtClean="0"/>
          </a:p>
          <a:p>
            <a:r>
              <a:rPr lang="hr-HR" sz="2400" dirty="0" smtClean="0"/>
              <a:t> veliki broj studijskih programa, nepotrebno su se usitnili predmeti i opteretili nastavnici velikim brojem predmeta što otežava studiranje i negativno utječe na kvalitetu obrazovanja – </a:t>
            </a:r>
            <a:r>
              <a:rPr lang="hr-HR" sz="2400" dirty="0" smtClean="0">
                <a:solidFill>
                  <a:srgbClr val="FF0000"/>
                </a:solidFill>
              </a:rPr>
              <a:t>još i gore, jer se i broj institucija VO povećao</a:t>
            </a:r>
          </a:p>
          <a:p>
            <a:pPr lvl="1"/>
            <a:r>
              <a:rPr lang="hr-HR" sz="1600" dirty="0" smtClean="0">
                <a:solidFill>
                  <a:srgbClr val="FF0000"/>
                </a:solidFill>
              </a:rPr>
              <a:t>je li bilo kakvo visoko obrazovanje bolje od nikakvog? </a:t>
            </a:r>
            <a:r>
              <a:rPr lang="hr-HR" sz="1600" dirty="0" smtClean="0"/>
              <a:t> 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pPr>
              <a:buNone/>
            </a:pPr>
            <a:endParaRPr lang="nn-NO" sz="2400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hr-HR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  <a:p>
            <a:endParaRPr lang="hr-HR" dirty="0"/>
          </a:p>
        </p:txBody>
      </p:sp>
      <p:pic>
        <p:nvPicPr>
          <p:cNvPr id="6" name="Picture 2" descr="https://brandspace.deloitte.com/downloads/images/tp_shoot/previews/ind_ps_glb_ho_309_hi-z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112" y="4941168"/>
            <a:ext cx="2801888" cy="15970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Tema I: </a:t>
            </a:r>
            <a:r>
              <a:rPr lang="it-IT" sz="3200" dirty="0" err="1" smtClean="0"/>
              <a:t>preddiplomski</a:t>
            </a:r>
            <a:r>
              <a:rPr lang="it-IT" sz="3200" dirty="0" smtClean="0"/>
              <a:t> i </a:t>
            </a:r>
            <a:r>
              <a:rPr lang="it-IT" sz="3200" dirty="0" err="1" smtClean="0"/>
              <a:t>diplomski</a:t>
            </a:r>
            <a:r>
              <a:rPr lang="it-IT" sz="3200" dirty="0" smtClean="0"/>
              <a:t> </a:t>
            </a:r>
            <a:r>
              <a:rPr lang="it-IT" sz="3200" dirty="0" err="1" smtClean="0"/>
              <a:t>studiji</a:t>
            </a:r>
            <a:r>
              <a:rPr lang="hr-HR" sz="3200" dirty="0" smtClean="0"/>
              <a:t> </a:t>
            </a:r>
            <a:r>
              <a:rPr lang="hr-HR" sz="3200" dirty="0" smtClean="0"/>
              <a:t>(III)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20000"/>
          </a:bodyPr>
          <a:lstStyle/>
          <a:p>
            <a:r>
              <a:rPr lang="hr-HR" sz="2400" dirty="0" smtClean="0"/>
              <a:t>nisu u potpunosti uspostavljeni mehanizmi osiguravanja kvalitete obrazovanja – </a:t>
            </a:r>
            <a:r>
              <a:rPr lang="hr-HR" sz="2400" dirty="0" smtClean="0">
                <a:solidFill>
                  <a:srgbClr val="0070C0"/>
                </a:solidFill>
              </a:rPr>
              <a:t>unutarnja, vanjska, internacionalna vrednovanja</a:t>
            </a:r>
            <a:r>
              <a:rPr lang="hr-HR" sz="2400" dirty="0" smtClean="0"/>
              <a:t> </a:t>
            </a:r>
            <a:r>
              <a:rPr lang="hr-HR" sz="2400" dirty="0" smtClean="0">
                <a:solidFill>
                  <a:srgbClr val="0070C0"/>
                </a:solidFill>
                <a:sym typeface="Wingdings" pitchFamily="2" charset="2"/>
              </a:rPr>
              <a:t>, </a:t>
            </a:r>
            <a:r>
              <a:rPr lang="hr-HR" sz="2400" dirty="0" smtClean="0">
                <a:solidFill>
                  <a:srgbClr val="FF0000"/>
                </a:solidFill>
                <a:sym typeface="Wingdings" pitchFamily="2" charset="2"/>
              </a:rPr>
              <a:t>što je s kvalitetom? </a:t>
            </a:r>
            <a:endParaRPr lang="hr-HR" sz="2400" dirty="0" smtClean="0">
              <a:solidFill>
                <a:srgbClr val="FF0000"/>
              </a:solidFill>
            </a:endParaRPr>
          </a:p>
          <a:p>
            <a:endParaRPr lang="hr-HR" sz="2400" dirty="0"/>
          </a:p>
          <a:p>
            <a:r>
              <a:rPr lang="hr-HR" sz="2400" dirty="0"/>
              <a:t> </a:t>
            </a:r>
            <a:r>
              <a:rPr lang="hr-HR" sz="2400" dirty="0" smtClean="0"/>
              <a:t>kako </a:t>
            </a:r>
            <a:r>
              <a:rPr lang="hr-HR" sz="2400" dirty="0"/>
              <a:t>se treba koristiti rezultatima </a:t>
            </a:r>
            <a:r>
              <a:rPr lang="hr-HR" sz="2400" dirty="0" smtClean="0"/>
              <a:t>studentske ankete </a:t>
            </a:r>
            <a:r>
              <a:rPr lang="hr-HR" sz="2400" dirty="0"/>
              <a:t>u svrhu podizanja </a:t>
            </a:r>
            <a:r>
              <a:rPr lang="hr-HR" sz="2400" dirty="0" smtClean="0"/>
              <a:t>kvalitete? </a:t>
            </a:r>
            <a:r>
              <a:rPr lang="hr-HR" sz="2400" dirty="0" smtClean="0">
                <a:solidFill>
                  <a:srgbClr val="0070C0"/>
                </a:solidFill>
              </a:rPr>
              <a:t>– mali pomaci </a:t>
            </a:r>
            <a:endParaRPr lang="hr-HR" sz="2400" dirty="0">
              <a:solidFill>
                <a:srgbClr val="0070C0"/>
              </a:solidFill>
            </a:endParaRPr>
          </a:p>
          <a:p>
            <a:r>
              <a:rPr lang="vi-VN" sz="2400" dirty="0" smtClean="0">
                <a:latin typeface="Calibri" pitchFamily="34" charset="0"/>
              </a:rPr>
              <a:t>svrsishodnog uvođenja ishoda učenja studijskih programa koji u povezanosti sa studentskim opterećenjem, nastavnim metodama te sustavom praćenja i ocjenjivanja studenata omogućuju razvoj i definiranje kompetencija studenata</a:t>
            </a:r>
            <a:r>
              <a:rPr lang="hr-HR" sz="2400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hr-HR" sz="2400" dirty="0">
                <a:latin typeface="Calibri" pitchFamily="34" charset="0"/>
              </a:rPr>
              <a:t>	</a:t>
            </a:r>
            <a:r>
              <a:rPr lang="hr-HR" sz="2400" dirty="0" smtClean="0">
                <a:solidFill>
                  <a:srgbClr val="0070C0"/>
                </a:solidFill>
                <a:latin typeface="Calibri" pitchFamily="34" charset="0"/>
              </a:rPr>
              <a:t>pomaci u formalnim zahtjevima Dopunska isprava</a:t>
            </a:r>
          </a:p>
          <a:p>
            <a:endParaRPr lang="hr-HR" sz="2400" dirty="0" smtClean="0">
              <a:latin typeface="Calibri" pitchFamily="34" charset="0"/>
            </a:endParaRPr>
          </a:p>
          <a:p>
            <a:r>
              <a:rPr lang="vi-VN" sz="2400" dirty="0" smtClean="0">
                <a:latin typeface="Calibri" pitchFamily="34" charset="0"/>
              </a:rPr>
              <a:t>prepoznatljivost prvostupnika i magistara struke</a:t>
            </a:r>
            <a:r>
              <a:rPr lang="hr-HR" sz="2400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hr-HR" sz="2400" dirty="0" smtClean="0">
                <a:latin typeface="Calibri" pitchFamily="34" charset="0"/>
              </a:rPr>
              <a:t>	</a:t>
            </a:r>
            <a:r>
              <a:rPr lang="vi-VN" sz="2400" dirty="0" smtClean="0">
                <a:latin typeface="Calibri" pitchFamily="34" charset="0"/>
              </a:rPr>
              <a:t>na tržištu rada </a:t>
            </a:r>
            <a:r>
              <a:rPr lang="hr-HR" sz="2400" dirty="0" smtClean="0">
                <a:solidFill>
                  <a:srgbClr val="FF0000"/>
                </a:solidFill>
                <a:latin typeface="Calibri" pitchFamily="34" charset="0"/>
                <a:sym typeface="Wingdings" pitchFamily="2" charset="2"/>
              </a:rPr>
              <a:t></a:t>
            </a:r>
            <a:endParaRPr lang="vi-VN" sz="2400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hr-HR" sz="2400" dirty="0" smtClean="0"/>
          </a:p>
          <a:p>
            <a:endParaRPr lang="hr-HR" sz="2400" dirty="0" smtClean="0"/>
          </a:p>
          <a:p>
            <a:pPr>
              <a:buNone/>
            </a:pPr>
            <a:endParaRPr lang="nn-NO" sz="2400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hr-HR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  <a:p>
            <a:endParaRPr lang="hr-HR" dirty="0"/>
          </a:p>
        </p:txBody>
      </p:sp>
      <p:pic>
        <p:nvPicPr>
          <p:cNvPr id="6" name="Picture 2" descr="https://brandspace.deloitte.com/downloads/images/tp_shoot/previews/ind_ps_glb_ho_309_hi-z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112" y="4869160"/>
            <a:ext cx="2801888" cy="15970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Tema I: </a:t>
            </a:r>
            <a:r>
              <a:rPr lang="it-IT" sz="3200" dirty="0" err="1" smtClean="0"/>
              <a:t>preddiplomski</a:t>
            </a:r>
            <a:r>
              <a:rPr lang="it-IT" sz="3200" dirty="0" smtClean="0"/>
              <a:t> i </a:t>
            </a:r>
            <a:r>
              <a:rPr lang="it-IT" sz="3200" dirty="0" err="1" smtClean="0"/>
              <a:t>diplomski</a:t>
            </a:r>
            <a:r>
              <a:rPr lang="it-IT" sz="3200" dirty="0" smtClean="0"/>
              <a:t> </a:t>
            </a:r>
            <a:r>
              <a:rPr lang="it-IT" sz="3200" dirty="0" err="1" smtClean="0"/>
              <a:t>studiji</a:t>
            </a:r>
            <a:r>
              <a:rPr lang="hr-HR" sz="3200" dirty="0" smtClean="0"/>
              <a:t> </a:t>
            </a:r>
            <a:r>
              <a:rPr lang="hr-HR" sz="3200" dirty="0" smtClean="0"/>
              <a:t>(IV)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896544"/>
          </a:xfrm>
        </p:spPr>
        <p:txBody>
          <a:bodyPr>
            <a:normAutofit fontScale="92500" lnSpcReduction="10000"/>
          </a:bodyPr>
          <a:lstStyle/>
          <a:p>
            <a:r>
              <a:rPr lang="hr-HR" sz="2400" dirty="0"/>
              <a:t>S</a:t>
            </a:r>
            <a:r>
              <a:rPr lang="hr-HR" sz="2400" dirty="0" smtClean="0"/>
              <a:t>talnom obrazovanju nastavnika vezanom za kvalitetu nastavnog procesa </a:t>
            </a:r>
          </a:p>
          <a:p>
            <a:r>
              <a:rPr lang="hr-HR" sz="2400" dirty="0" smtClean="0">
                <a:solidFill>
                  <a:srgbClr val="FF0000"/>
                </a:solidFill>
              </a:rPr>
              <a:t>Dodatna edukacija sveučilišnih nastavnika u nastavničkim vještinama? – Ne, hvala.  </a:t>
            </a:r>
            <a:r>
              <a:rPr lang="hr-HR" sz="2400" dirty="0" smtClean="0">
                <a:solidFill>
                  <a:srgbClr val="FF0000"/>
                </a:solidFill>
                <a:sym typeface="Wingdings" pitchFamily="2" charset="2"/>
              </a:rPr>
              <a:t> </a:t>
            </a:r>
            <a:r>
              <a:rPr lang="hr-HR" sz="2400" dirty="0" smtClean="0">
                <a:solidFill>
                  <a:srgbClr val="0070C0"/>
                </a:solidFill>
                <a:sym typeface="Wingdings" pitchFamily="2" charset="2"/>
              </a:rPr>
              <a:t>Sveučilište u Zagrebu osnovalo centar za unaprjeđenje nastavničkih kompetencija </a:t>
            </a:r>
            <a:endParaRPr lang="hr-HR" sz="2400" dirty="0" smtClean="0">
              <a:solidFill>
                <a:srgbClr val="FF0000"/>
              </a:solidFill>
            </a:endParaRPr>
          </a:p>
          <a:p>
            <a:endParaRPr lang="hr-HR" sz="2400" dirty="0"/>
          </a:p>
          <a:p>
            <a:r>
              <a:rPr lang="hr-HR" sz="2400" dirty="0"/>
              <a:t> </a:t>
            </a:r>
            <a:r>
              <a:rPr lang="hr-HR" sz="2400" dirty="0" smtClean="0"/>
              <a:t>informiranju i dijalogu s poslodavcima i gospodarstvenicima, ali i javnim službama i poduzećima koja bi trebalo obvezati na prepoznavanje kompetencija </a:t>
            </a:r>
            <a:r>
              <a:rPr lang="hr-HR" sz="2400" dirty="0" err="1" smtClean="0"/>
              <a:t>prvostupnika</a:t>
            </a:r>
            <a:r>
              <a:rPr lang="hr-HR" sz="2400" dirty="0" smtClean="0"/>
              <a:t> </a:t>
            </a:r>
          </a:p>
          <a:p>
            <a:pPr>
              <a:buNone/>
            </a:pPr>
            <a:r>
              <a:rPr lang="hr-HR" sz="2400" dirty="0">
                <a:latin typeface="Calibri" pitchFamily="34" charset="0"/>
              </a:rPr>
              <a:t>	</a:t>
            </a:r>
            <a:r>
              <a:rPr lang="hr-HR" sz="2400" dirty="0" smtClean="0">
                <a:solidFill>
                  <a:srgbClr val="FF0000"/>
                </a:solidFill>
                <a:latin typeface="Calibri" pitchFamily="34" charset="0"/>
              </a:rPr>
              <a:t>kriza je izgovor za sve</a:t>
            </a:r>
          </a:p>
          <a:p>
            <a:endParaRPr lang="hr-HR" sz="2400" dirty="0"/>
          </a:p>
          <a:p>
            <a:r>
              <a:rPr lang="hr-HR" sz="2400" dirty="0"/>
              <a:t>važna je i suradnja s resornim ministarstvom, </a:t>
            </a:r>
            <a:endParaRPr lang="hr-HR" sz="2400" dirty="0" smtClean="0"/>
          </a:p>
          <a:p>
            <a:pPr>
              <a:buNone/>
            </a:pPr>
            <a:r>
              <a:rPr lang="hr-HR" sz="2400" dirty="0"/>
              <a:t>	</a:t>
            </a:r>
            <a:r>
              <a:rPr lang="hr-HR" sz="2400" dirty="0" smtClean="0"/>
              <a:t> </a:t>
            </a:r>
            <a:r>
              <a:rPr lang="hr-HR" sz="2400" b="1" dirty="0" smtClean="0"/>
              <a:t>izostanak </a:t>
            </a:r>
            <a:r>
              <a:rPr lang="hr-HR" sz="2400" b="1" dirty="0"/>
              <a:t>predstavnika MZOŠ-a </a:t>
            </a:r>
            <a:r>
              <a:rPr lang="hr-HR" sz="2400" b="1" dirty="0" smtClean="0"/>
              <a:t>?</a:t>
            </a:r>
            <a:endParaRPr lang="hr-HR" sz="2400" b="1" dirty="0"/>
          </a:p>
          <a:p>
            <a:pPr>
              <a:buNone/>
            </a:pPr>
            <a:endParaRPr lang="vi-VN" sz="2400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hr-HR" sz="2400" dirty="0" smtClean="0"/>
          </a:p>
          <a:p>
            <a:endParaRPr lang="hr-HR" sz="2400" dirty="0" smtClean="0"/>
          </a:p>
          <a:p>
            <a:pPr>
              <a:buNone/>
            </a:pPr>
            <a:endParaRPr lang="nn-NO" sz="2400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hr-HR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  <a:p>
            <a:endParaRPr lang="hr-HR" dirty="0"/>
          </a:p>
        </p:txBody>
      </p:sp>
      <p:pic>
        <p:nvPicPr>
          <p:cNvPr id="6" name="Picture 2" descr="https://brandspace.deloitte.com/downloads/images/tp_shoot/previews/ind_ps_glb_ho_309_hi-z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260924"/>
            <a:ext cx="2411760" cy="13747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Tema I: </a:t>
            </a:r>
            <a:r>
              <a:rPr lang="it-IT" sz="3200" dirty="0" err="1" smtClean="0"/>
              <a:t>preddiplomski</a:t>
            </a:r>
            <a:r>
              <a:rPr lang="it-IT" sz="3200" dirty="0" smtClean="0"/>
              <a:t> i </a:t>
            </a:r>
            <a:r>
              <a:rPr lang="it-IT" sz="3200" dirty="0" err="1" smtClean="0"/>
              <a:t>diplomski</a:t>
            </a:r>
            <a:r>
              <a:rPr lang="it-IT" sz="3200" dirty="0" smtClean="0"/>
              <a:t> </a:t>
            </a:r>
            <a:r>
              <a:rPr lang="it-IT" sz="3200" dirty="0" err="1" smtClean="0"/>
              <a:t>studiji</a:t>
            </a:r>
            <a:r>
              <a:rPr lang="hr-HR" sz="3200" dirty="0" smtClean="0"/>
              <a:t> </a:t>
            </a:r>
            <a:r>
              <a:rPr lang="hr-HR" sz="3200" dirty="0" smtClean="0"/>
              <a:t>(V)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5040560"/>
          </a:xfrm>
        </p:spPr>
        <p:txBody>
          <a:bodyPr>
            <a:normAutofit fontScale="92500" lnSpcReduction="20000"/>
          </a:bodyPr>
          <a:lstStyle/>
          <a:p>
            <a:r>
              <a:rPr lang="hr-HR" sz="2400" dirty="0" smtClean="0"/>
              <a:t>Potrebna je jasna </a:t>
            </a:r>
            <a:r>
              <a:rPr lang="hr-HR" sz="2400" b="1" dirty="0" smtClean="0"/>
              <a:t>nacionalna strategija </a:t>
            </a:r>
            <a:r>
              <a:rPr lang="hr-HR" sz="2400" dirty="0" smtClean="0"/>
              <a:t>razvoja visokog obrazovanja u Hrvatskoj, a kada govorimo o visokim učilištima, na institucionalnoj je razini ključno nadahnuto vodstvo s jasnom vizijom i strategijom razvoja, kao i sposobnošću prepoznavanja svojih komparativnih prednosti. </a:t>
            </a:r>
          </a:p>
          <a:p>
            <a:pPr lvl="1"/>
            <a:r>
              <a:rPr lang="hr-HR" sz="2000" dirty="0" smtClean="0">
                <a:solidFill>
                  <a:srgbClr val="0070C0"/>
                </a:solidFill>
              </a:rPr>
              <a:t>Izrađuje se nacionalna strategija </a:t>
            </a:r>
            <a:r>
              <a:rPr lang="hr-HR" sz="2000" dirty="0" smtClean="0">
                <a:solidFill>
                  <a:srgbClr val="0070C0"/>
                </a:solidFill>
                <a:sym typeface="Wingdings" pitchFamily="2" charset="2"/>
              </a:rPr>
              <a:t></a:t>
            </a:r>
            <a:r>
              <a:rPr lang="hr-HR" sz="2000" dirty="0" smtClean="0">
                <a:solidFill>
                  <a:srgbClr val="0070C0"/>
                </a:solidFill>
              </a:rPr>
              <a:t>… Čemu će ona služiti? </a:t>
            </a:r>
            <a:r>
              <a:rPr lang="hr-HR" sz="2000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hr-HR" sz="2000" dirty="0" smtClean="0">
              <a:solidFill>
                <a:srgbClr val="0070C0"/>
              </a:solidFill>
            </a:endParaRPr>
          </a:p>
          <a:p>
            <a:r>
              <a:rPr lang="hr-HR" sz="2400" dirty="0" smtClean="0"/>
              <a:t>U tom procesu moraju zajedno djelovati, ali zasebno </a:t>
            </a:r>
            <a:r>
              <a:rPr lang="hr-HR" sz="2400" b="1" dirty="0" smtClean="0"/>
              <a:t>preuzimati odgovornost </a:t>
            </a:r>
            <a:r>
              <a:rPr lang="hr-HR" sz="2400" dirty="0" smtClean="0"/>
              <a:t>za kvalitetu u svojoj nadležnosti Nacionalno vijeće za visoko obrazovanje, Agencija za znanost i visoko obrazovanje, Ministarstvo znanosti, obrazovanja i športa i visoka učilišta kako bi se prepoznali razvojni prioriteti, ali i osigurala financijska sredstva za provedbu. </a:t>
            </a:r>
          </a:p>
          <a:p>
            <a:pPr lvl="1"/>
            <a:r>
              <a:rPr lang="hr-HR" sz="2000" dirty="0" err="1" smtClean="0">
                <a:solidFill>
                  <a:srgbClr val="0070C0"/>
                </a:solidFill>
              </a:rPr>
              <a:t>Reakreditacijska</a:t>
            </a:r>
            <a:r>
              <a:rPr lang="hr-HR" sz="2000" dirty="0" smtClean="0">
                <a:solidFill>
                  <a:srgbClr val="0070C0"/>
                </a:solidFill>
              </a:rPr>
              <a:t> mišljenja, pisma očekivanja </a:t>
            </a:r>
            <a:r>
              <a:rPr lang="hr-HR" sz="2000" dirty="0" smtClean="0">
                <a:solidFill>
                  <a:srgbClr val="0070C0"/>
                </a:solidFill>
                <a:sym typeface="Wingdings" pitchFamily="2" charset="2"/>
              </a:rPr>
              <a:t></a:t>
            </a:r>
            <a:r>
              <a:rPr lang="hr-HR" sz="2000" dirty="0" smtClean="0">
                <a:solidFill>
                  <a:srgbClr val="0070C0"/>
                </a:solidFill>
              </a:rPr>
              <a:t> – koje će biti posljedice? </a:t>
            </a:r>
            <a:r>
              <a:rPr lang="hr-HR" sz="2000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hr-HR" sz="2000" dirty="0" smtClean="0">
              <a:solidFill>
                <a:srgbClr val="0070C0"/>
              </a:solidFill>
            </a:endParaRPr>
          </a:p>
          <a:p>
            <a:endParaRPr lang="hr-HR" sz="2400" dirty="0" smtClean="0"/>
          </a:p>
          <a:p>
            <a:r>
              <a:rPr lang="hr-HR" sz="2400" dirty="0" smtClean="0"/>
              <a:t>mobilnost nastavnika i studenata </a:t>
            </a:r>
            <a:r>
              <a:rPr lang="hr-HR" sz="2400" dirty="0" smtClean="0">
                <a:solidFill>
                  <a:srgbClr val="0070C0"/>
                </a:solidFill>
                <a:sym typeface="Wingdings" pitchFamily="2" charset="2"/>
              </a:rPr>
              <a:t></a:t>
            </a:r>
          </a:p>
          <a:p>
            <a:r>
              <a:rPr lang="hr-HR" sz="2400" dirty="0" smtClean="0">
                <a:solidFill>
                  <a:srgbClr val="0070C0"/>
                </a:solidFill>
                <a:sym typeface="Wingdings" pitchFamily="2" charset="2"/>
              </a:rPr>
              <a:t>Sveučilište u Zg – godišnje se udvostručuje mobilnost</a:t>
            </a:r>
            <a:endParaRPr lang="hr-HR" sz="2400" dirty="0" smtClean="0"/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endParaRPr lang="vi-VN" sz="2400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hr-HR" sz="2400" dirty="0" smtClean="0"/>
          </a:p>
          <a:p>
            <a:endParaRPr lang="hr-HR" sz="2400" dirty="0" smtClean="0"/>
          </a:p>
          <a:p>
            <a:pPr>
              <a:buNone/>
            </a:pPr>
            <a:endParaRPr lang="nn-NO" sz="2400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hr-HR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hr-HR" dirty="0" smtClean="0">
              <a:sym typeface="Wingdings" pitchFamily="2" charset="2"/>
            </a:endParaRPr>
          </a:p>
          <a:p>
            <a:endParaRPr lang="hr-HR" dirty="0"/>
          </a:p>
        </p:txBody>
      </p:sp>
      <p:pic>
        <p:nvPicPr>
          <p:cNvPr id="6" name="Picture 2" descr="https://brandspace.deloitte.com/downloads/images/tp_shoot/previews/ind_ps_glb_ho_309_hi-z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260924"/>
            <a:ext cx="2411760" cy="13747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Tema II: financiranje sveučilišta (I)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/>
              <a:t>kreiranje dugoročne strategije razvoja visokog obrazovanja s jasnim kriterijima i prioritetima koji će biti usuglašeni sa svim dionicima </a:t>
            </a:r>
          </a:p>
          <a:p>
            <a:r>
              <a:rPr lang="hr-HR" dirty="0" smtClean="0"/>
              <a:t>kontinuirano raditi na poboljšanju sustava studentskog standarda i razvoju studentskih službi (student </a:t>
            </a:r>
            <a:r>
              <a:rPr lang="hr-HR" dirty="0" err="1" smtClean="0"/>
              <a:t>services</a:t>
            </a:r>
            <a:r>
              <a:rPr lang="hr-HR" dirty="0" smtClean="0"/>
              <a:t>)</a:t>
            </a:r>
          </a:p>
          <a:p>
            <a:pPr lvl="1"/>
            <a:r>
              <a:rPr lang="hr-HR" dirty="0" smtClean="0">
                <a:solidFill>
                  <a:srgbClr val="0070C0"/>
                </a:solidFill>
              </a:rPr>
              <a:t>Uređivanje subvencija za prehranu </a:t>
            </a:r>
          </a:p>
          <a:p>
            <a:pPr lvl="1"/>
            <a:r>
              <a:rPr lang="hr-HR" dirty="0" err="1" smtClean="0">
                <a:solidFill>
                  <a:srgbClr val="0070C0"/>
                </a:solidFill>
              </a:rPr>
              <a:t>SvZg</a:t>
            </a:r>
            <a:r>
              <a:rPr lang="hr-HR" dirty="0" smtClean="0">
                <a:solidFill>
                  <a:srgbClr val="0070C0"/>
                </a:solidFill>
              </a:rPr>
              <a:t> – Centar za savjetovanje i podršku studentima</a:t>
            </a:r>
          </a:p>
          <a:p>
            <a:r>
              <a:rPr lang="hr-HR" dirty="0" smtClean="0"/>
              <a:t>Shvaćanje visokog učilišta kao samo jedne u nizu institucija koje doprinose visokim rashodima državnog proračuna znači negiranje njegove važne uloge u socioekonomskom okružju. Ipak, i visoka učilišta trebaju uravnotežiti svoje poslovanje, naravno bez ugrožavanja svoga akademskog doprinosa. </a:t>
            </a:r>
          </a:p>
          <a:p>
            <a:pPr lvl="1"/>
            <a:r>
              <a:rPr lang="hr-HR" dirty="0" smtClean="0">
                <a:solidFill>
                  <a:srgbClr val="FF0000"/>
                </a:solidFill>
              </a:rPr>
              <a:t>Kritična situacija </a:t>
            </a:r>
            <a:r>
              <a:rPr lang="hr-HR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hr-HR" dirty="0" smtClean="0">
              <a:solidFill>
                <a:srgbClr val="FF0000"/>
              </a:solidFill>
            </a:endParaRP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5122" name="Picture 2" descr="https://s3.amazonaws.com/coursera/topics/introfinance/large-ic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6186" y="5229200"/>
            <a:ext cx="2557814" cy="1440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Kako dalje?</a:t>
            </a:r>
            <a:endParaRPr lang="hr-H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hr-HR" dirty="0" smtClean="0"/>
              <a:t>Razmjena iskustava je važna</a:t>
            </a:r>
          </a:p>
          <a:p>
            <a:r>
              <a:rPr lang="hr-HR" dirty="0" smtClean="0"/>
              <a:t>Što Hrvatskoj treba? – koga to pitati?</a:t>
            </a:r>
          </a:p>
          <a:p>
            <a:r>
              <a:rPr lang="hr-HR" dirty="0" smtClean="0"/>
              <a:t>Prepoznatljivost kvalifikacija na tržištu rada? </a:t>
            </a:r>
          </a:p>
          <a:p>
            <a:pPr lvl="1"/>
            <a:r>
              <a:rPr lang="hr-HR" dirty="0" smtClean="0"/>
              <a:t>Dijalog, ali i otvorenost za inovativna rješenja </a:t>
            </a:r>
          </a:p>
          <a:p>
            <a:r>
              <a:rPr lang="hr-HR" dirty="0" smtClean="0"/>
              <a:t>Inzistirati na zadovoljavanju minimalnih standarda kvalitete, ali i promicanju kulture kvalitete </a:t>
            </a:r>
          </a:p>
          <a:p>
            <a:pPr lvl="1"/>
            <a:r>
              <a:rPr lang="hr-HR" dirty="0" smtClean="0"/>
              <a:t>Što je to kultura kvalitete? </a:t>
            </a:r>
          </a:p>
          <a:p>
            <a:r>
              <a:rPr lang="hr-HR" dirty="0" smtClean="0"/>
              <a:t>Nije dovoljno promijeniti strukturu studija, važno je sada razmišljati o suštini (ishodi učenja, metode učenja i poučavanja, e-učenje)</a:t>
            </a:r>
          </a:p>
          <a:p>
            <a:r>
              <a:rPr lang="hr-HR" dirty="0" smtClean="0"/>
              <a:t>Sveučilišni nastavnik također treba učiti </a:t>
            </a:r>
          </a:p>
          <a:p>
            <a:r>
              <a:rPr lang="hr-HR" dirty="0" smtClean="0"/>
              <a:t>Preuzimanje odgovornost i na različitim razinama </a:t>
            </a:r>
          </a:p>
          <a:p>
            <a:r>
              <a:rPr lang="hr-HR" dirty="0" smtClean="0"/>
              <a:t>Međunarodna usporedivost s dobrim sveučilištima – prava mjera </a:t>
            </a:r>
          </a:p>
          <a:p>
            <a:r>
              <a:rPr lang="hr-HR" dirty="0" smtClean="0"/>
              <a:t>Bez prepoznavanja sveučilišta kao javnog dobra koje zaslužuje javnu brigu nema razvoja </a:t>
            </a:r>
          </a:p>
          <a:p>
            <a:r>
              <a:rPr lang="hr-HR" dirty="0" smtClean="0"/>
              <a:t>Raspravljati o suštinskim stvarima otvoreno i konstruktivno </a:t>
            </a:r>
            <a:endParaRPr lang="hr-HR" dirty="0"/>
          </a:p>
        </p:txBody>
      </p:sp>
      <p:pic>
        <p:nvPicPr>
          <p:cNvPr id="26630" name="Picture 6" descr="Why Bangalore Brand Consulta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1712" y="440160"/>
            <a:ext cx="2340768" cy="2340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2956</TotalTime>
  <Words>740</Words>
  <Application>Microsoft Office PowerPoint</Application>
  <PresentationFormat>Prikaz na zaslonu (4:3)</PresentationFormat>
  <Paragraphs>93</Paragraphs>
  <Slides>10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Office tema</vt:lpstr>
      <vt:lpstr>Kratki osvrt na provedbu Bolonjskog procesa u Hrvatskoj </vt:lpstr>
      <vt:lpstr>Referenta točka </vt:lpstr>
      <vt:lpstr>Tema I: preddiplomski i diplomski studiji (I)</vt:lpstr>
      <vt:lpstr>Tema I: preddiplomski i diplomski studiji (II)</vt:lpstr>
      <vt:lpstr>Tema I: preddiplomski i diplomski studiji (III)</vt:lpstr>
      <vt:lpstr>Tema I: preddiplomski i diplomski studiji (IV)</vt:lpstr>
      <vt:lpstr>Tema I: preddiplomski i diplomski studiji (V)</vt:lpstr>
      <vt:lpstr>Tema II: financiranje sveučilišta (I)</vt:lpstr>
      <vt:lpstr>Kako dalje?</vt:lpstr>
      <vt:lpstr>Hvala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Kratki osvrt na provedbu Bolonjskog procesa u Hrvatskoj </dc:title>
  <dc:creator>Blazenka</dc:creator>
  <cp:lastModifiedBy>Blazenka</cp:lastModifiedBy>
  <cp:revision>39</cp:revision>
  <dcterms:created xsi:type="dcterms:W3CDTF">2013-12-02T19:50:04Z</dcterms:created>
  <dcterms:modified xsi:type="dcterms:W3CDTF">2013-12-04T21:06:30Z</dcterms:modified>
</cp:coreProperties>
</file>