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6" r:id="rId2"/>
    <p:sldId id="293" r:id="rId3"/>
    <p:sldId id="307" r:id="rId4"/>
    <p:sldId id="288" r:id="rId5"/>
    <p:sldId id="296" r:id="rId6"/>
    <p:sldId id="267" r:id="rId7"/>
    <p:sldId id="309" r:id="rId8"/>
    <p:sldId id="308" r:id="rId9"/>
    <p:sldId id="310" r:id="rId10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1CC"/>
    <a:srgbClr val="DE6E46"/>
    <a:srgbClr val="938678"/>
    <a:srgbClr val="D6570E"/>
    <a:srgbClr val="BF7625"/>
    <a:srgbClr val="63A83C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77601" autoAdjust="0"/>
  </p:normalViewPr>
  <p:slideViewPr>
    <p:cSldViewPr>
      <p:cViewPr>
        <p:scale>
          <a:sx n="75" d="100"/>
          <a:sy n="75" d="100"/>
        </p:scale>
        <p:origin x="-2016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92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1446"/>
    </p:cViewPr>
  </p:sorterViewPr>
  <p:notesViewPr>
    <p:cSldViewPr>
      <p:cViewPr>
        <p:scale>
          <a:sx n="100" d="100"/>
          <a:sy n="100" d="100"/>
        </p:scale>
        <p:origin x="-1890" y="28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082556-8550-4567-868F-5EE9840C0F2B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DE6E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>
              <a:solidFill>
                <a:srgbClr val="D6570E"/>
              </a:solidFill>
            </a:rPr>
            <a:t>Što, zašto i kako AMPEU?</a:t>
          </a:r>
          <a:endParaRPr lang="hr-HR" sz="3600" kern="1200" dirty="0">
            <a:solidFill>
              <a:srgbClr val="D6570E"/>
            </a:solidFill>
          </a:endParaRPr>
        </a:p>
      </dsp:txBody>
      <dsp:txXfrm>
        <a:off x="460905" y="1047"/>
        <a:ext cx="3479899" cy="2087939"/>
      </dsp:txXfrm>
    </dsp:sp>
    <dsp:sp modelId="{69B46356-EDE9-43CA-9669-9F9EA64275D2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rgbClr val="2FB1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rgbClr val="00B0F0"/>
              </a:solidFill>
            </a:rPr>
            <a:t>Projektni ciklus</a:t>
          </a:r>
          <a:endParaRPr lang="hr-HR" sz="3600" kern="1200" dirty="0">
            <a:solidFill>
              <a:srgbClr val="00B0F0"/>
            </a:solidFill>
          </a:endParaRPr>
        </a:p>
      </dsp:txBody>
      <dsp:txXfrm>
        <a:off x="4288794" y="1047"/>
        <a:ext cx="3479899" cy="2087939"/>
      </dsp:txXfrm>
    </dsp:sp>
    <dsp:sp modelId="{7314E2A0-830C-487F-91C5-BD49116BA501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9386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bg2"/>
              </a:solidFill>
            </a:rPr>
            <a:t>Programi Europske unije</a:t>
          </a:r>
        </a:p>
      </dsp:txBody>
      <dsp:txXfrm>
        <a:off x="2374850" y="2436976"/>
        <a:ext cx="3479899" cy="20879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r-H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92EA37-865D-4E5B-8EA9-2DBD08E4DBAC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r-H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4358CF-E33D-421C-81C9-F031697B986B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Radionice</a:t>
            </a:r>
            <a:r>
              <a:rPr lang="hr-HR" baseline="0" dirty="0" smtClean="0"/>
              <a:t> profesionalnog usavršavanja su seminari u trajanju od dva do tri dana. </a:t>
            </a:r>
          </a:p>
          <a:p>
            <a:r>
              <a:rPr lang="hr-HR" baseline="0" dirty="0" smtClean="0"/>
              <a:t>Održavaju se uvijek na određenu temu, tako da su i ciljne skupine uvijek različite</a:t>
            </a:r>
          </a:p>
          <a:p>
            <a:r>
              <a:rPr lang="hr-HR" baseline="0" dirty="0" smtClean="0"/>
              <a:t>Kroz tih par dana sudionici iz cijele europe raspravljaju o temi seminara te razrađuju </a:t>
            </a:r>
            <a:r>
              <a:rPr lang="hr-HR" baseline="0" dirty="0" err="1" smtClean="0"/>
              <a:t>eTwinning</a:t>
            </a:r>
            <a:r>
              <a:rPr lang="hr-HR" baseline="0" dirty="0" smtClean="0"/>
              <a:t> projektne ideje.</a:t>
            </a:r>
          </a:p>
          <a:p>
            <a:r>
              <a:rPr lang="hr-HR" baseline="0" dirty="0" smtClean="0"/>
              <a:t>Sudionicima se predstavljaju alati koji pomažu u nastavi i međunarodnoj suradnji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358CF-E33D-421C-81C9-F031697B986B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358CF-E33D-421C-81C9-F031697B986B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358CF-E33D-421C-81C9-F031697B986B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lang="en-US" sz="2400" b="1">
                <a:solidFill>
                  <a:srgbClr val="25AFC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3600">
                <a:solidFill>
                  <a:srgbClr val="D6570E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9FE9C-E70E-48F4-91B9-70C89D1E956A}" type="slidenum">
              <a:rPr lang="hr-HR"/>
              <a:pPr/>
              <a:t>‹#›</a:t>
            </a:fld>
            <a:endParaRPr lang="hr-HR"/>
          </a:p>
        </p:txBody>
      </p:sp>
      <p:pic>
        <p:nvPicPr>
          <p:cNvPr id="7" name="Picture 2" descr="zaglavlj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52400"/>
            <a:ext cx="8848756" cy="97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4A107-2ADD-4DBB-B4E8-292FD315FF2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2399D-A6EA-4253-8B7A-77F33A4465A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96BA7-D06C-4CA4-8735-72396D04D82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55B9F2-F60A-434D-9BEC-119CC989DDC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357188"/>
            <a:ext cx="6756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000372"/>
            <a:ext cx="7772400" cy="1470025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4786322"/>
            <a:ext cx="6400800" cy="125253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6570E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E12D-06B8-455D-90C8-0560A987B7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600">
                <a:solidFill>
                  <a:srgbClr val="D6570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D1546-52B0-4BD6-AD11-E30C5029C94A}" type="slidenum">
              <a:rPr lang="hr-HR"/>
              <a:pPr/>
              <a:t>‹#›</a:t>
            </a:fld>
            <a:endParaRPr lang="hr-HR"/>
          </a:p>
        </p:txBody>
      </p:sp>
      <p:pic>
        <p:nvPicPr>
          <p:cNvPr id="7" name="Picture 2" descr="zaglavlj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52400"/>
            <a:ext cx="8848756" cy="97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lang="en-US" sz="3600">
                <a:solidFill>
                  <a:srgbClr val="D6570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2EEE4-4457-42C0-B9B4-1584C83CA3E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3600">
                <a:solidFill>
                  <a:srgbClr val="D6570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4BCB8-0F8B-40AB-BE93-096594425002}" type="slidenum">
              <a:rPr lang="hr-HR"/>
              <a:pPr/>
              <a:t>‹#›</a:t>
            </a:fld>
            <a:endParaRPr lang="hr-HR"/>
          </a:p>
        </p:txBody>
      </p:sp>
      <p:pic>
        <p:nvPicPr>
          <p:cNvPr id="8" name="Picture 2" descr="zaglavlj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52400"/>
            <a:ext cx="8848756" cy="97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3600">
                <a:solidFill>
                  <a:srgbClr val="D6570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C577D-786A-4EDC-96EA-6287B14DFC85}" type="slidenum">
              <a:rPr lang="hr-HR"/>
              <a:pPr/>
              <a:t>‹#›</a:t>
            </a:fld>
            <a:endParaRPr lang="hr-HR"/>
          </a:p>
        </p:txBody>
      </p:sp>
      <p:pic>
        <p:nvPicPr>
          <p:cNvPr id="10" name="Picture 2" descr="zaglavlj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52400"/>
            <a:ext cx="8848756" cy="97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3600">
                <a:solidFill>
                  <a:srgbClr val="D6570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0EC8B-2B2B-4974-85C3-5BCDDB3193AC}" type="slidenum">
              <a:rPr lang="hr-HR"/>
              <a:pPr/>
              <a:t>‹#›</a:t>
            </a:fld>
            <a:endParaRPr lang="hr-HR"/>
          </a:p>
        </p:txBody>
      </p:sp>
      <p:pic>
        <p:nvPicPr>
          <p:cNvPr id="6" name="Picture 2" descr="zaglavlj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52400"/>
            <a:ext cx="8848756" cy="97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FF998-ADB4-4634-A460-60C570AB5D0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B0551-45EF-4B94-994A-8A17D28F9EE7}" type="slidenum">
              <a:rPr lang="hr-HR"/>
              <a:pPr/>
              <a:t>‹#›</a:t>
            </a:fld>
            <a:endParaRPr lang="hr-HR"/>
          </a:p>
        </p:txBody>
      </p:sp>
      <p:pic>
        <p:nvPicPr>
          <p:cNvPr id="8" name="Picture 2" descr="zaglavlj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52400"/>
            <a:ext cx="8848756" cy="97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A51CC4-B5AA-46A6-A922-AA6BA649931E}" type="slidenum">
              <a:rPr lang="hr-HR"/>
              <a:pPr/>
              <a:t>‹#›</a:t>
            </a:fld>
            <a:endParaRPr lang="hr-HR"/>
          </a:p>
        </p:txBody>
      </p:sp>
      <p:pic>
        <p:nvPicPr>
          <p:cNvPr id="7" name="Picture 6" descr="logo_LLP_hr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78563"/>
            <a:ext cx="1500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_mladi_hr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71625" y="6210300"/>
            <a:ext cx="928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uraxess.png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2500313" y="6232525"/>
            <a:ext cx="7858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lang="hr-HR" sz="3200" b="0" smtClean="0">
          <a:solidFill>
            <a:srgbClr val="25AFC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lang="hr-HR" sz="2400" smtClean="0">
          <a:solidFill>
            <a:schemeClr val="bg2"/>
          </a:solidFill>
          <a:latin typeface="+mn-lt"/>
          <a:ea typeface="+mn-ea"/>
          <a:cs typeface="+mn-cs"/>
        </a:defRPr>
      </a:lvl1pPr>
      <a:lvl2pPr marL="342900" indent="-342900" algn="l" rtl="0" fontAlgn="base">
        <a:spcBef>
          <a:spcPct val="20000"/>
        </a:spcBef>
        <a:spcAft>
          <a:spcPct val="0"/>
        </a:spcAft>
        <a:buChar char="•"/>
        <a:defRPr lang="hr-HR" sz="2400" smtClean="0">
          <a:solidFill>
            <a:schemeClr val="bg2"/>
          </a:solidFill>
          <a:latin typeface="+mn-lt"/>
          <a:ea typeface="+mn-ea"/>
          <a:cs typeface="+mn-cs"/>
        </a:defRPr>
      </a:lvl2pPr>
      <a:lvl3pPr marL="342900" indent="-342900" algn="l" rtl="0" fontAlgn="base">
        <a:spcBef>
          <a:spcPct val="20000"/>
        </a:spcBef>
        <a:spcAft>
          <a:spcPct val="0"/>
        </a:spcAft>
        <a:buChar char="•"/>
        <a:defRPr lang="hr-HR" sz="2400" smtClean="0">
          <a:solidFill>
            <a:schemeClr val="bg2"/>
          </a:solidFill>
          <a:latin typeface="+mn-lt"/>
          <a:ea typeface="+mn-ea"/>
          <a:cs typeface="+mn-cs"/>
        </a:defRPr>
      </a:lvl3pPr>
      <a:lvl4pPr marL="342900" indent="-342900" algn="l" rtl="0" fontAlgn="base">
        <a:spcBef>
          <a:spcPct val="20000"/>
        </a:spcBef>
        <a:spcAft>
          <a:spcPct val="0"/>
        </a:spcAft>
        <a:buChar char="•"/>
        <a:defRPr lang="hr-HR" sz="2400" smtClean="0">
          <a:solidFill>
            <a:schemeClr val="bg2"/>
          </a:solidFill>
          <a:latin typeface="+mn-lt"/>
          <a:ea typeface="+mn-ea"/>
          <a:cs typeface="+mn-cs"/>
        </a:defRPr>
      </a:lvl4pPr>
      <a:lvl5pPr marL="342900" indent="-342900" algn="l" rtl="0" fontAlgn="base">
        <a:spcBef>
          <a:spcPct val="20000"/>
        </a:spcBef>
        <a:spcAft>
          <a:spcPct val="0"/>
        </a:spcAft>
        <a:buChar char="•"/>
        <a:defRPr lang="hr-HR" sz="2400" smtClean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nost.h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bilnost.hr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071810"/>
            <a:ext cx="8072494" cy="969959"/>
          </a:xfrm>
        </p:spPr>
        <p:txBody>
          <a:bodyPr/>
          <a:lstStyle/>
          <a:p>
            <a:pPr algn="ctr"/>
            <a:r>
              <a:rPr sz="3600" b="1" smtClean="0">
                <a:solidFill>
                  <a:srgbClr val="2FB1CC"/>
                </a:solidFill>
              </a:rPr>
              <a:t>PDW </a:t>
            </a:r>
            <a:r>
              <a:rPr lang="hr-HR" sz="3600" b="1" dirty="0" smtClean="0">
                <a:solidFill>
                  <a:srgbClr val="2FB1CC"/>
                </a:solidFill>
              </a:rPr>
              <a:t>–</a:t>
            </a:r>
            <a:r>
              <a:rPr sz="3600" b="1" smtClean="0">
                <a:solidFill>
                  <a:srgbClr val="2FB1CC"/>
                </a:solidFill>
              </a:rPr>
              <a:t> Radionice profesionalnog usavršavanja</a:t>
            </a:r>
            <a:endParaRPr lang="hr-HR" sz="3600" b="1" dirty="0">
              <a:solidFill>
                <a:srgbClr val="2FB1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471488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rgbClr val="D6570E"/>
                </a:solidFill>
              </a:rPr>
              <a:t>07.05.2010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928710"/>
          </a:xfrm>
        </p:spPr>
        <p:txBody>
          <a:bodyPr/>
          <a:lstStyle/>
          <a:p>
            <a:r>
              <a:rPr lang="hr-HR" sz="3200" dirty="0" smtClean="0">
                <a:solidFill>
                  <a:srgbClr val="2FB1CC"/>
                </a:solidFill>
              </a:rPr>
              <a:t>Tko se može prijaviti</a:t>
            </a:r>
            <a:endParaRPr lang="hr-HR" sz="3200" dirty="0">
              <a:solidFill>
                <a:srgbClr val="2FB1CC"/>
              </a:solidFill>
            </a:endParaRPr>
          </a:p>
        </p:txBody>
      </p:sp>
      <p:pic>
        <p:nvPicPr>
          <p:cNvPr id="5" name="Picture 4" descr="plavi bal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42984"/>
            <a:ext cx="7715273" cy="5715016"/>
          </a:xfrm>
          <a:prstGeom prst="rect">
            <a:avLst/>
          </a:prstGeom>
          <a:solidFill>
            <a:srgbClr val="2FB1CC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avokutnik 6"/>
          <p:cNvSpPr>
            <a:spLocks noChangeArrowheads="1"/>
          </p:cNvSpPr>
          <p:nvPr/>
        </p:nvSpPr>
        <p:spPr bwMode="auto">
          <a:xfrm>
            <a:off x="1857356" y="1285860"/>
            <a:ext cx="6429385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hr-HR" dirty="0">
              <a:solidFill>
                <a:schemeClr val="bg2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1600" dirty="0">
                <a:solidFill>
                  <a:schemeClr val="bg2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hr-HR" sz="1200" dirty="0">
              <a:solidFill>
                <a:schemeClr val="bg2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400" dirty="0" smtClean="0">
                <a:solidFill>
                  <a:schemeClr val="bg1"/>
                </a:solidFill>
                <a:latin typeface="+mn-lt"/>
              </a:rPr>
              <a:t>Ovisno o temi radionice….</a:t>
            </a:r>
          </a:p>
          <a:p>
            <a:pPr>
              <a:lnSpc>
                <a:spcPct val="150000"/>
              </a:lnSpc>
            </a:pPr>
            <a:r>
              <a:rPr lang="hr-HR" sz="2400" dirty="0" err="1" smtClean="0">
                <a:solidFill>
                  <a:schemeClr val="bg1"/>
                </a:solidFill>
                <a:latin typeface="+mn-lt"/>
              </a:rPr>
              <a:t>npr</a:t>
            </a:r>
            <a:r>
              <a:rPr lang="hr-HR" sz="2400" dirty="0" smtClean="0">
                <a:solidFill>
                  <a:schemeClr val="bg1"/>
                </a:solidFill>
                <a:latin typeface="+mn-lt"/>
              </a:rPr>
              <a:t>…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+mn-lt"/>
              </a:rPr>
              <a:t>Ravnatelji,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+mn-lt"/>
              </a:rPr>
              <a:t>Nastavnici (koji rade sa manjinama)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dirty="0" err="1" smtClean="0">
                <a:solidFill>
                  <a:schemeClr val="bg1"/>
                </a:solidFill>
                <a:latin typeface="+mn-lt"/>
              </a:rPr>
              <a:t>eTwinning</a:t>
            </a:r>
            <a:r>
              <a:rPr lang="hr-HR" sz="2400" dirty="0" smtClean="0">
                <a:solidFill>
                  <a:schemeClr val="bg1"/>
                </a:solidFill>
                <a:latin typeface="+mn-lt"/>
              </a:rPr>
              <a:t> početnici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+mn-lt"/>
              </a:rPr>
              <a:t>Nastavnici prirodnih znanosti</a:t>
            </a:r>
          </a:p>
          <a:p>
            <a:pPr>
              <a:lnSpc>
                <a:spcPct val="80000"/>
              </a:lnSpc>
            </a:pPr>
            <a:endParaRPr lang="hr-HR" sz="2400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endParaRPr lang="hr-HR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r>
              <a:rPr lang="hr-HR" sz="3200" dirty="0" smtClean="0">
                <a:solidFill>
                  <a:srgbClr val="2FB1CC"/>
                </a:solidFill>
              </a:rPr>
              <a:t>Što su ….</a:t>
            </a:r>
            <a:endParaRPr lang="hr-HR" sz="3200" dirty="0">
              <a:solidFill>
                <a:srgbClr val="2FB1CC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r>
              <a:rPr lang="hr-HR" dirty="0" smtClean="0"/>
              <a:t>S</a:t>
            </a:r>
            <a:r>
              <a:rPr smtClean="0"/>
              <a:t>eminari </a:t>
            </a:r>
          </a:p>
          <a:p>
            <a:r>
              <a:rPr smtClean="0"/>
              <a:t>2-3 dana</a:t>
            </a:r>
          </a:p>
          <a:p>
            <a:r>
              <a:rPr smtClean="0"/>
              <a:t>Usavršavanje</a:t>
            </a:r>
            <a:endParaRPr/>
          </a:p>
          <a:p>
            <a:r>
              <a:rPr smtClean="0"/>
              <a:t>Upoznati ćete buduće </a:t>
            </a:r>
          </a:p>
          <a:p>
            <a:pPr>
              <a:buNone/>
            </a:pPr>
            <a:r>
              <a:rPr/>
              <a:t> </a:t>
            </a:r>
            <a:r>
              <a:rPr smtClean="0"/>
              <a:t>   projektne partnere</a:t>
            </a:r>
          </a:p>
          <a:p>
            <a:r>
              <a:rPr lang="hr-HR" dirty="0" smtClean="0"/>
              <a:t>N</a:t>
            </a:r>
            <a:r>
              <a:rPr smtClean="0"/>
              <a:t>a određenu temu</a:t>
            </a:r>
          </a:p>
          <a:p>
            <a:r>
              <a:rPr smtClean="0"/>
              <a:t>ICT</a:t>
            </a:r>
          </a:p>
          <a:p>
            <a:endParaRPr lang="hr-HR" dirty="0"/>
          </a:p>
        </p:txBody>
      </p:sp>
      <p:pic>
        <p:nvPicPr>
          <p:cNvPr id="6" name="Slika 5" descr="tom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928802"/>
            <a:ext cx="6286517" cy="4714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 smtClean="0">
                <a:solidFill>
                  <a:srgbClr val="DE6E46"/>
                </a:solidFill>
              </a:rPr>
              <a:t>			  </a:t>
            </a:r>
            <a:r>
              <a:rPr lang="hr-HR" sz="3200" dirty="0" smtClean="0">
                <a:solidFill>
                  <a:srgbClr val="2FB1CC"/>
                </a:solidFill>
              </a:rPr>
              <a:t>Radionice koje slijede</a:t>
            </a:r>
            <a:endParaRPr lang="hr-HR" sz="3200" dirty="0">
              <a:solidFill>
                <a:srgbClr val="2FB1CC"/>
              </a:solidFill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286248" cy="5072098"/>
          </a:xfrm>
        </p:spPr>
        <p:txBody>
          <a:bodyPr/>
          <a:lstStyle/>
          <a:p>
            <a:r>
              <a:rPr sz="2000" smtClean="0"/>
              <a:t>16-18.9.2010 - Istanbul, Turkey. </a:t>
            </a:r>
          </a:p>
          <a:p>
            <a:pPr>
              <a:buNone/>
            </a:pPr>
            <a:r>
              <a:rPr sz="2000" smtClean="0"/>
              <a:t>Tema: eTwinning za početnike</a:t>
            </a:r>
          </a:p>
          <a:p>
            <a:pPr>
              <a:spcBef>
                <a:spcPts val="0"/>
              </a:spcBef>
              <a:buNone/>
            </a:pPr>
            <a:endParaRPr sz="2000" smtClean="0"/>
          </a:p>
          <a:p>
            <a:r>
              <a:rPr sz="2000" smtClean="0"/>
              <a:t>23-25.9.2010 - Slovenija. </a:t>
            </a:r>
          </a:p>
          <a:p>
            <a:pPr>
              <a:buNone/>
            </a:pPr>
            <a:r>
              <a:rPr sz="2000" smtClean="0"/>
              <a:t>Tema: Nastava prirodnih znanosti </a:t>
            </a:r>
          </a:p>
          <a:p>
            <a:pPr>
              <a:buNone/>
            </a:pPr>
            <a:endParaRPr sz="2000" smtClean="0"/>
          </a:p>
          <a:p>
            <a:r>
              <a:rPr sz="2000" smtClean="0"/>
              <a:t>15-17.10. 2010 - Francuska. </a:t>
            </a:r>
          </a:p>
          <a:p>
            <a:pPr>
              <a:buNone/>
            </a:pPr>
            <a:r>
              <a:rPr sz="2000" smtClean="0"/>
              <a:t>Tema: Održivi razvoj</a:t>
            </a:r>
          </a:p>
          <a:p>
            <a:endParaRPr sz="2400" dirty="0" smtClean="0"/>
          </a:p>
        </p:txBody>
      </p:sp>
      <p:sp>
        <p:nvSpPr>
          <p:cNvPr id="9" name="Rezervirano mjesto sadržaja 6"/>
          <p:cNvSpPr>
            <a:spLocks noGrp="1"/>
          </p:cNvSpPr>
          <p:nvPr>
            <p:ph sz="half" idx="1"/>
          </p:nvPr>
        </p:nvSpPr>
        <p:spPr>
          <a:xfrm>
            <a:off x="4500562" y="2285992"/>
            <a:ext cx="4857752" cy="5072098"/>
          </a:xfrm>
        </p:spPr>
        <p:txBody>
          <a:bodyPr/>
          <a:lstStyle/>
          <a:p>
            <a:pPr>
              <a:buNone/>
            </a:pPr>
            <a:endParaRPr sz="2400" smtClean="0"/>
          </a:p>
          <a:p>
            <a:r>
              <a:rPr sz="2000" smtClean="0"/>
              <a:t>22-24.10.2010 - United Kingdom. </a:t>
            </a:r>
          </a:p>
          <a:p>
            <a:pPr>
              <a:buNone/>
            </a:pPr>
            <a:r>
              <a:rPr sz="2000" smtClean="0"/>
              <a:t>Tema: eTwinning ambasadori</a:t>
            </a:r>
          </a:p>
          <a:p>
            <a:pPr>
              <a:buNone/>
            </a:pPr>
            <a:endParaRPr sz="2000" smtClean="0"/>
          </a:p>
          <a:p>
            <a:r>
              <a:rPr sz="2000" smtClean="0"/>
              <a:t>3-6.11. 2010 - Vienna, Austria. </a:t>
            </a:r>
          </a:p>
          <a:p>
            <a:pPr>
              <a:buNone/>
            </a:pPr>
            <a:r>
              <a:rPr sz="2000" smtClean="0"/>
              <a:t>Tema: Nove tehnologije u učionici </a:t>
            </a:r>
          </a:p>
          <a:p>
            <a:pPr>
              <a:buNone/>
            </a:pPr>
            <a:endParaRPr sz="2000" smtClean="0"/>
          </a:p>
          <a:p>
            <a:r>
              <a:rPr sz="2000" smtClean="0"/>
              <a:t>12-14.11.2010 - Finland. </a:t>
            </a:r>
          </a:p>
          <a:p>
            <a:pPr>
              <a:buNone/>
            </a:pPr>
            <a:r>
              <a:rPr sz="2000" smtClean="0"/>
              <a:t>Tema: Korištenje digitalnih medija</a:t>
            </a:r>
            <a:endParaRPr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>
                <a:solidFill>
                  <a:srgbClr val="2FB1CC"/>
                </a:solidFill>
              </a:rPr>
              <a:t>Kako se prijaviti</a:t>
            </a:r>
            <a:endParaRPr lang="hr-HR" sz="3200" dirty="0">
              <a:solidFill>
                <a:srgbClr val="2FB1CC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500034" y="1643050"/>
            <a:ext cx="72152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2"/>
                </a:solidFill>
                <a:latin typeface="+mn-lt"/>
              </a:rPr>
              <a:t>Do zadanog roka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2"/>
                </a:solidFill>
                <a:latin typeface="+mn-lt"/>
              </a:rPr>
              <a:t>Prijavnim obrascem 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www.mobilnost.hr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2"/>
                </a:solidFill>
                <a:latin typeface="+mn-lt"/>
              </a:rPr>
              <a:t>Objasniti zašto želite ići na radionicu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2"/>
                </a:solidFill>
                <a:latin typeface="+mn-lt"/>
              </a:rPr>
              <a:t>Kako planirate koristiti </a:t>
            </a:r>
            <a:r>
              <a:rPr lang="hr-HR" sz="2000" dirty="0" err="1" smtClean="0">
                <a:solidFill>
                  <a:schemeClr val="bg2"/>
                </a:solidFill>
                <a:latin typeface="+mn-lt"/>
              </a:rPr>
              <a:t>eTwinning</a:t>
            </a:r>
            <a:r>
              <a:rPr lang="hr-HR" sz="2000" dirty="0" smtClean="0">
                <a:solidFill>
                  <a:schemeClr val="bg2"/>
                </a:solidFill>
                <a:latin typeface="+mn-lt"/>
              </a:rPr>
              <a:t> u razredu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2"/>
                </a:solidFill>
                <a:latin typeface="+mn-lt"/>
              </a:rPr>
              <a:t>Plan diseminacije: Kome? Kada? Što?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2"/>
                </a:solidFill>
                <a:latin typeface="+mn-lt"/>
              </a:rPr>
              <a:t>Budžet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571612"/>
            <a:ext cx="327315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>
                <a:solidFill>
                  <a:srgbClr val="2FB1CC"/>
                </a:solidFill>
              </a:rPr>
              <a:t>Budžet</a:t>
            </a:r>
            <a:endParaRPr lang="hr-HR" sz="3200" dirty="0">
              <a:solidFill>
                <a:srgbClr val="2FB1CC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214282" y="948690"/>
            <a:ext cx="75009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Kotizacija – 400 € </a:t>
            </a:r>
          </a:p>
          <a:p>
            <a:pPr>
              <a:lnSpc>
                <a:spcPct val="200000"/>
              </a:lnSpc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Uključuje Vaš smještaj i hranu za dane održavanja radionice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Put: 400€ maksimalno</a:t>
            </a:r>
          </a:p>
          <a:p>
            <a:pPr>
              <a:lnSpc>
                <a:spcPct val="200000"/>
              </a:lnSpc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 mjesta boravka do destinacije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Dodatne dnevnice</a:t>
            </a:r>
          </a:p>
          <a:p>
            <a:pPr>
              <a:lnSpc>
                <a:spcPct val="200000"/>
              </a:lnSpc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Ako ne postoji odgovarajući način za doći na početak radionice - dokaz</a:t>
            </a:r>
          </a:p>
          <a:p>
            <a:pPr>
              <a:lnSpc>
                <a:spcPct val="200000"/>
              </a:lnSpc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 prije početka i/ili dan nakon završetka</a:t>
            </a:r>
          </a:p>
          <a:p>
            <a:pPr>
              <a:lnSpc>
                <a:spcPct val="200000"/>
              </a:lnSpc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 tablici dnevnih troškova</a:t>
            </a:r>
          </a:p>
          <a:p>
            <a:pPr>
              <a:lnSpc>
                <a:spcPct val="200000"/>
              </a:lnSpc>
            </a:pPr>
            <a:endParaRPr lang="hr-H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 rot="19921297">
            <a:off x="4920342" y="2216981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>
                <a:solidFill>
                  <a:srgbClr val="2FB1CC"/>
                </a:solidFill>
              </a:rPr>
              <a:t>Oko 30 nastavnika/ravnatelja</a:t>
            </a:r>
          </a:p>
          <a:p>
            <a:r>
              <a:rPr lang="nn-NO" dirty="0" smtClean="0">
                <a:solidFill>
                  <a:srgbClr val="2FB1CC"/>
                </a:solidFill>
              </a:rPr>
              <a:t>Prosječan grant : oko 850€ </a:t>
            </a:r>
            <a:endParaRPr lang="hr-HR" dirty="0" smtClean="0">
              <a:solidFill>
                <a:srgbClr val="2FB1CC"/>
              </a:solidFill>
            </a:endParaRPr>
          </a:p>
          <a:p>
            <a:r>
              <a:rPr lang="hr-HR" dirty="0" smtClean="0">
                <a:solidFill>
                  <a:srgbClr val="2FB1CC"/>
                </a:solidFill>
              </a:rPr>
              <a:t>Ukupno na raspolaganju:</a:t>
            </a:r>
          </a:p>
          <a:p>
            <a:r>
              <a:rPr lang="hr-HR" dirty="0" smtClean="0">
                <a:solidFill>
                  <a:srgbClr val="2FB1CC"/>
                </a:solidFill>
              </a:rPr>
              <a:t>24000€</a:t>
            </a:r>
            <a:endParaRPr lang="nn-NO" dirty="0" smtClean="0">
              <a:solidFill>
                <a:srgbClr val="2FB1CC"/>
              </a:solidFill>
            </a:endParaRPr>
          </a:p>
          <a:p>
            <a:endParaRPr lang="hr-HR" dirty="0">
              <a:solidFill>
                <a:srgbClr val="2FB1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8978984" cy="578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428860" y="71414"/>
            <a:ext cx="6615128" cy="1143000"/>
          </a:xfrm>
        </p:spPr>
        <p:txBody>
          <a:bodyPr/>
          <a:lstStyle/>
          <a:p>
            <a:r>
              <a:rPr lang="hr-HR" sz="3200" dirty="0" smtClean="0"/>
              <a:t> </a:t>
            </a:r>
            <a:r>
              <a:rPr lang="hr-HR" sz="3200" dirty="0" smtClean="0">
                <a:solidFill>
                  <a:srgbClr val="2FB1CC"/>
                </a:solidFill>
              </a:rPr>
              <a:t>Vaše obaveze nakon puta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idx="1"/>
          </p:nvPr>
        </p:nvSpPr>
        <p:spPr>
          <a:xfrm>
            <a:off x="285750" y="12144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sz="3600" dirty="0" smtClean="0">
                <a:solidFill>
                  <a:srgbClr val="E1590D"/>
                </a:solidFill>
              </a:rPr>
              <a:t>  </a:t>
            </a:r>
            <a:endParaRPr lang="en-US" sz="3600" dirty="0" smtClean="0">
              <a:solidFill>
                <a:srgbClr val="96888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357158" y="1571612"/>
            <a:ext cx="76438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Završno izvješće (</a:t>
            </a:r>
            <a:r>
              <a:rPr lang="hr-HR" dirty="0" smtClean="0">
                <a:hlinkClick r:id="rId2"/>
              </a:rPr>
              <a:t>www.mobilnost.hr</a:t>
            </a:r>
            <a:r>
              <a:rPr lang="hr-HR" dirty="0" smtClean="0"/>
              <a:t>)</a:t>
            </a:r>
          </a:p>
          <a:p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Priložiti:</a:t>
            </a:r>
          </a:p>
          <a:p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Potvrda o sudjelovanju na seminaru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Dokaz o uplati kotizacije i uplaćenom iznosu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Boarding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autobusne karte…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.računi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sa iznosom putnog troška</a:t>
            </a:r>
          </a:p>
          <a:p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r-HR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 dana nakon povratka sa aktivnosti</a:t>
            </a:r>
          </a:p>
          <a:p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071546"/>
            <a:ext cx="8786874" cy="5214974"/>
          </a:xfrm>
        </p:spPr>
        <p:txBody>
          <a:bodyPr/>
          <a:lstStyle/>
          <a:p>
            <a:r>
              <a:rPr sz="2000" smtClean="0"/>
              <a:t>Savjetovanje</a:t>
            </a:r>
          </a:p>
          <a:p>
            <a:r>
              <a:rPr sz="2000" smtClean="0"/>
              <a:t>Vaša prijava</a:t>
            </a:r>
          </a:p>
          <a:p>
            <a:r>
              <a:rPr sz="2000" smtClean="0"/>
              <a:t>Evaluacija i odabir</a:t>
            </a:r>
          </a:p>
          <a:p>
            <a:r>
              <a:rPr sz="2000" smtClean="0"/>
              <a:t>Obavijest o prihvaćanju vaše prijave</a:t>
            </a:r>
          </a:p>
          <a:p>
            <a:r>
              <a:rPr sz="2000" smtClean="0"/>
              <a:t>Šaljemo vam ugovor</a:t>
            </a:r>
          </a:p>
          <a:p>
            <a:r>
              <a:rPr lang="hr-HR" sz="2000" dirty="0" smtClean="0"/>
              <a:t>P</a:t>
            </a:r>
            <a:r>
              <a:rPr sz="2000" smtClean="0"/>
              <a:t>otpisujete ga i vraćate nam ga</a:t>
            </a:r>
          </a:p>
          <a:p>
            <a:r>
              <a:rPr sz="2000" smtClean="0"/>
              <a:t>Javljate se organizatoru</a:t>
            </a:r>
          </a:p>
          <a:p>
            <a:r>
              <a:rPr sz="2000" smtClean="0"/>
              <a:t>Mi potpisujemo ugovor</a:t>
            </a:r>
          </a:p>
          <a:p>
            <a:r>
              <a:rPr sz="2000" smtClean="0"/>
              <a:t>45 dana nakon potpisivanja sa strane AMPEU slijedi prva isplata 80% od ugovorenog iznosa</a:t>
            </a:r>
          </a:p>
          <a:p>
            <a:r>
              <a:rPr lang="hr-HR" sz="2000" dirty="0" smtClean="0"/>
              <a:t>A</a:t>
            </a:r>
            <a:r>
              <a:rPr sz="2000" smtClean="0"/>
              <a:t>ktivnost</a:t>
            </a:r>
          </a:p>
          <a:p>
            <a:r>
              <a:rPr lang="hr-HR" sz="2000" dirty="0" smtClean="0"/>
              <a:t>R</a:t>
            </a:r>
            <a:r>
              <a:rPr sz="2000" smtClean="0"/>
              <a:t>ačun za kotizaciju</a:t>
            </a:r>
          </a:p>
          <a:p>
            <a:r>
              <a:rPr sz="2000" smtClean="0"/>
              <a:t>Završno izvješće</a:t>
            </a:r>
          </a:p>
          <a:p>
            <a:r>
              <a:rPr lang="hr-HR" sz="2000" dirty="0" smtClean="0"/>
              <a:t>D</a:t>
            </a:r>
            <a:r>
              <a:rPr sz="2000" smtClean="0"/>
              <a:t>ruga isplata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725470"/>
          </a:xfrm>
        </p:spPr>
        <p:txBody>
          <a:bodyPr/>
          <a:lstStyle/>
          <a:p>
            <a:r>
              <a:rPr lang="hr-HR" sz="3200" dirty="0" smtClean="0"/>
              <a:t> </a:t>
            </a:r>
            <a:r>
              <a:rPr lang="hr-HR" sz="3200" dirty="0" smtClean="0">
                <a:solidFill>
                  <a:srgbClr val="2FB1CC"/>
                </a:solidFill>
              </a:rPr>
              <a:t>Projektni ciklus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5141</TotalTime>
  <Words>368</Words>
  <Application>Microsoft Office PowerPoint</Application>
  <PresentationFormat>Prikaz na zaslonu (4:3)</PresentationFormat>
  <Paragraphs>97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Default Design</vt:lpstr>
      <vt:lpstr>PDW – Radionice profesionalnog usavršavanja</vt:lpstr>
      <vt:lpstr>Tko se može prijaviti</vt:lpstr>
      <vt:lpstr>Što su ….</vt:lpstr>
      <vt:lpstr>     Radionice koje slijede</vt:lpstr>
      <vt:lpstr>Kako se prijaviti</vt:lpstr>
      <vt:lpstr>Budžet</vt:lpstr>
      <vt:lpstr>Slajd 7</vt:lpstr>
      <vt:lpstr> Vaše obaveze nakon puta</vt:lpstr>
      <vt:lpstr> Projektni ciklus</vt:lpstr>
    </vt:vector>
  </TitlesOfParts>
  <Company>MZOŠ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zdujmovic</dc:creator>
  <cp:lastModifiedBy>mmusnjak</cp:lastModifiedBy>
  <cp:revision>543</cp:revision>
  <dcterms:created xsi:type="dcterms:W3CDTF">2008-10-09T06:36:30Z</dcterms:created>
  <dcterms:modified xsi:type="dcterms:W3CDTF">2010-05-11T08:42:05Z</dcterms:modified>
</cp:coreProperties>
</file>