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69" r:id="rId8"/>
    <p:sldId id="258" r:id="rId9"/>
    <p:sldId id="265" r:id="rId10"/>
    <p:sldId id="270" r:id="rId11"/>
    <p:sldId id="267" r:id="rId12"/>
    <p:sldId id="268" r:id="rId13"/>
    <p:sldId id="259" r:id="rId14"/>
    <p:sldId id="266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1647" autoAdjust="0"/>
  </p:normalViewPr>
  <p:slideViewPr>
    <p:cSldViewPr>
      <p:cViewPr varScale="1">
        <p:scale>
          <a:sx n="80" d="100"/>
          <a:sy n="80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D662A-6B56-41B2-8BEF-40E2CD75D4AE}" type="datetimeFigureOut">
              <a:rPr lang="sr-Latn-CS" smtClean="0"/>
              <a:pPr/>
              <a:t>11.5.2010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88458C-6051-4200-9D41-0C6B0DBAAF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meeting.com/cc/usergroups" TargetMode="External"/><Relationship Id="rId2" Type="http://schemas.openxmlformats.org/officeDocument/2006/relationships/hyperlink" Target="https://www.livemeeting.com/cc/usergroups/join?id=OOP123&amp;role=attend&amp;pw=Programiranje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itelji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gled-pil.spaces.live.com/" TargetMode="External"/><Relationship Id="rId2" Type="http://schemas.openxmlformats.org/officeDocument/2006/relationships/hyperlink" Target="http://www.ucitelj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gled-pil.spaces.live.com/" TargetMode="External"/><Relationship Id="rId2" Type="http://schemas.openxmlformats.org/officeDocument/2006/relationships/hyperlink" Target="http://www.ucitelji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itelji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458200" cy="1222375"/>
          </a:xfrm>
        </p:spPr>
        <p:txBody>
          <a:bodyPr>
            <a:normAutofit/>
          </a:bodyPr>
          <a:lstStyle/>
          <a:p>
            <a:r>
              <a:rPr lang="hr-HR" sz="5400" cap="none" dirty="0" smtClean="0"/>
              <a:t>Nove tehnologije u nastavi</a:t>
            </a:r>
            <a:endParaRPr lang="hr-HR" sz="5400" cap="none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034" y="5429264"/>
            <a:ext cx="8458200" cy="914400"/>
          </a:xfrm>
        </p:spPr>
        <p:txBody>
          <a:bodyPr/>
          <a:lstStyle/>
          <a:p>
            <a:pPr algn="r"/>
            <a:r>
              <a:rPr lang="hr-HR" dirty="0" smtClean="0"/>
              <a:t>Lidija Kralj, prof. matematike i informatike</a:t>
            </a:r>
            <a:br>
              <a:rPr lang="hr-HR" dirty="0" smtClean="0"/>
            </a:br>
            <a:r>
              <a:rPr lang="hr-HR" dirty="0" smtClean="0"/>
              <a:t>OŠ Veliki Bukovec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cap="none" dirty="0" smtClean="0"/>
              <a:t>Europski projekti za obrazovanje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253" y="1410543"/>
            <a:ext cx="89233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/>
          <a:lstStyle/>
          <a:p>
            <a:r>
              <a:rPr lang="hr-HR" cap="none" dirty="0" smtClean="0"/>
              <a:t>Primjeri </a:t>
            </a:r>
            <a:r>
              <a:rPr lang="hr-HR" cap="none" dirty="0" err="1" smtClean="0"/>
              <a:t>webinara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982" y="1071546"/>
            <a:ext cx="9047018" cy="5008579"/>
          </a:xfrm>
        </p:spPr>
        <p:txBody>
          <a:bodyPr>
            <a:noAutofit/>
          </a:bodyPr>
          <a:lstStyle/>
          <a:p>
            <a:r>
              <a:rPr lang="vi-VN" sz="2400" dirty="0" smtClean="0"/>
              <a:t>Rad u izvannastavnim aktivnostima - Filmska grupa OŠ Jurja Šižgorića Šibenik</a:t>
            </a:r>
          </a:p>
          <a:p>
            <a:r>
              <a:rPr lang="vi-VN" sz="2400" dirty="0" smtClean="0"/>
              <a:t>Europski projekti za obrazovanje s osvrtom na stručno usavršavanje</a:t>
            </a:r>
          </a:p>
          <a:p>
            <a:r>
              <a:rPr lang="vi-VN" sz="2400" dirty="0" smtClean="0"/>
              <a:t>Sigurnost bežičnih mreža – WEP / WPA / WPA2</a:t>
            </a:r>
          </a:p>
          <a:p>
            <a:r>
              <a:rPr lang="vi-VN" sz="2400" dirty="0" smtClean="0"/>
              <a:t>Microsoft Office OneNote 2007 - 3dio</a:t>
            </a:r>
          </a:p>
          <a:p>
            <a:r>
              <a:rPr lang="vi-VN" sz="2400" dirty="0" smtClean="0"/>
              <a:t>Kritizirati, pohvaliti: Kako efikasno dati feedback?</a:t>
            </a:r>
          </a:p>
          <a:p>
            <a:r>
              <a:rPr lang="vi-VN" sz="2400" dirty="0" smtClean="0"/>
              <a:t>Primjena hrvatske materijalne i pisane kulturne baštine u nastavi likovne kulture</a:t>
            </a:r>
          </a:p>
          <a:p>
            <a:r>
              <a:rPr lang="vi-VN" sz="2400" dirty="0" smtClean="0"/>
              <a:t>Microsoft Office Excel 2007 - 1dio </a:t>
            </a:r>
          </a:p>
          <a:p>
            <a:r>
              <a:rPr lang="vi-VN" sz="2400" dirty="0" smtClean="0"/>
              <a:t>Kako pristupamo pogreškama?</a:t>
            </a:r>
          </a:p>
          <a:p>
            <a:r>
              <a:rPr lang="vi-VN" sz="2400" dirty="0" smtClean="0"/>
              <a:t>SmallBasic - mogućnosti Logo programiranja</a:t>
            </a:r>
          </a:p>
          <a:p>
            <a:r>
              <a:rPr lang="vi-VN" sz="2400" dirty="0" smtClean="0"/>
              <a:t>Videokonferencije u osnovnim školama - primjer dobre prakse</a:t>
            </a:r>
          </a:p>
          <a:p>
            <a:endParaRPr lang="vi-VN" sz="2400" dirty="0" smtClean="0"/>
          </a:p>
          <a:p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Primjeri </a:t>
            </a:r>
            <a:r>
              <a:rPr lang="hr-HR" cap="none" dirty="0" err="1" smtClean="0"/>
              <a:t>webinara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/>
              <a:t>Učenje među učiteljima i kritički prijatelj</a:t>
            </a:r>
          </a:p>
          <a:p>
            <a:r>
              <a:rPr lang="vi-VN" dirty="0" smtClean="0"/>
              <a:t>AMPEU</a:t>
            </a:r>
            <a:r>
              <a:rPr lang="hr-HR" dirty="0" smtClean="0"/>
              <a:t> </a:t>
            </a:r>
            <a:r>
              <a:rPr lang="vi-VN" dirty="0" smtClean="0"/>
              <a:t>-</a:t>
            </a:r>
            <a:r>
              <a:rPr lang="hr-HR" dirty="0" smtClean="0"/>
              <a:t> </a:t>
            </a:r>
            <a:r>
              <a:rPr lang="vi-VN" dirty="0" smtClean="0"/>
              <a:t>Cjeloživotno obrazovanje </a:t>
            </a:r>
          </a:p>
          <a:p>
            <a:r>
              <a:rPr lang="vi-VN" dirty="0" smtClean="0"/>
              <a:t>Kako ostvariti međunarodnu suradnju u osnovnoj školi?</a:t>
            </a:r>
          </a:p>
          <a:p>
            <a:r>
              <a:rPr lang="vi-VN" dirty="0" smtClean="0"/>
              <a:t>The Climate Mystery - želite li utjecati na klimatske promjene?</a:t>
            </a:r>
          </a:p>
          <a:p>
            <a:r>
              <a:rPr lang="vi-VN" dirty="0" smtClean="0"/>
              <a:t>Povrede prava djece u procesu praćenja i vrjednovanja učenika</a:t>
            </a:r>
            <a:endParaRPr lang="hr-HR" dirty="0" smtClean="0"/>
          </a:p>
          <a:p>
            <a:r>
              <a:rPr lang="vi-VN" dirty="0" smtClean="0"/>
              <a:t>Nasilje među djecom</a:t>
            </a:r>
          </a:p>
          <a:p>
            <a:r>
              <a:rPr lang="vi-VN" dirty="0" smtClean="0"/>
              <a:t>Partnerstvo škole, roditelja i lokalne zajednice u zaštiti prava i interesa djece</a:t>
            </a:r>
          </a:p>
          <a:p>
            <a:r>
              <a:rPr lang="vi-VN" dirty="0" smtClean="0"/>
              <a:t>Uvod u projekte  8. dio</a:t>
            </a:r>
          </a:p>
          <a:p>
            <a:r>
              <a:rPr lang="vi-VN" dirty="0" smtClean="0"/>
              <a:t>Photosynth - totalno drugačiji pogled na fotografije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Primjer pozivnice za </a:t>
            </a:r>
            <a:r>
              <a:rPr lang="hr-HR" cap="none" dirty="0" err="1" smtClean="0"/>
              <a:t>webinar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vi-VN" sz="2400" dirty="0" smtClean="0"/>
              <a:t>Objektno orijentirano programiranje – osnovni pojmovi</a:t>
            </a:r>
            <a:r>
              <a:rPr lang="hr-HR" sz="2400" dirty="0" smtClean="0"/>
              <a:t>, </a:t>
            </a:r>
            <a:r>
              <a:rPr lang="vi-VN" sz="2400" b="1" dirty="0" smtClean="0"/>
              <a:t>utorak 20. 4. 2010. u 18.30 sati.</a:t>
            </a:r>
            <a:endParaRPr lang="vi-VN" sz="2400" dirty="0" smtClean="0"/>
          </a:p>
          <a:p>
            <a:r>
              <a:rPr lang="vi-VN" sz="2400" dirty="0" smtClean="0"/>
              <a:t>U predavanju </a:t>
            </a:r>
            <a:r>
              <a:rPr lang="vi-VN" sz="2400" b="1" dirty="0" smtClean="0"/>
              <a:t>Objektno orijentirano programiranje – osnovni pojmovi</a:t>
            </a:r>
            <a:r>
              <a:rPr lang="vi-VN" sz="2400" dirty="0" smtClean="0"/>
              <a:t> govorit ćemo o osnovnim značajkama</a:t>
            </a:r>
            <a:r>
              <a:rPr lang="hr-HR" sz="2400" dirty="0" smtClean="0"/>
              <a:t> ….</a:t>
            </a:r>
          </a:p>
          <a:p>
            <a:endParaRPr lang="vi-VN" sz="2400" dirty="0" smtClean="0"/>
          </a:p>
          <a:p>
            <a:r>
              <a:rPr lang="vi-VN" sz="2400" dirty="0" smtClean="0"/>
              <a:t>Webinar će voditi  </a:t>
            </a:r>
            <a:r>
              <a:rPr lang="vi-VN" sz="2400" b="1" dirty="0" smtClean="0"/>
              <a:t>Marko Petričević</a:t>
            </a:r>
            <a:r>
              <a:rPr lang="vi-VN" sz="2400" dirty="0" smtClean="0"/>
              <a:t>, dipl. ing. matematike - smjer računarstvo, prof. matematike i informatike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vi-VN" sz="2400" dirty="0" smtClean="0"/>
          </a:p>
          <a:p>
            <a:r>
              <a:rPr lang="vi-VN" sz="2400" dirty="0" smtClean="0"/>
              <a:t>Za ulazak u ''prostoriju'' webinara slijedite ovu </a:t>
            </a:r>
            <a:r>
              <a:rPr lang="vi-VN" sz="2400" dirty="0" smtClean="0">
                <a:hlinkClick r:id="rId2"/>
              </a:rPr>
              <a:t>poveznicu</a:t>
            </a:r>
            <a:r>
              <a:rPr lang="vi-VN" sz="2400" dirty="0" smtClean="0"/>
              <a:t>.</a:t>
            </a:r>
          </a:p>
          <a:p>
            <a:r>
              <a:rPr lang="vi-VN" sz="2000" dirty="0" smtClean="0"/>
              <a:t>Za spajanje u webinar možda će vam biti potrebni sljedeći podaci:</a:t>
            </a:r>
            <a:endParaRPr lang="hr-HR" sz="2000" dirty="0" smtClean="0"/>
          </a:p>
          <a:p>
            <a:pPr lvl="1"/>
            <a:r>
              <a:rPr lang="vi-VN" sz="2000" dirty="0" smtClean="0"/>
              <a:t>Meeting ID: OOP123</a:t>
            </a:r>
            <a:br>
              <a:rPr lang="vi-VN" sz="2000" dirty="0" smtClean="0"/>
            </a:br>
            <a:r>
              <a:rPr lang="vi-VN" sz="2000" dirty="0" smtClean="0"/>
              <a:t>Entry Code: Programiranje5</a:t>
            </a:r>
            <a:br>
              <a:rPr lang="vi-VN" sz="2000" dirty="0" smtClean="0"/>
            </a:br>
            <a:r>
              <a:rPr lang="vi-VN" sz="2000" dirty="0" smtClean="0"/>
              <a:t>Location: </a:t>
            </a:r>
            <a:r>
              <a:rPr lang="vi-VN" sz="2000" dirty="0" smtClean="0">
                <a:hlinkClick r:id="rId3"/>
              </a:rPr>
              <a:t>https://www.livemeeting.com/cc/usergroups</a:t>
            </a:r>
            <a:endParaRPr lang="vi-VN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Primjer snimke </a:t>
            </a:r>
            <a:r>
              <a:rPr lang="hr-HR" cap="none" dirty="0" err="1" smtClean="0"/>
              <a:t>webinara</a:t>
            </a:r>
            <a:endParaRPr lang="hr-HR" cap="non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64" y="2117765"/>
            <a:ext cx="8747600" cy="34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hr-HR" cap="none" dirty="0" smtClean="0">
                <a:latin typeface="Arial" pitchFamily="34" charset="0"/>
                <a:cs typeface="Arial" pitchFamily="34" charset="0"/>
              </a:rPr>
              <a:t>Kako sudjelovati u </a:t>
            </a:r>
            <a:r>
              <a:rPr lang="hr-HR" cap="none" dirty="0" err="1" smtClean="0">
                <a:latin typeface="Arial" pitchFamily="34" charset="0"/>
                <a:cs typeface="Arial" pitchFamily="34" charset="0"/>
              </a:rPr>
              <a:t>webinaru</a:t>
            </a:r>
            <a:endParaRPr lang="hr-HR" cap="non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228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Registrirati se na portalu "Suradnici u učenju“ (</a:t>
            </a:r>
            <a:r>
              <a:rPr lang="hr-HR" sz="2800" dirty="0" smtClean="0">
                <a:latin typeface="Arial" pitchFamily="34" charset="0"/>
                <a:cs typeface="Arial" pitchFamily="34" charset="0"/>
                <a:hlinkClick r:id="rId2"/>
              </a:rPr>
              <a:t>www.ucitelji.org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Na stranici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Webinari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pronaći najave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webinara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i podatke potrebne za "ulazak" u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webinar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Prilikom prvog sudjelovanja poželjno je instalirati program Live Meeting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Upute za rad s Live Meetingom dostupne su na stranici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Webinari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i u Pogledu kroz prozor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5572116"/>
            <a:ext cx="8458200" cy="1285884"/>
          </a:xfrm>
        </p:spPr>
        <p:txBody>
          <a:bodyPr/>
          <a:lstStyle/>
          <a:p>
            <a:r>
              <a:rPr lang="hr-HR" cap="none" dirty="0" smtClean="0"/>
              <a:t>Microsoft Office OneNote </a:t>
            </a:r>
            <a:r>
              <a:rPr lang="hr-HR" cap="none" dirty="0" err="1" smtClean="0"/>
              <a:t>2007</a:t>
            </a:r>
            <a:endParaRPr lang="hr-HR" cap="none" dirty="0"/>
          </a:p>
        </p:txBody>
      </p:sp>
      <p:pic>
        <p:nvPicPr>
          <p:cNvPr id="3" name="Slika 2" descr="slika0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142984"/>
            <a:ext cx="5279053" cy="3755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kstniOkvir 3"/>
          <p:cNvSpPr txBox="1"/>
          <p:nvPr/>
        </p:nvSpPr>
        <p:spPr>
          <a:xfrm>
            <a:off x="5286380" y="2000240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Digitalna bilježnica </a:t>
            </a:r>
          </a:p>
          <a:p>
            <a:pPr algn="ctr"/>
            <a:r>
              <a:rPr lang="hr-HR" sz="3200" dirty="0" smtClean="0"/>
              <a:t>za </a:t>
            </a:r>
          </a:p>
          <a:p>
            <a:pPr algn="ctr"/>
            <a:r>
              <a:rPr lang="hr-HR" sz="3200" dirty="0" smtClean="0"/>
              <a:t>svaku priliku</a:t>
            </a:r>
            <a:endParaRPr lang="hr-HR" sz="32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Program OneNote </a:t>
            </a:r>
            <a:r>
              <a:rPr lang="hr-HR" cap="none" dirty="0" err="1" smtClean="0"/>
              <a:t>2007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dio paketa</a:t>
            </a:r>
            <a:r>
              <a:rPr lang="hr-HR" b="1" dirty="0" smtClean="0"/>
              <a:t> Office Enterprise </a:t>
            </a:r>
            <a:r>
              <a:rPr lang="hr-HR" b="1" dirty="0" err="1" smtClean="0"/>
              <a:t>2007</a:t>
            </a:r>
            <a:r>
              <a:rPr lang="hr-HR" dirty="0" smtClean="0"/>
              <a:t>,</a:t>
            </a:r>
          </a:p>
          <a:p>
            <a:r>
              <a:rPr lang="hr-HR" dirty="0" smtClean="0"/>
              <a:t>obuhvaćen je licencom za korištenje u našim školama</a:t>
            </a:r>
          </a:p>
          <a:p>
            <a:r>
              <a:rPr lang="hr-HR" dirty="0" smtClean="0"/>
              <a:t>probnu inačicu možete pronaći na stranicama Microsofta Hrvatska</a:t>
            </a:r>
          </a:p>
          <a:p>
            <a:r>
              <a:rPr lang="hr-HR" dirty="0" smtClean="0"/>
              <a:t>preveden je na hrvatski</a:t>
            </a:r>
            <a:endParaRPr lang="hr-HR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Dokumenti u </a:t>
            </a:r>
            <a:r>
              <a:rPr lang="hr-HR" cap="none" dirty="0" err="1" smtClean="0"/>
              <a:t>OneNoteu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Imaju oblik digitalne bilježnice </a:t>
            </a:r>
          </a:p>
          <a:p>
            <a:r>
              <a:rPr lang="hr-HR" dirty="0" smtClean="0"/>
              <a:t>Mogu sadržavati niz poglavlja s različitim brojem stranica. </a:t>
            </a:r>
          </a:p>
          <a:p>
            <a:r>
              <a:rPr lang="hr-HR" dirty="0" smtClean="0"/>
              <a:t>Poglavlja i stranice dodajete prema potrebi i vrlo ih je lako premještati pa čak i između različitih bilježnica.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Stranica u </a:t>
            </a:r>
            <a:r>
              <a:rPr lang="hr-HR" cap="none" dirty="0" err="1" smtClean="0"/>
              <a:t>OneNoteu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r>
              <a:rPr lang="hr-HR" dirty="0" smtClean="0"/>
              <a:t>gotovo beskonačne duljine</a:t>
            </a:r>
          </a:p>
          <a:p>
            <a:r>
              <a:rPr lang="hr-HR" dirty="0" smtClean="0"/>
              <a:t>može sadržavati:</a:t>
            </a:r>
          </a:p>
          <a:p>
            <a:r>
              <a:rPr lang="hr-HR" dirty="0" smtClean="0"/>
              <a:t> tekst, slike, </a:t>
            </a:r>
          </a:p>
          <a:p>
            <a:r>
              <a:rPr lang="hr-HR" dirty="0" smtClean="0"/>
              <a:t>datoteke iz drugih programa, </a:t>
            </a:r>
          </a:p>
          <a:p>
            <a:r>
              <a:rPr lang="hr-HR" dirty="0" smtClean="0"/>
              <a:t>video i audio isječke, </a:t>
            </a:r>
          </a:p>
          <a:p>
            <a:r>
              <a:rPr lang="hr-HR" dirty="0" smtClean="0"/>
              <a:t>sadržaje s web-stranica, </a:t>
            </a:r>
          </a:p>
          <a:p>
            <a:r>
              <a:rPr lang="hr-HR" dirty="0" smtClean="0"/>
              <a:t>isječke zaslona, </a:t>
            </a:r>
          </a:p>
          <a:p>
            <a:r>
              <a:rPr lang="hr-HR" dirty="0" smtClean="0"/>
              <a:t>oznake, crteže…</a:t>
            </a:r>
          </a:p>
          <a:p>
            <a:endParaRPr lang="hr-H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Zajednica “Suradnici u učenju”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5357826"/>
          </a:xfrm>
        </p:spPr>
        <p:txBody>
          <a:bodyPr>
            <a:normAutofit/>
          </a:bodyPr>
          <a:lstStyle/>
          <a:p>
            <a:r>
              <a:rPr lang="hr-HR" dirty="0" smtClean="0"/>
              <a:t>Portal </a:t>
            </a:r>
            <a:r>
              <a:rPr lang="hr-HR" dirty="0" smtClean="0">
                <a:hlinkClick r:id="rId2"/>
              </a:rPr>
              <a:t>www.ucitelji.org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Natjecanje “Primjena računala u nastavi”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Digitalni časopis “Pogled kroz prozor” </a:t>
            </a:r>
            <a:r>
              <a:rPr lang="hr-HR" dirty="0" smtClean="0">
                <a:hlinkClick r:id="rId3"/>
              </a:rPr>
              <a:t>pogled-pil.spaces.live.com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Program </a:t>
            </a:r>
            <a:r>
              <a:rPr lang="hr-HR" dirty="0" err="1" smtClean="0"/>
              <a:t>webinara</a:t>
            </a:r>
            <a:r>
              <a:rPr lang="hr-HR" dirty="0" smtClean="0"/>
              <a:t> “Učimo zajedno”</a:t>
            </a:r>
          </a:p>
          <a:p>
            <a:pPr lvl="1"/>
            <a:r>
              <a:rPr lang="hr-HR" dirty="0" smtClean="0"/>
              <a:t>Svi sadržaji su besplatni!</a:t>
            </a:r>
            <a:endParaRPr lang="hr-HR" dirty="0"/>
          </a:p>
        </p:txBody>
      </p:sp>
      <p:pic>
        <p:nvPicPr>
          <p:cNvPr id="4" name="Picture 9" descr="PiL - banner 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1357298"/>
            <a:ext cx="2286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Korisne sitnice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možete pisati bilo gdje i da sve što napišete možete premještati po stranici kako god želite.  </a:t>
            </a:r>
          </a:p>
          <a:p>
            <a:r>
              <a:rPr lang="hr-HR" dirty="0" smtClean="0"/>
              <a:t>da ne morate misliti na spremanje, jer OneNote cijelo vrijeme sprema umjesto vas</a:t>
            </a:r>
          </a:p>
          <a:p>
            <a:r>
              <a:rPr lang="hr-HR" dirty="0" smtClean="0"/>
              <a:t>postoje dio </a:t>
            </a:r>
            <a:r>
              <a:rPr lang="hr-HR" dirty="0" err="1" smtClean="0"/>
              <a:t>Nearhivirane</a:t>
            </a:r>
            <a:r>
              <a:rPr lang="hr-HR" dirty="0" smtClean="0"/>
              <a:t> bilješke – (</a:t>
            </a:r>
            <a:r>
              <a:rPr lang="hr-HR" i="1" dirty="0" err="1" smtClean="0"/>
              <a:t>Unified</a:t>
            </a:r>
            <a:r>
              <a:rPr lang="hr-HR" i="1" dirty="0" smtClean="0"/>
              <a:t> Notes</a:t>
            </a:r>
            <a:r>
              <a:rPr lang="hr-HR" dirty="0" smtClean="0"/>
              <a:t>) u koje možete pisati kad hoćete, a poslije to odvući na određenu stranicu u određenoj bilježnici. I</a:t>
            </a:r>
          </a:p>
          <a:p>
            <a:r>
              <a:rPr lang="hr-HR" dirty="0" smtClean="0"/>
              <a:t>Dijelove bilježaka možete označiti različitim kategorijama oznaka, a kasnije samo pokrenuti pretraživanje tih oznaka kako biste brzo našli dio koji vam treba.</a:t>
            </a:r>
          </a:p>
          <a:p>
            <a:endParaRPr lang="hr-HR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Tablice i popisi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par pritisaka na </a:t>
            </a:r>
            <a:r>
              <a:rPr lang="hr-HR" i="1" dirty="0" err="1" smtClean="0"/>
              <a:t>Tab</a:t>
            </a:r>
            <a:r>
              <a:rPr lang="hr-HR" dirty="0" smtClean="0"/>
              <a:t> i imate </a:t>
            </a:r>
            <a:r>
              <a:rPr lang="hr-HR" dirty="0" err="1" smtClean="0"/>
              <a:t>tablic</a:t>
            </a:r>
            <a:endParaRPr lang="hr-HR" dirty="0" smtClean="0"/>
          </a:p>
          <a:p>
            <a:r>
              <a:rPr lang="hr-HR" dirty="0" smtClean="0"/>
              <a:t>upišete li prvu oznaku popisa, sve ostale pojavljivat će se nakon pritiska na </a:t>
            </a:r>
            <a:r>
              <a:rPr lang="hr-HR" i="1" dirty="0" smtClean="0"/>
              <a:t>Enter</a:t>
            </a:r>
            <a:r>
              <a:rPr lang="hr-HR" dirty="0" smtClean="0"/>
              <a:t>, </a:t>
            </a:r>
          </a:p>
          <a:p>
            <a:r>
              <a:rPr lang="hr-HR" dirty="0" smtClean="0"/>
              <a:t>ako u popisu pritisnete </a:t>
            </a:r>
            <a:r>
              <a:rPr lang="hr-HR" i="1" dirty="0" err="1" smtClean="0"/>
              <a:t>Tab</a:t>
            </a:r>
            <a:r>
              <a:rPr lang="hr-HR" dirty="0" smtClean="0"/>
              <a:t> dobit ćete uvučeni popis. </a:t>
            </a:r>
            <a:endParaRPr lang="hr-HR" dirty="0"/>
          </a:p>
        </p:txBody>
      </p:sp>
      <p:pic>
        <p:nvPicPr>
          <p:cNvPr id="4" name="Slika 3" descr="slika6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3929066"/>
            <a:ext cx="3114675" cy="2505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hr-HR" cap="none" dirty="0" smtClean="0"/>
              <a:t>Suradnički rad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Osobna bilježnica –jedno ili više računala</a:t>
            </a:r>
          </a:p>
          <a:p>
            <a:r>
              <a:rPr lang="hr-HR" dirty="0" smtClean="0"/>
              <a:t>Zajednička</a:t>
            </a:r>
          </a:p>
          <a:p>
            <a:r>
              <a:rPr lang="hr-HR" dirty="0" smtClean="0"/>
              <a:t>Sinkronizirana</a:t>
            </a:r>
          </a:p>
          <a:p>
            <a:r>
              <a:rPr lang="hr-HR" dirty="0" smtClean="0"/>
              <a:t>Prenosiva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1375" y="2928934"/>
            <a:ext cx="5762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Podloge i predlošci</a:t>
            </a:r>
            <a:endParaRPr lang="hr-HR" cap="none" dirty="0"/>
          </a:p>
        </p:txBody>
      </p:sp>
      <p:pic>
        <p:nvPicPr>
          <p:cNvPr id="4" name="Rezervirano mjesto sadržaja 3" descr="slika8.t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428868"/>
            <a:ext cx="3267075" cy="3200400"/>
          </a:xfrm>
        </p:spPr>
      </p:pic>
      <p:pic>
        <p:nvPicPr>
          <p:cNvPr id="5" name="Slika 4" descr="slika9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571612"/>
            <a:ext cx="3400425" cy="4886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Umetanje datoteka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Ikona + poveznica</a:t>
            </a:r>
          </a:p>
          <a:p>
            <a:r>
              <a:rPr lang="hr-HR" dirty="0" smtClean="0"/>
              <a:t>Ispis u bilježnicu</a:t>
            </a:r>
            <a:endParaRPr lang="hr-HR" dirty="0"/>
          </a:p>
        </p:txBody>
      </p:sp>
      <p:pic>
        <p:nvPicPr>
          <p:cNvPr id="4" name="Rezervirano mjesto sadržaja 3" descr="slika10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52725" y="2667000"/>
            <a:ext cx="6391275" cy="419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Klikni, piši, umetni, zalijepi</a:t>
            </a:r>
            <a:endParaRPr lang="hr-HR" cap="none" dirty="0"/>
          </a:p>
        </p:txBody>
      </p:sp>
      <p:pic>
        <p:nvPicPr>
          <p:cNvPr id="6" name="Rezervirano mjesto sadržaja 5" descr="slika12.t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14825" y="1285860"/>
            <a:ext cx="4829175" cy="2381250"/>
          </a:xfrm>
        </p:spPr>
      </p:pic>
      <p:pic>
        <p:nvPicPr>
          <p:cNvPr id="7" name="Slika 6" descr="slika11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643050"/>
            <a:ext cx="4076700" cy="19431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73993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Informacije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Portal Suradnici u učenju</a:t>
            </a:r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www.ucitelji.org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Pogled kroz prozor</a:t>
            </a:r>
            <a:endParaRPr lang="hr-HR" dirty="0" smtClean="0">
              <a:hlinkClick r:id="rId3"/>
            </a:endParaRPr>
          </a:p>
          <a:p>
            <a:r>
              <a:rPr lang="hr-HR" dirty="0" smtClean="0">
                <a:hlinkClick r:id="rId3"/>
              </a:rPr>
              <a:t>pogled-pil.spaces.live.com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lidija.kralj</a:t>
            </a:r>
            <a:r>
              <a:rPr lang="hr-HR" dirty="0" smtClean="0"/>
              <a:t>@</a:t>
            </a:r>
            <a:r>
              <a:rPr lang="hr-HR" dirty="0" err="1" smtClean="0"/>
              <a:t>ucitelji.org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 smtClean="0"/>
              <a:t>Webinar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Predavanje ili radionica koje se odvija putem interneta, a uključuje video, audio i tekstualnu komunikaciju između sudionika. </a:t>
            </a:r>
          </a:p>
          <a:p>
            <a:endParaRPr lang="hr-HR" dirty="0" smtClean="0"/>
          </a:p>
          <a:p>
            <a:r>
              <a:rPr lang="hr-HR" dirty="0" err="1" smtClean="0"/>
              <a:t>Webcast</a:t>
            </a:r>
            <a:r>
              <a:rPr lang="hr-HR" dirty="0" smtClean="0"/>
              <a:t>, </a:t>
            </a:r>
            <a:r>
              <a:rPr lang="hr-HR" dirty="0" err="1" smtClean="0"/>
              <a:t>podcast</a:t>
            </a:r>
            <a:r>
              <a:rPr lang="hr-HR" dirty="0" smtClean="0"/>
              <a:t>, web-konferencija, videokonferencija,…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cap="none" dirty="0" smtClean="0">
                <a:latin typeface="Arial" pitchFamily="34" charset="0"/>
                <a:cs typeface="Arial" pitchFamily="34" charset="0"/>
              </a:rPr>
              <a:t>Ciljevi programa </a:t>
            </a:r>
            <a:r>
              <a:rPr lang="hr-HR" cap="none" dirty="0" err="1" smtClean="0">
                <a:latin typeface="Arial" pitchFamily="34" charset="0"/>
                <a:cs typeface="Arial" pitchFamily="34" charset="0"/>
              </a:rPr>
              <a:t>webinara</a:t>
            </a:r>
            <a:r>
              <a:rPr lang="hr-HR" cap="none" dirty="0" smtClean="0">
                <a:latin typeface="Arial" pitchFamily="34" charset="0"/>
                <a:cs typeface="Arial" pitchFamily="34" charset="0"/>
              </a:rPr>
              <a:t> “Učimo zajedno”</a:t>
            </a:r>
            <a:endParaRPr lang="hr-HR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572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predstavljanje rada učitelja/nastavnika iz Hrvatske i inozemstva, njihovih postignuća i projekata.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omogućiti zainteresiranim sadašnjim i budućim učiteljima/nastavnicima sudjelovanje na zanimljivim, kvalitetnim predavanjima neovisno o tome gdje se predavač ili sudionici nalaze.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Ostvaruje se u suradnji s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Agencijom za odgoj i obrazovanje</a:t>
            </a:r>
            <a:endParaRPr lang="hr-H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Koji su tehnički zahtjevi?</a:t>
            </a:r>
            <a:endParaRPr lang="hr-H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2800" dirty="0" smtClean="0"/>
              <a:t>Računalo sa zvučnom karticom, priključkom na internet i slušalice/zvučnici</a:t>
            </a:r>
          </a:p>
          <a:p>
            <a:pPr lvl="0">
              <a:lnSpc>
                <a:spcPct val="150000"/>
              </a:lnSpc>
            </a:pPr>
            <a:r>
              <a:rPr lang="hr-HR" sz="2800" dirty="0" smtClean="0"/>
              <a:t>Mikrofon i web-kamera</a:t>
            </a:r>
          </a:p>
          <a:p>
            <a:pPr lvl="0">
              <a:lnSpc>
                <a:spcPct val="150000"/>
              </a:lnSpc>
            </a:pPr>
            <a:r>
              <a:rPr lang="hr-HR" sz="2800" dirty="0" smtClean="0"/>
              <a:t>Računalni program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57694"/>
            <a:ext cx="3810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0239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>
                <a:latin typeface="Arial" pitchFamily="34" charset="0"/>
                <a:cs typeface="Arial" pitchFamily="34" charset="0"/>
              </a:rPr>
              <a:t>Kako </a:t>
            </a:r>
            <a:r>
              <a:rPr lang="hr-HR" cap="none" dirty="0" err="1" smtClean="0">
                <a:latin typeface="Arial" pitchFamily="34" charset="0"/>
                <a:cs typeface="Arial" pitchFamily="34" charset="0"/>
              </a:rPr>
              <a:t>webinar</a:t>
            </a:r>
            <a:r>
              <a:rPr lang="hr-HR" cap="none" dirty="0" smtClean="0">
                <a:latin typeface="Arial" pitchFamily="34" charset="0"/>
                <a:cs typeface="Arial" pitchFamily="34" charset="0"/>
              </a:rPr>
              <a:t> izgleda</a:t>
            </a:r>
            <a:endParaRPr lang="hr-HR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4871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Trajanje 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60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minuta (45’ predavanje + pitanja)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Dan i vrijeme dogovaraju se s predavačem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Najčešći termini: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12.30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18.30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Svaki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webinar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se snima te je snimka dostupna na portalu </a:t>
            </a:r>
            <a:r>
              <a:rPr lang="hr-HR" dirty="0" smtClean="0">
                <a:latin typeface="Arial" pitchFamily="34" charset="0"/>
                <a:cs typeface="Arial" pitchFamily="34" charset="0"/>
                <a:hlinkClick r:id="rId2"/>
              </a:rPr>
              <a:t>www.ucitelji.org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Pojedini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webinari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mogu trajati više sati/dana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Malo statistike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rujan </a:t>
            </a:r>
            <a:r>
              <a:rPr lang="hr-HR" dirty="0" err="1" smtClean="0"/>
              <a:t>2009</a:t>
            </a:r>
            <a:r>
              <a:rPr lang="hr-HR" dirty="0" smtClean="0"/>
              <a:t>. - ožujak </a:t>
            </a:r>
            <a:r>
              <a:rPr lang="hr-HR" dirty="0" err="1" smtClean="0"/>
              <a:t>2010</a:t>
            </a:r>
            <a:r>
              <a:rPr lang="hr-HR" dirty="0" smtClean="0"/>
              <a:t>.</a:t>
            </a:r>
          </a:p>
          <a:p>
            <a:r>
              <a:rPr lang="hr-HR" dirty="0" smtClean="0"/>
              <a:t>Broj održanih </a:t>
            </a:r>
            <a:r>
              <a:rPr lang="hr-HR" dirty="0" err="1" smtClean="0"/>
              <a:t>webinara</a:t>
            </a:r>
            <a:r>
              <a:rPr lang="hr-HR" dirty="0" smtClean="0"/>
              <a:t>: </a:t>
            </a:r>
            <a:r>
              <a:rPr lang="hr-HR" dirty="0" err="1" smtClean="0"/>
              <a:t>47</a:t>
            </a:r>
            <a:endParaRPr lang="hr-HR" dirty="0" smtClean="0"/>
          </a:p>
          <a:p>
            <a:r>
              <a:rPr lang="hr-HR" dirty="0" smtClean="0"/>
              <a:t>Ukupan broj sudionika: </a:t>
            </a:r>
            <a:r>
              <a:rPr lang="hr-HR" dirty="0" err="1" smtClean="0"/>
              <a:t>1247</a:t>
            </a:r>
            <a:endParaRPr lang="hr-HR" dirty="0" smtClean="0"/>
          </a:p>
          <a:p>
            <a:r>
              <a:rPr lang="hr-HR" dirty="0" smtClean="0"/>
              <a:t>Pregledavanje snimki </a:t>
            </a:r>
            <a:r>
              <a:rPr lang="hr-HR" dirty="0" err="1" smtClean="0"/>
              <a:t>webinara</a:t>
            </a:r>
            <a:r>
              <a:rPr lang="hr-HR" dirty="0" smtClean="0"/>
              <a:t>: </a:t>
            </a:r>
            <a:r>
              <a:rPr lang="hr-HR" dirty="0" err="1" smtClean="0"/>
              <a:t>789</a:t>
            </a:r>
            <a:endParaRPr lang="hr-HR" dirty="0" smtClean="0"/>
          </a:p>
          <a:p>
            <a:r>
              <a:rPr lang="hr-HR" dirty="0" smtClean="0"/>
              <a:t>Prosječno </a:t>
            </a:r>
            <a:r>
              <a:rPr lang="hr-HR" dirty="0" err="1" smtClean="0"/>
              <a:t>26</a:t>
            </a:r>
            <a:r>
              <a:rPr lang="hr-HR" dirty="0" smtClean="0"/>
              <a:t> sudionika uživo + </a:t>
            </a:r>
            <a:r>
              <a:rPr lang="hr-HR" dirty="0" err="1" smtClean="0"/>
              <a:t>17</a:t>
            </a:r>
            <a:r>
              <a:rPr lang="hr-HR" dirty="0" smtClean="0"/>
              <a:t> naknadno</a:t>
            </a:r>
          </a:p>
          <a:p>
            <a:endParaRPr lang="hr-HR" dirty="0" smtClean="0"/>
          </a:p>
          <a:p>
            <a:r>
              <a:rPr lang="hr-HR" dirty="0" smtClean="0"/>
              <a:t>Od listopada </a:t>
            </a:r>
            <a:r>
              <a:rPr lang="hr-HR" dirty="0" err="1" smtClean="0"/>
              <a:t>2008</a:t>
            </a:r>
            <a:r>
              <a:rPr lang="hr-HR" dirty="0" smtClean="0"/>
              <a:t>. </a:t>
            </a:r>
          </a:p>
          <a:p>
            <a:pPr lvl="1"/>
            <a:r>
              <a:rPr lang="hr-HR" dirty="0" smtClean="0"/>
              <a:t>održan </a:t>
            </a:r>
            <a:r>
              <a:rPr lang="hr-HR" dirty="0" err="1" smtClean="0"/>
              <a:t>91</a:t>
            </a:r>
            <a:r>
              <a:rPr lang="hr-HR" dirty="0" smtClean="0"/>
              <a:t> </a:t>
            </a:r>
            <a:r>
              <a:rPr lang="hr-HR" dirty="0" err="1" smtClean="0"/>
              <a:t>webinar</a:t>
            </a:r>
            <a:endParaRPr lang="hr-HR" dirty="0" smtClean="0"/>
          </a:p>
          <a:p>
            <a:pPr lvl="1"/>
            <a:r>
              <a:rPr lang="hr-HR" dirty="0" smtClean="0"/>
              <a:t>sve snimke dostupne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 smtClean="0"/>
              <a:t>Webinar</a:t>
            </a:r>
            <a:r>
              <a:rPr lang="hr-HR" cap="none" dirty="0" smtClean="0"/>
              <a:t> s albanskim kolegama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PrtSc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3188" y="1365512"/>
            <a:ext cx="857256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/>
          <a:lstStyle/>
          <a:p>
            <a:r>
              <a:rPr lang="hr-HR" cap="none" dirty="0" smtClean="0"/>
              <a:t>Međunarodna konferencija</a:t>
            </a:r>
            <a:endParaRPr lang="hr-HR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3" y="1587236"/>
            <a:ext cx="8647350" cy="49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732</Words>
  <Application>Microsoft Office PowerPoint</Application>
  <PresentationFormat>Prikaz na zaslonu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Putovanje</vt:lpstr>
      <vt:lpstr>Nove tehnologije u nastavi</vt:lpstr>
      <vt:lpstr>Zajednica “Suradnici u učenju”</vt:lpstr>
      <vt:lpstr>Webinar</vt:lpstr>
      <vt:lpstr>Ciljevi programa webinara “Učimo zajedno”</vt:lpstr>
      <vt:lpstr>Koji su tehnički zahtjevi?</vt:lpstr>
      <vt:lpstr>Kako webinar izgleda</vt:lpstr>
      <vt:lpstr>Malo statistike</vt:lpstr>
      <vt:lpstr>Webinar s albanskim kolegama</vt:lpstr>
      <vt:lpstr>Međunarodna konferencija</vt:lpstr>
      <vt:lpstr>Europski projekti za obrazovanje</vt:lpstr>
      <vt:lpstr>Primjeri webinara</vt:lpstr>
      <vt:lpstr>Primjeri webinara</vt:lpstr>
      <vt:lpstr>Primjer pozivnice za webinar</vt:lpstr>
      <vt:lpstr>Primjer snimke webinara</vt:lpstr>
      <vt:lpstr>Kako sudjelovati u webinaru</vt:lpstr>
      <vt:lpstr>Microsoft Office OneNote 2007</vt:lpstr>
      <vt:lpstr>Program OneNote 2007</vt:lpstr>
      <vt:lpstr>Dokumenti u OneNoteu</vt:lpstr>
      <vt:lpstr>Stranica u OneNoteu</vt:lpstr>
      <vt:lpstr>Korisne sitnice</vt:lpstr>
      <vt:lpstr>Tablice i popisi</vt:lpstr>
      <vt:lpstr>Suradnički rad</vt:lpstr>
      <vt:lpstr>Podloge i predlošci</vt:lpstr>
      <vt:lpstr>Umetanje datoteka</vt:lpstr>
      <vt:lpstr>Klikni, piši, umetni, zalijepi</vt:lpstr>
      <vt:lpstr>Slajd 26</vt:lpstr>
      <vt:lpstr>Informacije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Lidija Kralj</dc:creator>
  <cp:lastModifiedBy>mmusnjak</cp:lastModifiedBy>
  <cp:revision>66</cp:revision>
  <dcterms:created xsi:type="dcterms:W3CDTF">2010-04-18T08:19:25Z</dcterms:created>
  <dcterms:modified xsi:type="dcterms:W3CDTF">2010-05-11T08:41:40Z</dcterms:modified>
</cp:coreProperties>
</file>