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7" r:id="rId2"/>
    <p:sldId id="282" r:id="rId3"/>
    <p:sldId id="281" r:id="rId4"/>
    <p:sldId id="280" r:id="rId5"/>
    <p:sldId id="283" r:id="rId6"/>
    <p:sldId id="284" r:id="rId7"/>
    <p:sldId id="289" r:id="rId8"/>
    <p:sldId id="304" r:id="rId9"/>
    <p:sldId id="287" r:id="rId10"/>
    <p:sldId id="285" r:id="rId11"/>
    <p:sldId id="288" r:id="rId12"/>
    <p:sldId id="290" r:id="rId13"/>
    <p:sldId id="291" r:id="rId14"/>
    <p:sldId id="292" r:id="rId15"/>
    <p:sldId id="294" r:id="rId16"/>
    <p:sldId id="298" r:id="rId17"/>
    <p:sldId id="308" r:id="rId18"/>
    <p:sldId id="300" r:id="rId19"/>
    <p:sldId id="305" r:id="rId20"/>
    <p:sldId id="295" r:id="rId21"/>
    <p:sldId id="297" r:id="rId22"/>
    <p:sldId id="306" r:id="rId23"/>
    <p:sldId id="303" r:id="rId24"/>
    <p:sldId id="296" r:id="rId25"/>
    <p:sldId id="286" r:id="rId26"/>
    <p:sldId id="302" r:id="rId27"/>
    <p:sldId id="299" r:id="rId28"/>
    <p:sldId id="307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20" r:id="rId40"/>
    <p:sldId id="321" r:id="rId41"/>
    <p:sldId id="322" r:id="rId42"/>
    <p:sldId id="323" r:id="rId43"/>
    <p:sldId id="324" r:id="rId44"/>
    <p:sldId id="325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3" r:id="rId71"/>
    <p:sldId id="354" r:id="rId72"/>
    <p:sldId id="355" r:id="rId73"/>
    <p:sldId id="356" r:id="rId74"/>
    <p:sldId id="352" r:id="rId75"/>
  </p:sldIdLst>
  <p:sldSz cx="9144000" cy="6858000" type="screen4x3"/>
  <p:notesSz cx="6797675" cy="9926638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E46"/>
    <a:srgbClr val="2FB1CC"/>
    <a:srgbClr val="938678"/>
    <a:srgbClr val="808285"/>
    <a:srgbClr val="D6570E"/>
    <a:srgbClr val="F7C3A3"/>
    <a:srgbClr val="25AFC9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300" autoAdjust="0"/>
    <p:restoredTop sz="81647" autoAdjust="0"/>
  </p:normalViewPr>
  <p:slideViewPr>
    <p:cSldViewPr>
      <p:cViewPr varScale="1">
        <p:scale>
          <a:sx n="92" d="100"/>
          <a:sy n="92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102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48302-CAF8-4FD3-B56C-C001C2B5800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9A3C7724-F3D0-4ACB-A4A4-4931F178C220}">
      <dgm:prSet phldrT="[Text]"/>
      <dgm:spPr/>
      <dgm:t>
        <a:bodyPr/>
        <a:lstStyle/>
        <a:p>
          <a:r>
            <a:rPr lang="hr-HR" smtClean="0"/>
            <a:t>Organizator:</a:t>
          </a:r>
          <a:endParaRPr lang="hr-HR" dirty="0"/>
        </a:p>
      </dgm:t>
    </dgm:pt>
    <dgm:pt modelId="{7A74BBBE-7B90-45F2-8AA1-A9A3DD91B76D}" type="parTrans" cxnId="{53665DB2-C349-4C97-96FC-DCC15FD85685}">
      <dgm:prSet/>
      <dgm:spPr/>
      <dgm:t>
        <a:bodyPr/>
        <a:lstStyle/>
        <a:p>
          <a:endParaRPr lang="hr-HR"/>
        </a:p>
      </dgm:t>
    </dgm:pt>
    <dgm:pt modelId="{9E425217-3ED7-4640-BE46-9DBD18984D64}" type="sibTrans" cxnId="{53665DB2-C349-4C97-96FC-DCC15FD85685}">
      <dgm:prSet/>
      <dgm:spPr/>
      <dgm:t>
        <a:bodyPr/>
        <a:lstStyle/>
        <a:p>
          <a:endParaRPr lang="hr-HR"/>
        </a:p>
      </dgm:t>
    </dgm:pt>
    <dgm:pt modelId="{05A01CB2-A67B-4C1D-86C1-8841AD23CDC8}">
      <dgm:prSet phldrT="[Text]" custT="1"/>
      <dgm:spPr/>
      <dgm:t>
        <a:bodyPr/>
        <a:lstStyle/>
        <a:p>
          <a:r>
            <a:rPr lang="hr-HR" sz="1600" smtClean="0"/>
            <a:t>europske nacionalne agencije</a:t>
          </a:r>
          <a:endParaRPr lang="hr-HR" sz="1600" dirty="0"/>
        </a:p>
      </dgm:t>
    </dgm:pt>
    <dgm:pt modelId="{04A7975F-CCFB-4B79-B7F6-055AB2826CCC}" type="parTrans" cxnId="{8E2CB24A-DCC1-4456-8A18-EBE784CB2AC5}">
      <dgm:prSet/>
      <dgm:spPr/>
      <dgm:t>
        <a:bodyPr/>
        <a:lstStyle/>
        <a:p>
          <a:endParaRPr lang="hr-HR"/>
        </a:p>
      </dgm:t>
    </dgm:pt>
    <dgm:pt modelId="{A786B7DE-18C3-4926-9F90-E2F2A796BCBA}" type="sibTrans" cxnId="{8E2CB24A-DCC1-4456-8A18-EBE784CB2AC5}">
      <dgm:prSet/>
      <dgm:spPr/>
      <dgm:t>
        <a:bodyPr/>
        <a:lstStyle/>
        <a:p>
          <a:endParaRPr lang="hr-HR"/>
        </a:p>
      </dgm:t>
    </dgm:pt>
    <dgm:pt modelId="{AB19D30E-A1B6-4603-AFC8-A5E20378564A}">
      <dgm:prSet phldrT="[Text]"/>
      <dgm:spPr/>
      <dgm:t>
        <a:bodyPr/>
        <a:lstStyle/>
        <a:p>
          <a:r>
            <a:rPr lang="hr-HR" smtClean="0"/>
            <a:t>Sezona:</a:t>
          </a:r>
          <a:endParaRPr lang="hr-HR" dirty="0"/>
        </a:p>
      </dgm:t>
    </dgm:pt>
    <dgm:pt modelId="{B3D05F12-48B2-4263-8C6F-52A50A6087A4}" type="parTrans" cxnId="{DDAFB44C-36C0-4FC1-BDEB-C3246F10797C}">
      <dgm:prSet/>
      <dgm:spPr/>
      <dgm:t>
        <a:bodyPr/>
        <a:lstStyle/>
        <a:p>
          <a:endParaRPr lang="hr-HR"/>
        </a:p>
      </dgm:t>
    </dgm:pt>
    <dgm:pt modelId="{0A904E70-1C69-4A4A-97ED-CF0FB21ACF34}" type="sibTrans" cxnId="{DDAFB44C-36C0-4FC1-BDEB-C3246F10797C}">
      <dgm:prSet/>
      <dgm:spPr/>
      <dgm:t>
        <a:bodyPr/>
        <a:lstStyle/>
        <a:p>
          <a:endParaRPr lang="hr-HR"/>
        </a:p>
      </dgm:t>
    </dgm:pt>
    <dgm:pt modelId="{12020DEF-674A-4224-A2D9-9B35DE51A2E1}">
      <dgm:prSet phldrT="[Text]" custT="1"/>
      <dgm:spPr/>
      <dgm:t>
        <a:bodyPr/>
        <a:lstStyle/>
        <a:p>
          <a:r>
            <a:rPr lang="hr-HR" sz="1600" smtClean="0"/>
            <a:t>rujan-prosinac svake godine</a:t>
          </a:r>
          <a:endParaRPr lang="hr-HR" sz="1600" dirty="0"/>
        </a:p>
      </dgm:t>
    </dgm:pt>
    <dgm:pt modelId="{F8078343-C524-4CE7-ACC6-983B8A8D66FE}" type="parTrans" cxnId="{9DAFC550-B31E-4F96-8331-8AF2BDA1F7AC}">
      <dgm:prSet/>
      <dgm:spPr/>
      <dgm:t>
        <a:bodyPr/>
        <a:lstStyle/>
        <a:p>
          <a:endParaRPr lang="hr-HR"/>
        </a:p>
      </dgm:t>
    </dgm:pt>
    <dgm:pt modelId="{2A01C41E-4CF0-4314-931A-AFE24ED124B9}" type="sibTrans" cxnId="{9DAFC550-B31E-4F96-8331-8AF2BDA1F7AC}">
      <dgm:prSet/>
      <dgm:spPr/>
      <dgm:t>
        <a:bodyPr/>
        <a:lstStyle/>
        <a:p>
          <a:endParaRPr lang="hr-HR"/>
        </a:p>
      </dgm:t>
    </dgm:pt>
    <dgm:pt modelId="{5B1B37D1-9430-4772-9D87-52E9737C4B1E}">
      <dgm:prSet phldrT="[Text]"/>
      <dgm:spPr/>
      <dgm:t>
        <a:bodyPr/>
        <a:lstStyle/>
        <a:p>
          <a:r>
            <a:rPr lang="hr-HR" smtClean="0"/>
            <a:t>Informacije:</a:t>
          </a:r>
          <a:endParaRPr lang="hr-HR" dirty="0"/>
        </a:p>
      </dgm:t>
    </dgm:pt>
    <dgm:pt modelId="{18BA9742-3D8F-4493-8BCA-7E422D2A22C1}" type="parTrans" cxnId="{7340A76D-B82E-44F6-9C1A-95CE2F83301B}">
      <dgm:prSet/>
      <dgm:spPr/>
      <dgm:t>
        <a:bodyPr/>
        <a:lstStyle/>
        <a:p>
          <a:endParaRPr lang="hr-HR"/>
        </a:p>
      </dgm:t>
    </dgm:pt>
    <dgm:pt modelId="{B947A622-CE8C-4EB4-8E89-BC1B78F443E1}" type="sibTrans" cxnId="{7340A76D-B82E-44F6-9C1A-95CE2F83301B}">
      <dgm:prSet/>
      <dgm:spPr/>
      <dgm:t>
        <a:bodyPr/>
        <a:lstStyle/>
        <a:p>
          <a:endParaRPr lang="hr-HR"/>
        </a:p>
      </dgm:t>
    </dgm:pt>
    <dgm:pt modelId="{2C2A5B89-181C-4883-804C-7A23D0FA0AD2}">
      <dgm:prSet phldrT="[Text]" custT="1"/>
      <dgm:spPr/>
      <dgm:t>
        <a:bodyPr/>
        <a:lstStyle/>
        <a:p>
          <a:r>
            <a:rPr lang="hr-HR" sz="1600" smtClean="0"/>
            <a:t>www.mobilnost.hr</a:t>
          </a:r>
          <a:endParaRPr lang="hr-HR" sz="1600" dirty="0"/>
        </a:p>
      </dgm:t>
    </dgm:pt>
    <dgm:pt modelId="{AB396BE8-4DB9-4691-AC6D-13466A9CD01C}" type="parTrans" cxnId="{AB87248E-9FDE-455A-BEA2-5A8D6F43462A}">
      <dgm:prSet/>
      <dgm:spPr/>
      <dgm:t>
        <a:bodyPr/>
        <a:lstStyle/>
        <a:p>
          <a:endParaRPr lang="hr-HR"/>
        </a:p>
      </dgm:t>
    </dgm:pt>
    <dgm:pt modelId="{6C4A7DDC-8FFB-400B-A147-427CAADBCB8A}" type="sibTrans" cxnId="{AB87248E-9FDE-455A-BEA2-5A8D6F43462A}">
      <dgm:prSet/>
      <dgm:spPr/>
      <dgm:t>
        <a:bodyPr/>
        <a:lstStyle/>
        <a:p>
          <a:endParaRPr lang="hr-HR"/>
        </a:p>
      </dgm:t>
    </dgm:pt>
    <dgm:pt modelId="{5D1F9080-3DDA-4A01-A479-55F10F5E8C7D}">
      <dgm:prSet phldrT="[Text]"/>
      <dgm:spPr/>
      <dgm:t>
        <a:bodyPr/>
        <a:lstStyle/>
        <a:p>
          <a:r>
            <a:rPr lang="hr-HR" smtClean="0"/>
            <a:t>Rokovi za prijavu:</a:t>
          </a:r>
          <a:endParaRPr lang="hr-HR" dirty="0"/>
        </a:p>
      </dgm:t>
    </dgm:pt>
    <dgm:pt modelId="{3D31607E-0C36-4155-964D-AEFEA44196B1}" type="parTrans" cxnId="{698B3742-F8B0-494B-9036-EBAC8D9351AC}">
      <dgm:prSet/>
      <dgm:spPr/>
      <dgm:t>
        <a:bodyPr/>
        <a:lstStyle/>
        <a:p>
          <a:endParaRPr lang="hr-HR"/>
        </a:p>
      </dgm:t>
    </dgm:pt>
    <dgm:pt modelId="{77883360-EDA3-4114-B196-86A1FDBB0FF5}" type="sibTrans" cxnId="{698B3742-F8B0-494B-9036-EBAC8D9351AC}">
      <dgm:prSet/>
      <dgm:spPr/>
      <dgm:t>
        <a:bodyPr/>
        <a:lstStyle/>
        <a:p>
          <a:endParaRPr lang="hr-HR"/>
        </a:p>
      </dgm:t>
    </dgm:pt>
    <dgm:pt modelId="{CDDB9793-6B4C-41E4-A4D0-B3AD5CD66852}">
      <dgm:prSet phldrT="[Text]"/>
      <dgm:spPr/>
      <dgm:t>
        <a:bodyPr/>
        <a:lstStyle/>
        <a:p>
          <a:r>
            <a:rPr lang="hr-HR" smtClean="0"/>
            <a:t>2009:</a:t>
          </a:r>
          <a:endParaRPr lang="hr-HR" dirty="0"/>
        </a:p>
      </dgm:t>
    </dgm:pt>
    <dgm:pt modelId="{E1DE9F0B-41C3-4B31-8037-2EF1AD51C686}" type="parTrans" cxnId="{CD18841A-BDD5-4325-93BA-244968F3F01B}">
      <dgm:prSet/>
      <dgm:spPr/>
      <dgm:t>
        <a:bodyPr/>
        <a:lstStyle/>
        <a:p>
          <a:endParaRPr lang="hr-HR"/>
        </a:p>
      </dgm:t>
    </dgm:pt>
    <dgm:pt modelId="{EA6B62E3-5AC3-4726-93E2-F1CF2E193321}" type="sibTrans" cxnId="{CD18841A-BDD5-4325-93BA-244968F3F01B}">
      <dgm:prSet/>
      <dgm:spPr/>
      <dgm:t>
        <a:bodyPr/>
        <a:lstStyle/>
        <a:p>
          <a:endParaRPr lang="hr-HR"/>
        </a:p>
      </dgm:t>
    </dgm:pt>
    <dgm:pt modelId="{7ED53E8B-028C-434F-A7E4-403B7D19EB11}">
      <dgm:prSet phldrT="[Text]"/>
      <dgm:spPr/>
      <dgm:t>
        <a:bodyPr/>
        <a:lstStyle/>
        <a:p>
          <a:r>
            <a:rPr lang="hr-HR" smtClean="0"/>
            <a:t>Trajanje:</a:t>
          </a:r>
          <a:endParaRPr lang="hr-HR" dirty="0"/>
        </a:p>
      </dgm:t>
    </dgm:pt>
    <dgm:pt modelId="{24082512-F5ED-4671-900E-72AF479951BA}" type="parTrans" cxnId="{004A8E86-CEEF-4D33-9F35-24B546202869}">
      <dgm:prSet/>
      <dgm:spPr/>
      <dgm:t>
        <a:bodyPr/>
        <a:lstStyle/>
        <a:p>
          <a:endParaRPr lang="hr-HR"/>
        </a:p>
      </dgm:t>
    </dgm:pt>
    <dgm:pt modelId="{94BA3743-3D36-4EA0-A27F-A5F9D935EFDB}" type="sibTrans" cxnId="{004A8E86-CEEF-4D33-9F35-24B546202869}">
      <dgm:prSet/>
      <dgm:spPr/>
      <dgm:t>
        <a:bodyPr/>
        <a:lstStyle/>
        <a:p>
          <a:endParaRPr lang="hr-HR"/>
        </a:p>
      </dgm:t>
    </dgm:pt>
    <dgm:pt modelId="{1FEC1E5D-0F71-483D-95B2-23DF14FE19C0}">
      <dgm:prSet/>
      <dgm:spPr/>
      <dgm:t>
        <a:bodyPr/>
        <a:lstStyle/>
        <a:p>
          <a:r>
            <a:rPr lang="hr-HR" smtClean="0"/>
            <a:t>Koncept:</a:t>
          </a:r>
          <a:endParaRPr lang="hr-HR" dirty="0"/>
        </a:p>
      </dgm:t>
    </dgm:pt>
    <dgm:pt modelId="{F9BCA109-88C0-42B5-9FB6-895A2FBDC60D}" type="parTrans" cxnId="{E5415A0F-5432-423B-BE2C-2AACE3DEF03F}">
      <dgm:prSet/>
      <dgm:spPr/>
      <dgm:t>
        <a:bodyPr/>
        <a:lstStyle/>
        <a:p>
          <a:endParaRPr lang="hr-HR"/>
        </a:p>
      </dgm:t>
    </dgm:pt>
    <dgm:pt modelId="{A3E1504D-1900-4EDA-9DEF-569659EC84EA}" type="sibTrans" cxnId="{E5415A0F-5432-423B-BE2C-2AACE3DEF03F}">
      <dgm:prSet/>
      <dgm:spPr/>
      <dgm:t>
        <a:bodyPr/>
        <a:lstStyle/>
        <a:p>
          <a:endParaRPr lang="hr-HR"/>
        </a:p>
      </dgm:t>
    </dgm:pt>
    <dgm:pt modelId="{1D257C01-F091-418C-8671-72FE8205320D}">
      <dgm:prSet/>
      <dgm:spPr/>
      <dgm:t>
        <a:bodyPr/>
        <a:lstStyle/>
        <a:p>
          <a:r>
            <a:rPr lang="hr-HR" smtClean="0"/>
            <a:t>Organizacija:</a:t>
          </a:r>
          <a:endParaRPr lang="hr-HR" dirty="0"/>
        </a:p>
      </dgm:t>
    </dgm:pt>
    <dgm:pt modelId="{FA329775-FEFD-4579-9ABD-DBBD07AA3774}" type="parTrans" cxnId="{7E45DB19-BD2A-47A1-8DD8-9A9A4936FFFF}">
      <dgm:prSet/>
      <dgm:spPr/>
      <dgm:t>
        <a:bodyPr/>
        <a:lstStyle/>
        <a:p>
          <a:endParaRPr lang="hr-HR"/>
        </a:p>
      </dgm:t>
    </dgm:pt>
    <dgm:pt modelId="{6548B97D-65EB-4ABB-B418-390C97B56852}" type="sibTrans" cxnId="{7E45DB19-BD2A-47A1-8DD8-9A9A4936FFFF}">
      <dgm:prSet/>
      <dgm:spPr/>
      <dgm:t>
        <a:bodyPr/>
        <a:lstStyle/>
        <a:p>
          <a:endParaRPr lang="hr-HR"/>
        </a:p>
      </dgm:t>
    </dgm:pt>
    <dgm:pt modelId="{FAB46204-C223-4D33-96FC-63160B43C802}">
      <dgm:prSet phldrT="[Text]" custT="1"/>
      <dgm:spPr/>
      <dgm:t>
        <a:bodyPr/>
        <a:lstStyle/>
        <a:p>
          <a:r>
            <a:rPr lang="hr-HR" sz="1600" smtClean="0"/>
            <a:t>već u srpnju – www.mobilnost.hr</a:t>
          </a:r>
          <a:endParaRPr lang="hr-HR" sz="1600" dirty="0"/>
        </a:p>
      </dgm:t>
    </dgm:pt>
    <dgm:pt modelId="{E9372DA2-2964-42B6-8D7A-9927B7FDE9C5}" type="parTrans" cxnId="{0EBACE61-41FF-4292-BB84-9C81ECF071D0}">
      <dgm:prSet/>
      <dgm:spPr/>
      <dgm:t>
        <a:bodyPr/>
        <a:lstStyle/>
        <a:p>
          <a:endParaRPr lang="hr-HR"/>
        </a:p>
      </dgm:t>
    </dgm:pt>
    <dgm:pt modelId="{55165357-02FF-44C5-AAE3-82CC848766F1}" type="sibTrans" cxnId="{0EBACE61-41FF-4292-BB84-9C81ECF071D0}">
      <dgm:prSet/>
      <dgm:spPr/>
      <dgm:t>
        <a:bodyPr/>
        <a:lstStyle/>
        <a:p>
          <a:endParaRPr lang="hr-HR"/>
        </a:p>
      </dgm:t>
    </dgm:pt>
    <dgm:pt modelId="{77B700BF-2EF0-4877-8B96-92958E3BA787}">
      <dgm:prSet phldrT="[Text]" custT="1"/>
      <dgm:spPr/>
      <dgm:t>
        <a:bodyPr/>
        <a:lstStyle/>
        <a:p>
          <a:r>
            <a:rPr lang="hr-HR" sz="1600" smtClean="0"/>
            <a:t>1- 5 dana</a:t>
          </a:r>
          <a:endParaRPr lang="hr-HR" sz="1600" dirty="0"/>
        </a:p>
      </dgm:t>
    </dgm:pt>
    <dgm:pt modelId="{1E27D15D-62DF-4EDB-AD2D-31CB447D6989}" type="parTrans" cxnId="{11537747-72C0-4EAE-8012-E4B883029EE2}">
      <dgm:prSet/>
      <dgm:spPr/>
      <dgm:t>
        <a:bodyPr/>
        <a:lstStyle/>
        <a:p>
          <a:endParaRPr lang="hr-HR"/>
        </a:p>
      </dgm:t>
    </dgm:pt>
    <dgm:pt modelId="{EE5A2502-6A44-42BA-B855-C5B63896C54B}" type="sibTrans" cxnId="{11537747-72C0-4EAE-8012-E4B883029EE2}">
      <dgm:prSet/>
      <dgm:spPr/>
      <dgm:t>
        <a:bodyPr/>
        <a:lstStyle/>
        <a:p>
          <a:endParaRPr lang="hr-HR"/>
        </a:p>
      </dgm:t>
    </dgm:pt>
    <dgm:pt modelId="{F049024A-3C97-486B-A2BB-F0D13A30A8AF}">
      <dgm:prSet custT="1"/>
      <dgm:spPr/>
      <dgm:t>
        <a:bodyPr/>
        <a:lstStyle/>
        <a:p>
          <a:r>
            <a:rPr lang="hr-HR" sz="1600" smtClean="0"/>
            <a:t>50 – 100 sudionika se tijekom kontakt seminara kroz radionice, predavanja, interaktivne vježbe upoznaju i traže najprikladnijeg partnera za svoje buduće LdV projekte</a:t>
          </a:r>
          <a:endParaRPr lang="hr-HR" sz="1600" dirty="0"/>
        </a:p>
      </dgm:t>
    </dgm:pt>
    <dgm:pt modelId="{AEC41CC1-5107-4301-A162-C99DA7CE045D}" type="parTrans" cxnId="{A943DDC7-0608-4A50-A9E0-FB36971C0FD3}">
      <dgm:prSet/>
      <dgm:spPr/>
      <dgm:t>
        <a:bodyPr/>
        <a:lstStyle/>
        <a:p>
          <a:endParaRPr lang="hr-HR"/>
        </a:p>
      </dgm:t>
    </dgm:pt>
    <dgm:pt modelId="{32C61E6D-6DF9-4053-AB8C-23CFCE7C40F6}" type="sibTrans" cxnId="{A943DDC7-0608-4A50-A9E0-FB36971C0FD3}">
      <dgm:prSet/>
      <dgm:spPr/>
      <dgm:t>
        <a:bodyPr/>
        <a:lstStyle/>
        <a:p>
          <a:endParaRPr lang="hr-HR"/>
        </a:p>
      </dgm:t>
    </dgm:pt>
    <dgm:pt modelId="{E476802F-E05C-411F-80B9-67EC94192F90}">
      <dgm:prSet custT="1"/>
      <dgm:spPr/>
      <dgm:t>
        <a:bodyPr/>
        <a:lstStyle/>
        <a:p>
          <a:r>
            <a:rPr lang="hr-HR" sz="1600" smtClean="0"/>
            <a:t>potprogram/tema/aktivnost</a:t>
          </a:r>
          <a:endParaRPr lang="hr-HR" sz="1600" dirty="0"/>
        </a:p>
      </dgm:t>
    </dgm:pt>
    <dgm:pt modelId="{40A2B7C7-3E7E-43A5-B7E9-294A6B52A962}" type="parTrans" cxnId="{35981E34-4905-4F8D-96C6-B7D32E17FB86}">
      <dgm:prSet/>
      <dgm:spPr/>
      <dgm:t>
        <a:bodyPr/>
        <a:lstStyle/>
        <a:p>
          <a:endParaRPr lang="hr-HR"/>
        </a:p>
      </dgm:t>
    </dgm:pt>
    <dgm:pt modelId="{320B6604-73BE-455B-B2A3-94A0B1797EA7}" type="sibTrans" cxnId="{35981E34-4905-4F8D-96C6-B7D32E17FB86}">
      <dgm:prSet/>
      <dgm:spPr/>
      <dgm:t>
        <a:bodyPr/>
        <a:lstStyle/>
        <a:p>
          <a:endParaRPr lang="hr-HR"/>
        </a:p>
      </dgm:t>
    </dgm:pt>
    <dgm:pt modelId="{626AC637-4855-45F4-88C0-ED3596D0CD89}">
      <dgm:prSet phldrT="[Text]" custT="1"/>
      <dgm:spPr/>
      <dgm:t>
        <a:bodyPr/>
        <a:lstStyle/>
        <a:p>
          <a:r>
            <a:rPr lang="hr-HR" sz="1600" smtClean="0"/>
            <a:t>7 LdV kontakt seminara (24 osobe)</a:t>
          </a:r>
          <a:endParaRPr lang="hr-HR" sz="1600" dirty="0"/>
        </a:p>
      </dgm:t>
    </dgm:pt>
    <dgm:pt modelId="{F73FBEF8-86CE-4298-AC05-C594A029AAA0}" type="sibTrans" cxnId="{94C3F399-D182-4520-B488-6E0AE76395CC}">
      <dgm:prSet/>
      <dgm:spPr/>
      <dgm:t>
        <a:bodyPr/>
        <a:lstStyle/>
        <a:p>
          <a:endParaRPr lang="hr-HR"/>
        </a:p>
      </dgm:t>
    </dgm:pt>
    <dgm:pt modelId="{C89D1E00-BD88-4837-8B52-C322EC0AE7A0}" type="parTrans" cxnId="{94C3F399-D182-4520-B488-6E0AE76395CC}">
      <dgm:prSet/>
      <dgm:spPr/>
      <dgm:t>
        <a:bodyPr/>
        <a:lstStyle/>
        <a:p>
          <a:endParaRPr lang="hr-HR"/>
        </a:p>
      </dgm:t>
    </dgm:pt>
    <dgm:pt modelId="{B859ABFD-FEBC-411B-9F17-C52E12B30F68}" type="pres">
      <dgm:prSet presAssocID="{01A48302-CAF8-4FD3-B56C-C001C2B580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16BCA67-8F7B-486D-9A7D-4C1E16F84163}" type="pres">
      <dgm:prSet presAssocID="{9A3C7724-F3D0-4ACB-A4A4-4931F178C220}" presName="linNode" presStyleCnt="0"/>
      <dgm:spPr/>
      <dgm:t>
        <a:bodyPr/>
        <a:lstStyle/>
        <a:p>
          <a:endParaRPr lang="hr-HR"/>
        </a:p>
      </dgm:t>
    </dgm:pt>
    <dgm:pt modelId="{EAEA8E51-FBA4-41C6-9AFC-43A6A8B39DC8}" type="pres">
      <dgm:prSet presAssocID="{9A3C7724-F3D0-4ACB-A4A4-4931F178C220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EB181D-D5A7-4289-A9F8-1C04F3D4EEF5}" type="pres">
      <dgm:prSet presAssocID="{9A3C7724-F3D0-4ACB-A4A4-4931F178C220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585C6B-ED39-41CD-9907-CEFF9A3C8F1C}" type="pres">
      <dgm:prSet presAssocID="{9E425217-3ED7-4640-BE46-9DBD18984D64}" presName="sp" presStyleCnt="0"/>
      <dgm:spPr/>
      <dgm:t>
        <a:bodyPr/>
        <a:lstStyle/>
        <a:p>
          <a:endParaRPr lang="hr-HR"/>
        </a:p>
      </dgm:t>
    </dgm:pt>
    <dgm:pt modelId="{46163A2A-B5A6-4955-9D35-88F088FB4920}" type="pres">
      <dgm:prSet presAssocID="{AB19D30E-A1B6-4603-AFC8-A5E20378564A}" presName="linNode" presStyleCnt="0"/>
      <dgm:spPr/>
      <dgm:t>
        <a:bodyPr/>
        <a:lstStyle/>
        <a:p>
          <a:endParaRPr lang="hr-HR"/>
        </a:p>
      </dgm:t>
    </dgm:pt>
    <dgm:pt modelId="{444CABB0-AE4A-433D-93A9-65D871B7C4A5}" type="pres">
      <dgm:prSet presAssocID="{AB19D30E-A1B6-4603-AFC8-A5E20378564A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856E81-185C-44C4-BAA1-F47B57416537}" type="pres">
      <dgm:prSet presAssocID="{AB19D30E-A1B6-4603-AFC8-A5E20378564A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566D7C-A09B-4F98-B352-5A30E1912F9C}" type="pres">
      <dgm:prSet presAssocID="{0A904E70-1C69-4A4A-97ED-CF0FB21ACF34}" presName="sp" presStyleCnt="0"/>
      <dgm:spPr/>
      <dgm:t>
        <a:bodyPr/>
        <a:lstStyle/>
        <a:p>
          <a:endParaRPr lang="hr-HR"/>
        </a:p>
      </dgm:t>
    </dgm:pt>
    <dgm:pt modelId="{C51EF96E-8E89-4529-9F7A-4987C1168793}" type="pres">
      <dgm:prSet presAssocID="{5B1B37D1-9430-4772-9D87-52E9737C4B1E}" presName="linNode" presStyleCnt="0"/>
      <dgm:spPr/>
      <dgm:t>
        <a:bodyPr/>
        <a:lstStyle/>
        <a:p>
          <a:endParaRPr lang="hr-HR"/>
        </a:p>
      </dgm:t>
    </dgm:pt>
    <dgm:pt modelId="{5FC8E15D-A89D-46F7-9AC9-030B1665BA23}" type="pres">
      <dgm:prSet presAssocID="{5B1B37D1-9430-4772-9D87-52E9737C4B1E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A084C6-73A9-48A3-B762-E32F83DBA541}" type="pres">
      <dgm:prSet presAssocID="{5B1B37D1-9430-4772-9D87-52E9737C4B1E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275FF9-C167-4F36-8463-FD3F2E7B516B}" type="pres">
      <dgm:prSet presAssocID="{B947A622-CE8C-4EB4-8E89-BC1B78F443E1}" presName="sp" presStyleCnt="0"/>
      <dgm:spPr/>
      <dgm:t>
        <a:bodyPr/>
        <a:lstStyle/>
        <a:p>
          <a:endParaRPr lang="hr-HR"/>
        </a:p>
      </dgm:t>
    </dgm:pt>
    <dgm:pt modelId="{BF78DD8A-B81B-4263-A6BF-5AE456116715}" type="pres">
      <dgm:prSet presAssocID="{5D1F9080-3DDA-4A01-A479-55F10F5E8C7D}" presName="linNode" presStyleCnt="0"/>
      <dgm:spPr/>
      <dgm:t>
        <a:bodyPr/>
        <a:lstStyle/>
        <a:p>
          <a:endParaRPr lang="hr-HR"/>
        </a:p>
      </dgm:t>
    </dgm:pt>
    <dgm:pt modelId="{015160BA-C8E0-4ADE-941F-D9EF13036357}" type="pres">
      <dgm:prSet presAssocID="{5D1F9080-3DDA-4A01-A479-55F10F5E8C7D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EB4D5A-7CD1-47A4-A8EE-58C36562E1E4}" type="pres">
      <dgm:prSet presAssocID="{5D1F9080-3DDA-4A01-A479-55F10F5E8C7D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1FF76A-0958-42E8-BC78-A63E2780004E}" type="pres">
      <dgm:prSet presAssocID="{77883360-EDA3-4114-B196-86A1FDBB0FF5}" presName="sp" presStyleCnt="0"/>
      <dgm:spPr/>
      <dgm:t>
        <a:bodyPr/>
        <a:lstStyle/>
        <a:p>
          <a:endParaRPr lang="hr-HR"/>
        </a:p>
      </dgm:t>
    </dgm:pt>
    <dgm:pt modelId="{BB6163DC-9722-4849-A6E9-2A0C64A76502}" type="pres">
      <dgm:prSet presAssocID="{CDDB9793-6B4C-41E4-A4D0-B3AD5CD66852}" presName="linNode" presStyleCnt="0"/>
      <dgm:spPr/>
      <dgm:t>
        <a:bodyPr/>
        <a:lstStyle/>
        <a:p>
          <a:endParaRPr lang="hr-HR"/>
        </a:p>
      </dgm:t>
    </dgm:pt>
    <dgm:pt modelId="{FF59963C-0830-43FF-9A66-25DF8CC27426}" type="pres">
      <dgm:prSet presAssocID="{CDDB9793-6B4C-41E4-A4D0-B3AD5CD66852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BD0BF1-F0C1-420D-9DBA-C3F74DB8BF19}" type="pres">
      <dgm:prSet presAssocID="{CDDB9793-6B4C-41E4-A4D0-B3AD5CD66852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80A6C5-6F83-4FA8-8EE1-0B91EA791F17}" type="pres">
      <dgm:prSet presAssocID="{EA6B62E3-5AC3-4726-93E2-F1CF2E193321}" presName="sp" presStyleCnt="0"/>
      <dgm:spPr/>
      <dgm:t>
        <a:bodyPr/>
        <a:lstStyle/>
        <a:p>
          <a:endParaRPr lang="hr-HR"/>
        </a:p>
      </dgm:t>
    </dgm:pt>
    <dgm:pt modelId="{AC8B4CFC-8A9D-4BF2-A885-05A742D5B454}" type="pres">
      <dgm:prSet presAssocID="{7ED53E8B-028C-434F-A7E4-403B7D19EB11}" presName="linNode" presStyleCnt="0"/>
      <dgm:spPr/>
      <dgm:t>
        <a:bodyPr/>
        <a:lstStyle/>
        <a:p>
          <a:endParaRPr lang="hr-HR"/>
        </a:p>
      </dgm:t>
    </dgm:pt>
    <dgm:pt modelId="{C8E6A973-2F3F-47D6-9680-8C20A663CE95}" type="pres">
      <dgm:prSet presAssocID="{7ED53E8B-028C-434F-A7E4-403B7D19EB11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8AFE59-C6EA-47E0-BB3B-F010D89FC12C}" type="pres">
      <dgm:prSet presAssocID="{7ED53E8B-028C-434F-A7E4-403B7D19EB11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E5FC34-3B0C-4905-8312-D9E3C3E565A2}" type="pres">
      <dgm:prSet presAssocID="{94BA3743-3D36-4EA0-A27F-A5F9D935EFDB}" presName="sp" presStyleCnt="0"/>
      <dgm:spPr/>
      <dgm:t>
        <a:bodyPr/>
        <a:lstStyle/>
        <a:p>
          <a:endParaRPr lang="hr-HR"/>
        </a:p>
      </dgm:t>
    </dgm:pt>
    <dgm:pt modelId="{E75AE3ED-A12A-4467-9292-E3267A2360F5}" type="pres">
      <dgm:prSet presAssocID="{1FEC1E5D-0F71-483D-95B2-23DF14FE19C0}" presName="linNode" presStyleCnt="0"/>
      <dgm:spPr/>
      <dgm:t>
        <a:bodyPr/>
        <a:lstStyle/>
        <a:p>
          <a:endParaRPr lang="hr-HR"/>
        </a:p>
      </dgm:t>
    </dgm:pt>
    <dgm:pt modelId="{73091D8A-C1A7-43AA-A1FA-E422A20FB355}" type="pres">
      <dgm:prSet presAssocID="{1FEC1E5D-0F71-483D-95B2-23DF14FE19C0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B85C7B-73F9-49EB-B08A-5AAA677392E8}" type="pres">
      <dgm:prSet presAssocID="{1FEC1E5D-0F71-483D-95B2-23DF14FE19C0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6C3B7A-1C28-46AB-90E5-5E0EF2230823}" type="pres">
      <dgm:prSet presAssocID="{A3E1504D-1900-4EDA-9DEF-569659EC84EA}" presName="sp" presStyleCnt="0"/>
      <dgm:spPr/>
      <dgm:t>
        <a:bodyPr/>
        <a:lstStyle/>
        <a:p>
          <a:endParaRPr lang="hr-HR"/>
        </a:p>
      </dgm:t>
    </dgm:pt>
    <dgm:pt modelId="{1C4C6394-D371-4562-B101-0568656505F7}" type="pres">
      <dgm:prSet presAssocID="{1D257C01-F091-418C-8671-72FE8205320D}" presName="linNode" presStyleCnt="0"/>
      <dgm:spPr/>
      <dgm:t>
        <a:bodyPr/>
        <a:lstStyle/>
        <a:p>
          <a:endParaRPr lang="hr-HR"/>
        </a:p>
      </dgm:t>
    </dgm:pt>
    <dgm:pt modelId="{F3272061-30C0-4E6A-A560-1629AA7B9711}" type="pres">
      <dgm:prSet presAssocID="{1D257C01-F091-418C-8671-72FE8205320D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75099E-BA37-44CE-A5F6-E12B6D7AD9C3}" type="pres">
      <dgm:prSet presAssocID="{1D257C01-F091-418C-8671-72FE8205320D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04A8E86-CEEF-4D33-9F35-24B546202869}" srcId="{01A48302-CAF8-4FD3-B56C-C001C2B5800C}" destId="{7ED53E8B-028C-434F-A7E4-403B7D19EB11}" srcOrd="5" destOrd="0" parTransId="{24082512-F5ED-4671-900E-72AF479951BA}" sibTransId="{94BA3743-3D36-4EA0-A27F-A5F9D935EFDB}"/>
    <dgm:cxn modelId="{53665DB2-C349-4C97-96FC-DCC15FD85685}" srcId="{01A48302-CAF8-4FD3-B56C-C001C2B5800C}" destId="{9A3C7724-F3D0-4ACB-A4A4-4931F178C220}" srcOrd="0" destOrd="0" parTransId="{7A74BBBE-7B90-45F2-8AA1-A9A3DD91B76D}" sibTransId="{9E425217-3ED7-4640-BE46-9DBD18984D64}"/>
    <dgm:cxn modelId="{AB87248E-9FDE-455A-BEA2-5A8D6F43462A}" srcId="{5B1B37D1-9430-4772-9D87-52E9737C4B1E}" destId="{2C2A5B89-181C-4883-804C-7A23D0FA0AD2}" srcOrd="0" destOrd="0" parTransId="{AB396BE8-4DB9-4691-AC6D-13466A9CD01C}" sibTransId="{6C4A7DDC-8FFB-400B-A147-427CAADBCB8A}"/>
    <dgm:cxn modelId="{414187A4-4CA2-4AFD-BE01-1A826015F21B}" type="presOf" srcId="{2C2A5B89-181C-4883-804C-7A23D0FA0AD2}" destId="{52A084C6-73A9-48A3-B762-E32F83DBA541}" srcOrd="0" destOrd="0" presId="urn:microsoft.com/office/officeart/2005/8/layout/vList5"/>
    <dgm:cxn modelId="{35981E34-4905-4F8D-96C6-B7D32E17FB86}" srcId="{1D257C01-F091-418C-8671-72FE8205320D}" destId="{E476802F-E05C-411F-80B9-67EC94192F90}" srcOrd="0" destOrd="0" parTransId="{40A2B7C7-3E7E-43A5-B7E9-294A6B52A962}" sibTransId="{320B6604-73BE-455B-B2A3-94A0B1797EA7}"/>
    <dgm:cxn modelId="{169C8E4B-E07F-4226-A5ED-B41EC1F2A490}" type="presOf" srcId="{01A48302-CAF8-4FD3-B56C-C001C2B5800C}" destId="{B859ABFD-FEBC-411B-9F17-C52E12B30F68}" srcOrd="0" destOrd="0" presId="urn:microsoft.com/office/officeart/2005/8/layout/vList5"/>
    <dgm:cxn modelId="{1D1AE96D-0826-4A9E-B018-F2EE0CF0A0BB}" type="presOf" srcId="{7ED53E8B-028C-434F-A7E4-403B7D19EB11}" destId="{C8E6A973-2F3F-47D6-9680-8C20A663CE95}" srcOrd="0" destOrd="0" presId="urn:microsoft.com/office/officeart/2005/8/layout/vList5"/>
    <dgm:cxn modelId="{9B2DF465-D9EB-40EA-A439-E2E2684AB537}" type="presOf" srcId="{05A01CB2-A67B-4C1D-86C1-8841AD23CDC8}" destId="{A9EB181D-D5A7-4289-A9F8-1C04F3D4EEF5}" srcOrd="0" destOrd="0" presId="urn:microsoft.com/office/officeart/2005/8/layout/vList5"/>
    <dgm:cxn modelId="{B7BDA115-5C61-4E10-B771-BF1476920EEC}" type="presOf" srcId="{626AC637-4855-45F4-88C0-ED3596D0CD89}" destId="{05BD0BF1-F0C1-420D-9DBA-C3F74DB8BF19}" srcOrd="0" destOrd="0" presId="urn:microsoft.com/office/officeart/2005/8/layout/vList5"/>
    <dgm:cxn modelId="{94C3F399-D182-4520-B488-6E0AE76395CC}" srcId="{CDDB9793-6B4C-41E4-A4D0-B3AD5CD66852}" destId="{626AC637-4855-45F4-88C0-ED3596D0CD89}" srcOrd="0" destOrd="0" parTransId="{C89D1E00-BD88-4837-8B52-C322EC0AE7A0}" sibTransId="{F73FBEF8-86CE-4298-AC05-C594A029AAA0}"/>
    <dgm:cxn modelId="{0EBACE61-41FF-4292-BB84-9C81ECF071D0}" srcId="{5D1F9080-3DDA-4A01-A479-55F10F5E8C7D}" destId="{FAB46204-C223-4D33-96FC-63160B43C802}" srcOrd="0" destOrd="0" parTransId="{E9372DA2-2964-42B6-8D7A-9927B7FDE9C5}" sibTransId="{55165357-02FF-44C5-AAE3-82CC848766F1}"/>
    <dgm:cxn modelId="{6D98A91A-1E46-45E8-9E1F-EE59F36F89A6}" type="presOf" srcId="{1FEC1E5D-0F71-483D-95B2-23DF14FE19C0}" destId="{73091D8A-C1A7-43AA-A1FA-E422A20FB355}" srcOrd="0" destOrd="0" presId="urn:microsoft.com/office/officeart/2005/8/layout/vList5"/>
    <dgm:cxn modelId="{9DAFC550-B31E-4F96-8331-8AF2BDA1F7AC}" srcId="{AB19D30E-A1B6-4603-AFC8-A5E20378564A}" destId="{12020DEF-674A-4224-A2D9-9B35DE51A2E1}" srcOrd="0" destOrd="0" parTransId="{F8078343-C524-4CE7-ACC6-983B8A8D66FE}" sibTransId="{2A01C41E-4CF0-4314-931A-AFE24ED124B9}"/>
    <dgm:cxn modelId="{E5415A0F-5432-423B-BE2C-2AACE3DEF03F}" srcId="{01A48302-CAF8-4FD3-B56C-C001C2B5800C}" destId="{1FEC1E5D-0F71-483D-95B2-23DF14FE19C0}" srcOrd="6" destOrd="0" parTransId="{F9BCA109-88C0-42B5-9FB6-895A2FBDC60D}" sibTransId="{A3E1504D-1900-4EDA-9DEF-569659EC84EA}"/>
    <dgm:cxn modelId="{EC18AC54-33BA-4E75-823F-C3CA8B4AA5AE}" type="presOf" srcId="{5B1B37D1-9430-4772-9D87-52E9737C4B1E}" destId="{5FC8E15D-A89D-46F7-9AC9-030B1665BA23}" srcOrd="0" destOrd="0" presId="urn:microsoft.com/office/officeart/2005/8/layout/vList5"/>
    <dgm:cxn modelId="{CD18841A-BDD5-4325-93BA-244968F3F01B}" srcId="{01A48302-CAF8-4FD3-B56C-C001C2B5800C}" destId="{CDDB9793-6B4C-41E4-A4D0-B3AD5CD66852}" srcOrd="4" destOrd="0" parTransId="{E1DE9F0B-41C3-4B31-8037-2EF1AD51C686}" sibTransId="{EA6B62E3-5AC3-4726-93E2-F1CF2E193321}"/>
    <dgm:cxn modelId="{AF054B81-46C0-49EA-8FC7-7CA484E91584}" type="presOf" srcId="{F049024A-3C97-486B-A2BB-F0D13A30A8AF}" destId="{89B85C7B-73F9-49EB-B08A-5AAA677392E8}" srcOrd="0" destOrd="0" presId="urn:microsoft.com/office/officeart/2005/8/layout/vList5"/>
    <dgm:cxn modelId="{0E9837FB-B40D-49C4-8F07-479BEBAC0AFC}" type="presOf" srcId="{5D1F9080-3DDA-4A01-A479-55F10F5E8C7D}" destId="{015160BA-C8E0-4ADE-941F-D9EF13036357}" srcOrd="0" destOrd="0" presId="urn:microsoft.com/office/officeart/2005/8/layout/vList5"/>
    <dgm:cxn modelId="{7340A76D-B82E-44F6-9C1A-95CE2F83301B}" srcId="{01A48302-CAF8-4FD3-B56C-C001C2B5800C}" destId="{5B1B37D1-9430-4772-9D87-52E9737C4B1E}" srcOrd="2" destOrd="0" parTransId="{18BA9742-3D8F-4493-8BCA-7E422D2A22C1}" sibTransId="{B947A622-CE8C-4EB4-8E89-BC1B78F443E1}"/>
    <dgm:cxn modelId="{698B3742-F8B0-494B-9036-EBAC8D9351AC}" srcId="{01A48302-CAF8-4FD3-B56C-C001C2B5800C}" destId="{5D1F9080-3DDA-4A01-A479-55F10F5E8C7D}" srcOrd="3" destOrd="0" parTransId="{3D31607E-0C36-4155-964D-AEFEA44196B1}" sibTransId="{77883360-EDA3-4114-B196-86A1FDBB0FF5}"/>
    <dgm:cxn modelId="{8E2CB24A-DCC1-4456-8A18-EBE784CB2AC5}" srcId="{9A3C7724-F3D0-4ACB-A4A4-4931F178C220}" destId="{05A01CB2-A67B-4C1D-86C1-8841AD23CDC8}" srcOrd="0" destOrd="0" parTransId="{04A7975F-CCFB-4B79-B7F6-055AB2826CCC}" sibTransId="{A786B7DE-18C3-4926-9F90-E2F2A796BCBA}"/>
    <dgm:cxn modelId="{33229037-FF4F-45D5-8342-96570B7E74DD}" type="presOf" srcId="{E476802F-E05C-411F-80B9-67EC94192F90}" destId="{2275099E-BA37-44CE-A5F6-E12B6D7AD9C3}" srcOrd="0" destOrd="0" presId="urn:microsoft.com/office/officeart/2005/8/layout/vList5"/>
    <dgm:cxn modelId="{DE451DDE-CF16-4B72-859A-F950D614FC23}" type="presOf" srcId="{AB19D30E-A1B6-4603-AFC8-A5E20378564A}" destId="{444CABB0-AE4A-433D-93A9-65D871B7C4A5}" srcOrd="0" destOrd="0" presId="urn:microsoft.com/office/officeart/2005/8/layout/vList5"/>
    <dgm:cxn modelId="{8CFE2C17-F3F6-45E6-A66B-9428E20EAED0}" type="presOf" srcId="{CDDB9793-6B4C-41E4-A4D0-B3AD5CD66852}" destId="{FF59963C-0830-43FF-9A66-25DF8CC27426}" srcOrd="0" destOrd="0" presId="urn:microsoft.com/office/officeart/2005/8/layout/vList5"/>
    <dgm:cxn modelId="{0D8105BD-B709-4ED1-9531-8390D13E85EA}" type="presOf" srcId="{12020DEF-674A-4224-A2D9-9B35DE51A2E1}" destId="{31856E81-185C-44C4-BAA1-F47B57416537}" srcOrd="0" destOrd="0" presId="urn:microsoft.com/office/officeart/2005/8/layout/vList5"/>
    <dgm:cxn modelId="{DDAFB44C-36C0-4FC1-BDEB-C3246F10797C}" srcId="{01A48302-CAF8-4FD3-B56C-C001C2B5800C}" destId="{AB19D30E-A1B6-4603-AFC8-A5E20378564A}" srcOrd="1" destOrd="0" parTransId="{B3D05F12-48B2-4263-8C6F-52A50A6087A4}" sibTransId="{0A904E70-1C69-4A4A-97ED-CF0FB21ACF34}"/>
    <dgm:cxn modelId="{11537747-72C0-4EAE-8012-E4B883029EE2}" srcId="{7ED53E8B-028C-434F-A7E4-403B7D19EB11}" destId="{77B700BF-2EF0-4877-8B96-92958E3BA787}" srcOrd="0" destOrd="0" parTransId="{1E27D15D-62DF-4EDB-AD2D-31CB447D6989}" sibTransId="{EE5A2502-6A44-42BA-B855-C5B63896C54B}"/>
    <dgm:cxn modelId="{3A74823D-D4E1-411C-8FF0-554FB56E2695}" type="presOf" srcId="{1D257C01-F091-418C-8671-72FE8205320D}" destId="{F3272061-30C0-4E6A-A560-1629AA7B9711}" srcOrd="0" destOrd="0" presId="urn:microsoft.com/office/officeart/2005/8/layout/vList5"/>
    <dgm:cxn modelId="{A943DDC7-0608-4A50-A9E0-FB36971C0FD3}" srcId="{1FEC1E5D-0F71-483D-95B2-23DF14FE19C0}" destId="{F049024A-3C97-486B-A2BB-F0D13A30A8AF}" srcOrd="0" destOrd="0" parTransId="{AEC41CC1-5107-4301-A162-C99DA7CE045D}" sibTransId="{32C61E6D-6DF9-4053-AB8C-23CFCE7C40F6}"/>
    <dgm:cxn modelId="{7E45DB19-BD2A-47A1-8DD8-9A9A4936FFFF}" srcId="{01A48302-CAF8-4FD3-B56C-C001C2B5800C}" destId="{1D257C01-F091-418C-8671-72FE8205320D}" srcOrd="7" destOrd="0" parTransId="{FA329775-FEFD-4579-9ABD-DBBD07AA3774}" sibTransId="{6548B97D-65EB-4ABB-B418-390C97B56852}"/>
    <dgm:cxn modelId="{189FA1E7-49C0-4A56-8504-B3D2409EF3C5}" type="presOf" srcId="{FAB46204-C223-4D33-96FC-63160B43C802}" destId="{ABEB4D5A-7CD1-47A4-A8EE-58C36562E1E4}" srcOrd="0" destOrd="0" presId="urn:microsoft.com/office/officeart/2005/8/layout/vList5"/>
    <dgm:cxn modelId="{F6F570A4-9F9C-4878-8591-F766062F0002}" type="presOf" srcId="{9A3C7724-F3D0-4ACB-A4A4-4931F178C220}" destId="{EAEA8E51-FBA4-41C6-9AFC-43A6A8B39DC8}" srcOrd="0" destOrd="0" presId="urn:microsoft.com/office/officeart/2005/8/layout/vList5"/>
    <dgm:cxn modelId="{08BC8830-DCB0-47E3-A775-2D70BF161FEE}" type="presOf" srcId="{77B700BF-2EF0-4877-8B96-92958E3BA787}" destId="{168AFE59-C6EA-47E0-BB3B-F010D89FC12C}" srcOrd="0" destOrd="0" presId="urn:microsoft.com/office/officeart/2005/8/layout/vList5"/>
    <dgm:cxn modelId="{6C605C63-3117-4687-BEE3-0ABDC2B1624A}" type="presParOf" srcId="{B859ABFD-FEBC-411B-9F17-C52E12B30F68}" destId="{E16BCA67-8F7B-486D-9A7D-4C1E16F84163}" srcOrd="0" destOrd="0" presId="urn:microsoft.com/office/officeart/2005/8/layout/vList5"/>
    <dgm:cxn modelId="{EC3466E7-5842-41E2-8B51-4D48D5E819B1}" type="presParOf" srcId="{E16BCA67-8F7B-486D-9A7D-4C1E16F84163}" destId="{EAEA8E51-FBA4-41C6-9AFC-43A6A8B39DC8}" srcOrd="0" destOrd="0" presId="urn:microsoft.com/office/officeart/2005/8/layout/vList5"/>
    <dgm:cxn modelId="{E9BB0343-8407-4958-B4F8-A60C36DA5440}" type="presParOf" srcId="{E16BCA67-8F7B-486D-9A7D-4C1E16F84163}" destId="{A9EB181D-D5A7-4289-A9F8-1C04F3D4EEF5}" srcOrd="1" destOrd="0" presId="urn:microsoft.com/office/officeart/2005/8/layout/vList5"/>
    <dgm:cxn modelId="{265A5979-E3F7-46AE-B521-7A9769EA5F12}" type="presParOf" srcId="{B859ABFD-FEBC-411B-9F17-C52E12B30F68}" destId="{8B585C6B-ED39-41CD-9907-CEFF9A3C8F1C}" srcOrd="1" destOrd="0" presId="urn:microsoft.com/office/officeart/2005/8/layout/vList5"/>
    <dgm:cxn modelId="{912C326E-B00A-4F2A-8F2E-191C7CD129F8}" type="presParOf" srcId="{B859ABFD-FEBC-411B-9F17-C52E12B30F68}" destId="{46163A2A-B5A6-4955-9D35-88F088FB4920}" srcOrd="2" destOrd="0" presId="urn:microsoft.com/office/officeart/2005/8/layout/vList5"/>
    <dgm:cxn modelId="{28AC0972-CBB9-4794-8391-4F3E6F2D6FF9}" type="presParOf" srcId="{46163A2A-B5A6-4955-9D35-88F088FB4920}" destId="{444CABB0-AE4A-433D-93A9-65D871B7C4A5}" srcOrd="0" destOrd="0" presId="urn:microsoft.com/office/officeart/2005/8/layout/vList5"/>
    <dgm:cxn modelId="{B8F54244-EB09-49BA-BB79-CE7C1DD451F7}" type="presParOf" srcId="{46163A2A-B5A6-4955-9D35-88F088FB4920}" destId="{31856E81-185C-44C4-BAA1-F47B57416537}" srcOrd="1" destOrd="0" presId="urn:microsoft.com/office/officeart/2005/8/layout/vList5"/>
    <dgm:cxn modelId="{6883B6AF-28B7-4E85-B9B4-814A4621A795}" type="presParOf" srcId="{B859ABFD-FEBC-411B-9F17-C52E12B30F68}" destId="{E2566D7C-A09B-4F98-B352-5A30E1912F9C}" srcOrd="3" destOrd="0" presId="urn:microsoft.com/office/officeart/2005/8/layout/vList5"/>
    <dgm:cxn modelId="{79FA1968-1773-4F15-8BF7-758B85E717AE}" type="presParOf" srcId="{B859ABFD-FEBC-411B-9F17-C52E12B30F68}" destId="{C51EF96E-8E89-4529-9F7A-4987C1168793}" srcOrd="4" destOrd="0" presId="urn:microsoft.com/office/officeart/2005/8/layout/vList5"/>
    <dgm:cxn modelId="{A633617D-E68E-4E47-AFEF-AB707E8ACBB2}" type="presParOf" srcId="{C51EF96E-8E89-4529-9F7A-4987C1168793}" destId="{5FC8E15D-A89D-46F7-9AC9-030B1665BA23}" srcOrd="0" destOrd="0" presId="urn:microsoft.com/office/officeart/2005/8/layout/vList5"/>
    <dgm:cxn modelId="{0322E6EB-FAC1-46AF-BD59-75D7DE0128D5}" type="presParOf" srcId="{C51EF96E-8E89-4529-9F7A-4987C1168793}" destId="{52A084C6-73A9-48A3-B762-E32F83DBA541}" srcOrd="1" destOrd="0" presId="urn:microsoft.com/office/officeart/2005/8/layout/vList5"/>
    <dgm:cxn modelId="{8C5D735B-501C-4EB4-8A13-2574026A5659}" type="presParOf" srcId="{B859ABFD-FEBC-411B-9F17-C52E12B30F68}" destId="{BB275FF9-C167-4F36-8463-FD3F2E7B516B}" srcOrd="5" destOrd="0" presId="urn:microsoft.com/office/officeart/2005/8/layout/vList5"/>
    <dgm:cxn modelId="{AE848714-59FC-414A-B042-B0145289319F}" type="presParOf" srcId="{B859ABFD-FEBC-411B-9F17-C52E12B30F68}" destId="{BF78DD8A-B81B-4263-A6BF-5AE456116715}" srcOrd="6" destOrd="0" presId="urn:microsoft.com/office/officeart/2005/8/layout/vList5"/>
    <dgm:cxn modelId="{C0C61AB5-BD8D-4397-A925-D06B206C2B81}" type="presParOf" srcId="{BF78DD8A-B81B-4263-A6BF-5AE456116715}" destId="{015160BA-C8E0-4ADE-941F-D9EF13036357}" srcOrd="0" destOrd="0" presId="urn:microsoft.com/office/officeart/2005/8/layout/vList5"/>
    <dgm:cxn modelId="{D14CDAE6-D5B4-4718-9A7F-5F8285198AB1}" type="presParOf" srcId="{BF78DD8A-B81B-4263-A6BF-5AE456116715}" destId="{ABEB4D5A-7CD1-47A4-A8EE-58C36562E1E4}" srcOrd="1" destOrd="0" presId="urn:microsoft.com/office/officeart/2005/8/layout/vList5"/>
    <dgm:cxn modelId="{A59B170E-41EF-4A4D-9595-5E9DB2016593}" type="presParOf" srcId="{B859ABFD-FEBC-411B-9F17-C52E12B30F68}" destId="{891FF76A-0958-42E8-BC78-A63E2780004E}" srcOrd="7" destOrd="0" presId="urn:microsoft.com/office/officeart/2005/8/layout/vList5"/>
    <dgm:cxn modelId="{954F8F50-7A6E-4000-B8DC-48FFC7CF07D2}" type="presParOf" srcId="{B859ABFD-FEBC-411B-9F17-C52E12B30F68}" destId="{BB6163DC-9722-4849-A6E9-2A0C64A76502}" srcOrd="8" destOrd="0" presId="urn:microsoft.com/office/officeart/2005/8/layout/vList5"/>
    <dgm:cxn modelId="{FF842B82-3C53-4183-B15D-78010DA97756}" type="presParOf" srcId="{BB6163DC-9722-4849-A6E9-2A0C64A76502}" destId="{FF59963C-0830-43FF-9A66-25DF8CC27426}" srcOrd="0" destOrd="0" presId="urn:microsoft.com/office/officeart/2005/8/layout/vList5"/>
    <dgm:cxn modelId="{55447A6A-9673-4163-97BD-17432DA45ACC}" type="presParOf" srcId="{BB6163DC-9722-4849-A6E9-2A0C64A76502}" destId="{05BD0BF1-F0C1-420D-9DBA-C3F74DB8BF19}" srcOrd="1" destOrd="0" presId="urn:microsoft.com/office/officeart/2005/8/layout/vList5"/>
    <dgm:cxn modelId="{ECCB9038-3FD1-4E52-AFE0-9B2FB6F8C216}" type="presParOf" srcId="{B859ABFD-FEBC-411B-9F17-C52E12B30F68}" destId="{3D80A6C5-6F83-4FA8-8EE1-0B91EA791F17}" srcOrd="9" destOrd="0" presId="urn:microsoft.com/office/officeart/2005/8/layout/vList5"/>
    <dgm:cxn modelId="{F4F5D4EB-57BF-461E-80CF-08C7FDAC1707}" type="presParOf" srcId="{B859ABFD-FEBC-411B-9F17-C52E12B30F68}" destId="{AC8B4CFC-8A9D-4BF2-A885-05A742D5B454}" srcOrd="10" destOrd="0" presId="urn:microsoft.com/office/officeart/2005/8/layout/vList5"/>
    <dgm:cxn modelId="{AF3F7C28-0CE7-44F0-AD0E-0EC3213E12F3}" type="presParOf" srcId="{AC8B4CFC-8A9D-4BF2-A885-05A742D5B454}" destId="{C8E6A973-2F3F-47D6-9680-8C20A663CE95}" srcOrd="0" destOrd="0" presId="urn:microsoft.com/office/officeart/2005/8/layout/vList5"/>
    <dgm:cxn modelId="{817300F5-03E5-4B58-8300-1E2379443EAD}" type="presParOf" srcId="{AC8B4CFC-8A9D-4BF2-A885-05A742D5B454}" destId="{168AFE59-C6EA-47E0-BB3B-F010D89FC12C}" srcOrd="1" destOrd="0" presId="urn:microsoft.com/office/officeart/2005/8/layout/vList5"/>
    <dgm:cxn modelId="{119A3C3C-3AF3-46B0-9123-4BCCAFEF1FCD}" type="presParOf" srcId="{B859ABFD-FEBC-411B-9F17-C52E12B30F68}" destId="{25E5FC34-3B0C-4905-8312-D9E3C3E565A2}" srcOrd="11" destOrd="0" presId="urn:microsoft.com/office/officeart/2005/8/layout/vList5"/>
    <dgm:cxn modelId="{103794AF-89E5-4991-969B-3873F7B8F780}" type="presParOf" srcId="{B859ABFD-FEBC-411B-9F17-C52E12B30F68}" destId="{E75AE3ED-A12A-4467-9292-E3267A2360F5}" srcOrd="12" destOrd="0" presId="urn:microsoft.com/office/officeart/2005/8/layout/vList5"/>
    <dgm:cxn modelId="{A83F3324-DD61-42AA-80FC-8B1E4C8422E3}" type="presParOf" srcId="{E75AE3ED-A12A-4467-9292-E3267A2360F5}" destId="{73091D8A-C1A7-43AA-A1FA-E422A20FB355}" srcOrd="0" destOrd="0" presId="urn:microsoft.com/office/officeart/2005/8/layout/vList5"/>
    <dgm:cxn modelId="{C8B44CD5-88BE-4F54-8CAE-4FC8F1698F35}" type="presParOf" srcId="{E75AE3ED-A12A-4467-9292-E3267A2360F5}" destId="{89B85C7B-73F9-49EB-B08A-5AAA677392E8}" srcOrd="1" destOrd="0" presId="urn:microsoft.com/office/officeart/2005/8/layout/vList5"/>
    <dgm:cxn modelId="{9CC3A69D-4C42-4FAC-AAB3-E1DCB9FDB78B}" type="presParOf" srcId="{B859ABFD-FEBC-411B-9F17-C52E12B30F68}" destId="{9C6C3B7A-1C28-46AB-90E5-5E0EF2230823}" srcOrd="13" destOrd="0" presId="urn:microsoft.com/office/officeart/2005/8/layout/vList5"/>
    <dgm:cxn modelId="{9C2A692E-83BF-4312-B061-A37A424C90B5}" type="presParOf" srcId="{B859ABFD-FEBC-411B-9F17-C52E12B30F68}" destId="{1C4C6394-D371-4562-B101-0568656505F7}" srcOrd="14" destOrd="0" presId="urn:microsoft.com/office/officeart/2005/8/layout/vList5"/>
    <dgm:cxn modelId="{220AC8CF-4839-46CF-8310-B2403CCB69AE}" type="presParOf" srcId="{1C4C6394-D371-4562-B101-0568656505F7}" destId="{F3272061-30C0-4E6A-A560-1629AA7B9711}" srcOrd="0" destOrd="0" presId="urn:microsoft.com/office/officeart/2005/8/layout/vList5"/>
    <dgm:cxn modelId="{D481D937-7D5B-4CF0-9330-F4DA490A1F5E}" type="presParOf" srcId="{1C4C6394-D371-4562-B101-0568656505F7}" destId="{2275099E-BA37-44CE-A5F6-E12B6D7AD9C3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6FE73-C952-4556-80C3-49E5748C796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8075E20-C993-4652-A80B-E3FA5A5C4751}">
      <dgm:prSet phldrT="[Text]" custT="1"/>
      <dgm:spPr/>
      <dgm:t>
        <a:bodyPr/>
        <a:lstStyle/>
        <a:p>
          <a:r>
            <a:rPr lang="hr-HR" sz="1800" b="1" dirty="0" smtClean="0">
              <a:solidFill>
                <a:srgbClr val="DE6E46"/>
              </a:solidFill>
            </a:rPr>
            <a:t>PRIMARNE KONTROLE</a:t>
          </a:r>
          <a:endParaRPr lang="hr-HR" sz="1800" b="1" dirty="0">
            <a:solidFill>
              <a:srgbClr val="DE6E46"/>
            </a:solidFill>
          </a:endParaRPr>
        </a:p>
      </dgm:t>
    </dgm:pt>
    <dgm:pt modelId="{B1E72F1D-27B2-41E2-B429-8A48C1E8C61E}" type="parTrans" cxnId="{D6427CCF-54EE-4D02-B439-00746BED684A}">
      <dgm:prSet/>
      <dgm:spPr/>
      <dgm:t>
        <a:bodyPr/>
        <a:lstStyle/>
        <a:p>
          <a:endParaRPr lang="hr-HR"/>
        </a:p>
      </dgm:t>
    </dgm:pt>
    <dgm:pt modelId="{255B3E7E-6556-4024-A68F-F01D58F16337}" type="sibTrans" cxnId="{D6427CCF-54EE-4D02-B439-00746BED684A}">
      <dgm:prSet/>
      <dgm:spPr/>
      <dgm:t>
        <a:bodyPr/>
        <a:lstStyle/>
        <a:p>
          <a:endParaRPr lang="hr-HR"/>
        </a:p>
      </dgm:t>
    </dgm:pt>
    <dgm:pt modelId="{83D8FD2E-C407-4A24-9F45-04D7C8A2A36C}">
      <dgm:prSet phldrT="[Text]"/>
      <dgm:spPr/>
      <dgm:t>
        <a:bodyPr/>
        <a:lstStyle/>
        <a:p>
          <a:r>
            <a:rPr lang="hr-HR" b="1" cap="small" baseline="0" dirty="0" smtClean="0">
              <a:solidFill>
                <a:srgbClr val="DE6E46"/>
              </a:solidFill>
            </a:rPr>
            <a:t>NADZORNI POSJET TIJEKOM TRAJANJA PROJEKTA</a:t>
          </a:r>
          <a:endParaRPr lang="hr-HR" b="1" cap="small" baseline="0" dirty="0">
            <a:solidFill>
              <a:srgbClr val="DE6E46"/>
            </a:solidFill>
          </a:endParaRPr>
        </a:p>
      </dgm:t>
    </dgm:pt>
    <dgm:pt modelId="{193EA12D-D304-4A0F-919B-7624390DEB40}" type="parTrans" cxnId="{37FC575F-9DF9-42FE-A0DC-90FCB3C016CA}">
      <dgm:prSet/>
      <dgm:spPr/>
      <dgm:t>
        <a:bodyPr/>
        <a:lstStyle/>
        <a:p>
          <a:endParaRPr lang="hr-HR"/>
        </a:p>
      </dgm:t>
    </dgm:pt>
    <dgm:pt modelId="{89ED662C-5BF2-41FD-B949-AE3179FECAC3}" type="sibTrans" cxnId="{37FC575F-9DF9-42FE-A0DC-90FCB3C016CA}">
      <dgm:prSet/>
      <dgm:spPr/>
      <dgm:t>
        <a:bodyPr/>
        <a:lstStyle/>
        <a:p>
          <a:endParaRPr lang="hr-HR"/>
        </a:p>
      </dgm:t>
    </dgm:pt>
    <dgm:pt modelId="{8DF91191-4E11-4E3F-8686-FB5D9308F964}">
      <dgm:prSet phldrT="[Text]"/>
      <dgm:spPr/>
      <dgm:t>
        <a:bodyPr/>
        <a:lstStyle/>
        <a:p>
          <a:r>
            <a:rPr lang="hr-HR" b="1" cap="small" baseline="0" dirty="0" smtClean="0">
              <a:solidFill>
                <a:srgbClr val="DE6E46"/>
              </a:solidFill>
            </a:rPr>
            <a:t>PROVJERA DOSTAVLJENIH PODATAKA U FAZI ZAVRŠNOG IZVJEŠĆA</a:t>
          </a:r>
          <a:endParaRPr lang="hr-HR" b="1" cap="small" baseline="0" dirty="0">
            <a:solidFill>
              <a:srgbClr val="DE6E46"/>
            </a:solidFill>
          </a:endParaRPr>
        </a:p>
      </dgm:t>
    </dgm:pt>
    <dgm:pt modelId="{21CF1327-BAAE-47AA-8C3F-B0F8625620EA}" type="parTrans" cxnId="{2AD28BAB-3EBF-47A8-9FE1-7381D9B64694}">
      <dgm:prSet/>
      <dgm:spPr/>
      <dgm:t>
        <a:bodyPr/>
        <a:lstStyle/>
        <a:p>
          <a:endParaRPr lang="hr-HR"/>
        </a:p>
      </dgm:t>
    </dgm:pt>
    <dgm:pt modelId="{E20EF4BB-9538-420A-BBAC-B235C3137CC4}" type="sibTrans" cxnId="{2AD28BAB-3EBF-47A8-9FE1-7381D9B64694}">
      <dgm:prSet/>
      <dgm:spPr/>
      <dgm:t>
        <a:bodyPr/>
        <a:lstStyle/>
        <a:p>
          <a:endParaRPr lang="hr-HR"/>
        </a:p>
      </dgm:t>
    </dgm:pt>
    <dgm:pt modelId="{2861E84F-9C0C-49E4-B5DE-1785DA3FCB86}">
      <dgm:prSet/>
      <dgm:spPr/>
      <dgm:t>
        <a:bodyPr/>
        <a:lstStyle/>
        <a:p>
          <a:r>
            <a:rPr lang="hr-HR" b="1" cap="small" baseline="0" dirty="0" smtClean="0">
              <a:solidFill>
                <a:srgbClr val="DE6E46"/>
              </a:solidFill>
            </a:rPr>
            <a:t>ANALIZA ZAVRŠNOG IZVJEŠĆA</a:t>
          </a:r>
          <a:endParaRPr lang="hr-HR" b="1" cap="small" baseline="0" dirty="0">
            <a:solidFill>
              <a:srgbClr val="DE6E46"/>
            </a:solidFill>
          </a:endParaRPr>
        </a:p>
      </dgm:t>
    </dgm:pt>
    <dgm:pt modelId="{D1D233ED-4069-4360-917E-7C17E18C9B0A}" type="parTrans" cxnId="{B5F5698C-FBCB-414F-B7CB-80E7D7D93FF9}">
      <dgm:prSet/>
      <dgm:spPr/>
      <dgm:t>
        <a:bodyPr/>
        <a:lstStyle/>
        <a:p>
          <a:endParaRPr lang="hr-HR"/>
        </a:p>
      </dgm:t>
    </dgm:pt>
    <dgm:pt modelId="{0E711DCC-26AF-47E9-A2E5-0B303A8CCBB2}" type="sibTrans" cxnId="{B5F5698C-FBCB-414F-B7CB-80E7D7D93FF9}">
      <dgm:prSet/>
      <dgm:spPr/>
      <dgm:t>
        <a:bodyPr/>
        <a:lstStyle/>
        <a:p>
          <a:endParaRPr lang="hr-HR"/>
        </a:p>
      </dgm:t>
    </dgm:pt>
    <dgm:pt modelId="{1A3CB477-156B-4BA2-BFEE-99792B343323}">
      <dgm:prSet/>
      <dgm:spPr/>
      <dgm:t>
        <a:bodyPr/>
        <a:lstStyle/>
        <a:p>
          <a:r>
            <a:rPr lang="hr-HR" b="1" cap="small" baseline="0" dirty="0" smtClean="0">
              <a:solidFill>
                <a:srgbClr val="DE6E46"/>
              </a:solidFill>
            </a:rPr>
            <a:t>NADZORNI POSJET NAKON ZAVRŠETKA PROJEKTA</a:t>
          </a:r>
          <a:endParaRPr lang="hr-HR" b="1" cap="small" baseline="0" dirty="0">
            <a:solidFill>
              <a:srgbClr val="DE6E46"/>
            </a:solidFill>
          </a:endParaRPr>
        </a:p>
      </dgm:t>
    </dgm:pt>
    <dgm:pt modelId="{B32E0963-D346-4351-A1C1-BD9AC89FDD38}" type="parTrans" cxnId="{503673F4-3430-4611-8E60-0C2B2655B8F5}">
      <dgm:prSet/>
      <dgm:spPr/>
      <dgm:t>
        <a:bodyPr/>
        <a:lstStyle/>
        <a:p>
          <a:endParaRPr lang="hr-HR"/>
        </a:p>
      </dgm:t>
    </dgm:pt>
    <dgm:pt modelId="{09051829-9788-4B71-996F-79007BF3AF81}" type="sibTrans" cxnId="{503673F4-3430-4611-8E60-0C2B2655B8F5}">
      <dgm:prSet/>
      <dgm:spPr/>
      <dgm:t>
        <a:bodyPr/>
        <a:lstStyle/>
        <a:p>
          <a:endParaRPr lang="hr-HR"/>
        </a:p>
      </dgm:t>
    </dgm:pt>
    <dgm:pt modelId="{A5EAF5AC-723B-46E6-87CC-0D54DBE3798D}" type="pres">
      <dgm:prSet presAssocID="{CFA6FE73-C952-4556-80C3-49E5748C796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3B2C99F-7080-4000-A9F9-2EE42CEDB2BE}" type="pres">
      <dgm:prSet presAssocID="{CFA6FE73-C952-4556-80C3-49E5748C7960}" presName="hierFlow" presStyleCnt="0"/>
      <dgm:spPr/>
    </dgm:pt>
    <dgm:pt modelId="{0C3363C2-EB7D-4672-A3FF-D9A62A409D60}" type="pres">
      <dgm:prSet presAssocID="{CFA6FE73-C952-4556-80C3-49E5748C796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1C2FF63-C433-41C8-B6A7-6E15D3BB0E55}" type="pres">
      <dgm:prSet presAssocID="{48075E20-C993-4652-A80B-E3FA5A5C4751}" presName="Name14" presStyleCnt="0"/>
      <dgm:spPr/>
    </dgm:pt>
    <dgm:pt modelId="{85C306EC-C793-4ED8-AC91-EB1CBF518EC9}" type="pres">
      <dgm:prSet presAssocID="{48075E20-C993-4652-A80B-E3FA5A5C4751}" presName="level1Shape" presStyleLbl="node0" presStyleIdx="0" presStyleCnt="1" custScaleX="238018" custScaleY="144694" custLinFactY="-22427" custLinFactNeighborX="-3338" custLinFactNeighborY="-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D4DBD43-55DD-4A7C-A08D-BC223DF1A2F5}" type="pres">
      <dgm:prSet presAssocID="{48075E20-C993-4652-A80B-E3FA5A5C4751}" presName="hierChild2" presStyleCnt="0"/>
      <dgm:spPr/>
    </dgm:pt>
    <dgm:pt modelId="{9F5153EB-BE92-48F7-9AAA-12CFCDFB961E}" type="pres">
      <dgm:prSet presAssocID="{193EA12D-D304-4A0F-919B-7624390DEB40}" presName="Name19" presStyleLbl="parChTrans1D2" presStyleIdx="0" presStyleCnt="4"/>
      <dgm:spPr/>
      <dgm:t>
        <a:bodyPr/>
        <a:lstStyle/>
        <a:p>
          <a:endParaRPr lang="hr-HR"/>
        </a:p>
      </dgm:t>
    </dgm:pt>
    <dgm:pt modelId="{9C3E09A6-F113-427D-8714-6FB7C0F3E8D9}" type="pres">
      <dgm:prSet presAssocID="{83D8FD2E-C407-4A24-9F45-04D7C8A2A36C}" presName="Name21" presStyleCnt="0"/>
      <dgm:spPr/>
    </dgm:pt>
    <dgm:pt modelId="{54084FC5-A341-4F08-84D1-D1ED223A88F6}" type="pres">
      <dgm:prSet presAssocID="{83D8FD2E-C407-4A24-9F45-04D7C8A2A36C}" presName="level2Shape" presStyleLbl="node2" presStyleIdx="0" presStyleCnt="4" custScaleX="139259" custScaleY="162409"/>
      <dgm:spPr/>
      <dgm:t>
        <a:bodyPr/>
        <a:lstStyle/>
        <a:p>
          <a:endParaRPr lang="hr-HR"/>
        </a:p>
      </dgm:t>
    </dgm:pt>
    <dgm:pt modelId="{275E8D8D-03D6-4B11-9706-4587E1522220}" type="pres">
      <dgm:prSet presAssocID="{83D8FD2E-C407-4A24-9F45-04D7C8A2A36C}" presName="hierChild3" presStyleCnt="0"/>
      <dgm:spPr/>
    </dgm:pt>
    <dgm:pt modelId="{2858B3E6-7D0A-46F8-B0C2-8D7B6159F1B4}" type="pres">
      <dgm:prSet presAssocID="{21CF1327-BAAE-47AA-8C3F-B0F8625620EA}" presName="Name19" presStyleLbl="parChTrans1D2" presStyleIdx="1" presStyleCnt="4"/>
      <dgm:spPr/>
      <dgm:t>
        <a:bodyPr/>
        <a:lstStyle/>
        <a:p>
          <a:endParaRPr lang="hr-HR"/>
        </a:p>
      </dgm:t>
    </dgm:pt>
    <dgm:pt modelId="{42E5A0E1-0B10-437F-A1BE-3354EA3477F6}" type="pres">
      <dgm:prSet presAssocID="{8DF91191-4E11-4E3F-8686-FB5D9308F964}" presName="Name21" presStyleCnt="0"/>
      <dgm:spPr/>
    </dgm:pt>
    <dgm:pt modelId="{E984F6F0-0F62-4D22-A4D1-90A75804030C}" type="pres">
      <dgm:prSet presAssocID="{8DF91191-4E11-4E3F-8686-FB5D9308F964}" presName="level2Shape" presStyleLbl="node2" presStyleIdx="1" presStyleCnt="4" custScaleX="139259" custScaleY="162409" custLinFactNeighborX="5778" custLinFactNeighborY="5868"/>
      <dgm:spPr/>
      <dgm:t>
        <a:bodyPr/>
        <a:lstStyle/>
        <a:p>
          <a:endParaRPr lang="hr-HR"/>
        </a:p>
      </dgm:t>
    </dgm:pt>
    <dgm:pt modelId="{48CCB717-BC68-4789-82BF-4C249C049AA4}" type="pres">
      <dgm:prSet presAssocID="{8DF91191-4E11-4E3F-8686-FB5D9308F964}" presName="hierChild3" presStyleCnt="0"/>
      <dgm:spPr/>
    </dgm:pt>
    <dgm:pt modelId="{F2AC3EF2-75E6-4FA9-B3DE-CE66417B99F3}" type="pres">
      <dgm:prSet presAssocID="{D1D233ED-4069-4360-917E-7C17E18C9B0A}" presName="Name19" presStyleLbl="parChTrans1D2" presStyleIdx="2" presStyleCnt="4"/>
      <dgm:spPr/>
      <dgm:t>
        <a:bodyPr/>
        <a:lstStyle/>
        <a:p>
          <a:endParaRPr lang="hr-HR"/>
        </a:p>
      </dgm:t>
    </dgm:pt>
    <dgm:pt modelId="{703D4D5E-87A4-412B-9DF3-AD292711F33B}" type="pres">
      <dgm:prSet presAssocID="{2861E84F-9C0C-49E4-B5DE-1785DA3FCB86}" presName="Name21" presStyleCnt="0"/>
      <dgm:spPr/>
    </dgm:pt>
    <dgm:pt modelId="{9F52EA11-03E5-43D1-BF9A-F7191827014E}" type="pres">
      <dgm:prSet presAssocID="{2861E84F-9C0C-49E4-B5DE-1785DA3FCB86}" presName="level2Shape" presStyleLbl="node2" presStyleIdx="2" presStyleCnt="4" custScaleX="139259" custScaleY="162409" custLinFactNeighborX="3550" custLinFactNeighborY="6451"/>
      <dgm:spPr>
        <a:prstGeom prst="flowChartProcess">
          <a:avLst/>
        </a:prstGeom>
      </dgm:spPr>
      <dgm:t>
        <a:bodyPr/>
        <a:lstStyle/>
        <a:p>
          <a:endParaRPr lang="hr-HR"/>
        </a:p>
      </dgm:t>
    </dgm:pt>
    <dgm:pt modelId="{D7BD3AA7-EC18-41AA-909E-139AA3ADBF16}" type="pres">
      <dgm:prSet presAssocID="{2861E84F-9C0C-49E4-B5DE-1785DA3FCB86}" presName="hierChild3" presStyleCnt="0"/>
      <dgm:spPr/>
    </dgm:pt>
    <dgm:pt modelId="{C453FA29-8665-4598-B832-F48EC75BAD60}" type="pres">
      <dgm:prSet presAssocID="{B32E0963-D346-4351-A1C1-BD9AC89FDD38}" presName="Name19" presStyleLbl="parChTrans1D2" presStyleIdx="3" presStyleCnt="4"/>
      <dgm:spPr/>
      <dgm:t>
        <a:bodyPr/>
        <a:lstStyle/>
        <a:p>
          <a:endParaRPr lang="hr-HR"/>
        </a:p>
      </dgm:t>
    </dgm:pt>
    <dgm:pt modelId="{893B44AC-093D-4BF0-9B28-F497682494AE}" type="pres">
      <dgm:prSet presAssocID="{1A3CB477-156B-4BA2-BFEE-99792B343323}" presName="Name21" presStyleCnt="0"/>
      <dgm:spPr/>
    </dgm:pt>
    <dgm:pt modelId="{CCA58E0D-F468-4810-83A6-B4C8C83541A7}" type="pres">
      <dgm:prSet presAssocID="{1A3CB477-156B-4BA2-BFEE-99792B343323}" presName="level2Shape" presStyleLbl="node2" presStyleIdx="3" presStyleCnt="4" custScaleX="139259" custScaleY="162409"/>
      <dgm:spPr/>
      <dgm:t>
        <a:bodyPr/>
        <a:lstStyle/>
        <a:p>
          <a:endParaRPr lang="hr-HR"/>
        </a:p>
      </dgm:t>
    </dgm:pt>
    <dgm:pt modelId="{BBC27571-5F24-4667-9CCD-179E6A0281BF}" type="pres">
      <dgm:prSet presAssocID="{1A3CB477-156B-4BA2-BFEE-99792B343323}" presName="hierChild3" presStyleCnt="0"/>
      <dgm:spPr/>
    </dgm:pt>
    <dgm:pt modelId="{AE2ED490-9022-4F2D-9E41-825DBE7146ED}" type="pres">
      <dgm:prSet presAssocID="{CFA6FE73-C952-4556-80C3-49E5748C7960}" presName="bgShapesFlow" presStyleCnt="0"/>
      <dgm:spPr/>
    </dgm:pt>
  </dgm:ptLst>
  <dgm:cxnLst>
    <dgm:cxn modelId="{4B163797-7688-4FCE-B132-15AFA2E604AE}" type="presOf" srcId="{B32E0963-D346-4351-A1C1-BD9AC89FDD38}" destId="{C453FA29-8665-4598-B832-F48EC75BAD60}" srcOrd="0" destOrd="0" presId="urn:microsoft.com/office/officeart/2005/8/layout/hierarchy6"/>
    <dgm:cxn modelId="{A031026E-5AF6-4D31-A461-958EC399C04E}" type="presOf" srcId="{D1D233ED-4069-4360-917E-7C17E18C9B0A}" destId="{F2AC3EF2-75E6-4FA9-B3DE-CE66417B99F3}" srcOrd="0" destOrd="0" presId="urn:microsoft.com/office/officeart/2005/8/layout/hierarchy6"/>
    <dgm:cxn modelId="{98023B91-501B-4F44-A7BB-6213F04BDEA3}" type="presOf" srcId="{21CF1327-BAAE-47AA-8C3F-B0F8625620EA}" destId="{2858B3E6-7D0A-46F8-B0C2-8D7B6159F1B4}" srcOrd="0" destOrd="0" presId="urn:microsoft.com/office/officeart/2005/8/layout/hierarchy6"/>
    <dgm:cxn modelId="{40F02AE4-7EEC-4A2C-8751-180B20D85B6F}" type="presOf" srcId="{83D8FD2E-C407-4A24-9F45-04D7C8A2A36C}" destId="{54084FC5-A341-4F08-84D1-D1ED223A88F6}" srcOrd="0" destOrd="0" presId="urn:microsoft.com/office/officeart/2005/8/layout/hierarchy6"/>
    <dgm:cxn modelId="{B5F5698C-FBCB-414F-B7CB-80E7D7D93FF9}" srcId="{48075E20-C993-4652-A80B-E3FA5A5C4751}" destId="{2861E84F-9C0C-49E4-B5DE-1785DA3FCB86}" srcOrd="2" destOrd="0" parTransId="{D1D233ED-4069-4360-917E-7C17E18C9B0A}" sibTransId="{0E711DCC-26AF-47E9-A2E5-0B303A8CCBB2}"/>
    <dgm:cxn modelId="{30BEFEAA-514B-4EA0-BDDC-3A7F37D0C04E}" type="presOf" srcId="{2861E84F-9C0C-49E4-B5DE-1785DA3FCB86}" destId="{9F52EA11-03E5-43D1-BF9A-F7191827014E}" srcOrd="0" destOrd="0" presId="urn:microsoft.com/office/officeart/2005/8/layout/hierarchy6"/>
    <dgm:cxn modelId="{6FF0C302-604D-4E81-BC0D-A746AEFFEE11}" type="presOf" srcId="{1A3CB477-156B-4BA2-BFEE-99792B343323}" destId="{CCA58E0D-F468-4810-83A6-B4C8C83541A7}" srcOrd="0" destOrd="0" presId="urn:microsoft.com/office/officeart/2005/8/layout/hierarchy6"/>
    <dgm:cxn modelId="{37FC575F-9DF9-42FE-A0DC-90FCB3C016CA}" srcId="{48075E20-C993-4652-A80B-E3FA5A5C4751}" destId="{83D8FD2E-C407-4A24-9F45-04D7C8A2A36C}" srcOrd="0" destOrd="0" parTransId="{193EA12D-D304-4A0F-919B-7624390DEB40}" sibTransId="{89ED662C-5BF2-41FD-B949-AE3179FECAC3}"/>
    <dgm:cxn modelId="{2AD28BAB-3EBF-47A8-9FE1-7381D9B64694}" srcId="{48075E20-C993-4652-A80B-E3FA5A5C4751}" destId="{8DF91191-4E11-4E3F-8686-FB5D9308F964}" srcOrd="1" destOrd="0" parTransId="{21CF1327-BAAE-47AA-8C3F-B0F8625620EA}" sibTransId="{E20EF4BB-9538-420A-BBAC-B235C3137CC4}"/>
    <dgm:cxn modelId="{39231CD9-4A9D-49E5-B293-A9EBF6F6E1C4}" type="presOf" srcId="{CFA6FE73-C952-4556-80C3-49E5748C7960}" destId="{A5EAF5AC-723B-46E6-87CC-0D54DBE3798D}" srcOrd="0" destOrd="0" presId="urn:microsoft.com/office/officeart/2005/8/layout/hierarchy6"/>
    <dgm:cxn modelId="{28ECAED1-3402-48F3-924D-B65F2045157E}" type="presOf" srcId="{48075E20-C993-4652-A80B-E3FA5A5C4751}" destId="{85C306EC-C793-4ED8-AC91-EB1CBF518EC9}" srcOrd="0" destOrd="0" presId="urn:microsoft.com/office/officeart/2005/8/layout/hierarchy6"/>
    <dgm:cxn modelId="{D6427CCF-54EE-4D02-B439-00746BED684A}" srcId="{CFA6FE73-C952-4556-80C3-49E5748C7960}" destId="{48075E20-C993-4652-A80B-E3FA5A5C4751}" srcOrd="0" destOrd="0" parTransId="{B1E72F1D-27B2-41E2-B429-8A48C1E8C61E}" sibTransId="{255B3E7E-6556-4024-A68F-F01D58F16337}"/>
    <dgm:cxn modelId="{8FBE2A62-19F8-41FC-9800-80053282DB1E}" type="presOf" srcId="{193EA12D-D304-4A0F-919B-7624390DEB40}" destId="{9F5153EB-BE92-48F7-9AAA-12CFCDFB961E}" srcOrd="0" destOrd="0" presId="urn:microsoft.com/office/officeart/2005/8/layout/hierarchy6"/>
    <dgm:cxn modelId="{38DC56B6-F4DF-407F-A86E-0EB227692FF3}" type="presOf" srcId="{8DF91191-4E11-4E3F-8686-FB5D9308F964}" destId="{E984F6F0-0F62-4D22-A4D1-90A75804030C}" srcOrd="0" destOrd="0" presId="urn:microsoft.com/office/officeart/2005/8/layout/hierarchy6"/>
    <dgm:cxn modelId="{503673F4-3430-4611-8E60-0C2B2655B8F5}" srcId="{48075E20-C993-4652-A80B-E3FA5A5C4751}" destId="{1A3CB477-156B-4BA2-BFEE-99792B343323}" srcOrd="3" destOrd="0" parTransId="{B32E0963-D346-4351-A1C1-BD9AC89FDD38}" sibTransId="{09051829-9788-4B71-996F-79007BF3AF81}"/>
    <dgm:cxn modelId="{730E6673-6CE2-44A9-89A1-7BB8E1831634}" type="presParOf" srcId="{A5EAF5AC-723B-46E6-87CC-0D54DBE3798D}" destId="{13B2C99F-7080-4000-A9F9-2EE42CEDB2BE}" srcOrd="0" destOrd="0" presId="urn:microsoft.com/office/officeart/2005/8/layout/hierarchy6"/>
    <dgm:cxn modelId="{5622D6EC-6A85-469E-8E23-ADD39EC410B2}" type="presParOf" srcId="{13B2C99F-7080-4000-A9F9-2EE42CEDB2BE}" destId="{0C3363C2-EB7D-4672-A3FF-D9A62A409D60}" srcOrd="0" destOrd="0" presId="urn:microsoft.com/office/officeart/2005/8/layout/hierarchy6"/>
    <dgm:cxn modelId="{CA443B84-26D8-4717-8E87-97A4928D4FF6}" type="presParOf" srcId="{0C3363C2-EB7D-4672-A3FF-D9A62A409D60}" destId="{41C2FF63-C433-41C8-B6A7-6E15D3BB0E55}" srcOrd="0" destOrd="0" presId="urn:microsoft.com/office/officeart/2005/8/layout/hierarchy6"/>
    <dgm:cxn modelId="{902D0255-1B92-45AB-AD11-5F4A0E9757C9}" type="presParOf" srcId="{41C2FF63-C433-41C8-B6A7-6E15D3BB0E55}" destId="{85C306EC-C793-4ED8-AC91-EB1CBF518EC9}" srcOrd="0" destOrd="0" presId="urn:microsoft.com/office/officeart/2005/8/layout/hierarchy6"/>
    <dgm:cxn modelId="{6D1695FA-B6A9-49E2-99AD-DFF957362BBB}" type="presParOf" srcId="{41C2FF63-C433-41C8-B6A7-6E15D3BB0E55}" destId="{4D4DBD43-55DD-4A7C-A08D-BC223DF1A2F5}" srcOrd="1" destOrd="0" presId="urn:microsoft.com/office/officeart/2005/8/layout/hierarchy6"/>
    <dgm:cxn modelId="{A2D47F56-3BD4-462F-BED3-72B28C5BA967}" type="presParOf" srcId="{4D4DBD43-55DD-4A7C-A08D-BC223DF1A2F5}" destId="{9F5153EB-BE92-48F7-9AAA-12CFCDFB961E}" srcOrd="0" destOrd="0" presId="urn:microsoft.com/office/officeart/2005/8/layout/hierarchy6"/>
    <dgm:cxn modelId="{0FDC2474-7247-4231-A8D9-74DC3543BED8}" type="presParOf" srcId="{4D4DBD43-55DD-4A7C-A08D-BC223DF1A2F5}" destId="{9C3E09A6-F113-427D-8714-6FB7C0F3E8D9}" srcOrd="1" destOrd="0" presId="urn:microsoft.com/office/officeart/2005/8/layout/hierarchy6"/>
    <dgm:cxn modelId="{0188CCF8-45C4-4A94-9097-9C8A74F9031C}" type="presParOf" srcId="{9C3E09A6-F113-427D-8714-6FB7C0F3E8D9}" destId="{54084FC5-A341-4F08-84D1-D1ED223A88F6}" srcOrd="0" destOrd="0" presId="urn:microsoft.com/office/officeart/2005/8/layout/hierarchy6"/>
    <dgm:cxn modelId="{A9B874B2-B705-4723-8BBD-60F1CAAEF768}" type="presParOf" srcId="{9C3E09A6-F113-427D-8714-6FB7C0F3E8D9}" destId="{275E8D8D-03D6-4B11-9706-4587E1522220}" srcOrd="1" destOrd="0" presId="urn:microsoft.com/office/officeart/2005/8/layout/hierarchy6"/>
    <dgm:cxn modelId="{3019A530-9DB1-463C-9EEC-D0A6A0766C1E}" type="presParOf" srcId="{4D4DBD43-55DD-4A7C-A08D-BC223DF1A2F5}" destId="{2858B3E6-7D0A-46F8-B0C2-8D7B6159F1B4}" srcOrd="2" destOrd="0" presId="urn:microsoft.com/office/officeart/2005/8/layout/hierarchy6"/>
    <dgm:cxn modelId="{4C7BF351-FC0D-47F8-A79A-F185F796FDA0}" type="presParOf" srcId="{4D4DBD43-55DD-4A7C-A08D-BC223DF1A2F5}" destId="{42E5A0E1-0B10-437F-A1BE-3354EA3477F6}" srcOrd="3" destOrd="0" presId="urn:microsoft.com/office/officeart/2005/8/layout/hierarchy6"/>
    <dgm:cxn modelId="{0679FD58-A71F-4070-96F7-82B9F0DE710B}" type="presParOf" srcId="{42E5A0E1-0B10-437F-A1BE-3354EA3477F6}" destId="{E984F6F0-0F62-4D22-A4D1-90A75804030C}" srcOrd="0" destOrd="0" presId="urn:microsoft.com/office/officeart/2005/8/layout/hierarchy6"/>
    <dgm:cxn modelId="{43C36B9D-96E3-47DF-9527-368CB67B9FAD}" type="presParOf" srcId="{42E5A0E1-0B10-437F-A1BE-3354EA3477F6}" destId="{48CCB717-BC68-4789-82BF-4C249C049AA4}" srcOrd="1" destOrd="0" presId="urn:microsoft.com/office/officeart/2005/8/layout/hierarchy6"/>
    <dgm:cxn modelId="{233B1FC5-4E6C-4596-A07F-33341FB36EAE}" type="presParOf" srcId="{4D4DBD43-55DD-4A7C-A08D-BC223DF1A2F5}" destId="{F2AC3EF2-75E6-4FA9-B3DE-CE66417B99F3}" srcOrd="4" destOrd="0" presId="urn:microsoft.com/office/officeart/2005/8/layout/hierarchy6"/>
    <dgm:cxn modelId="{4F3EEDD7-01AE-4DCC-86DD-76A2DCD7B004}" type="presParOf" srcId="{4D4DBD43-55DD-4A7C-A08D-BC223DF1A2F5}" destId="{703D4D5E-87A4-412B-9DF3-AD292711F33B}" srcOrd="5" destOrd="0" presId="urn:microsoft.com/office/officeart/2005/8/layout/hierarchy6"/>
    <dgm:cxn modelId="{126AAF8A-591F-4D8E-8CE5-324CC60F1D87}" type="presParOf" srcId="{703D4D5E-87A4-412B-9DF3-AD292711F33B}" destId="{9F52EA11-03E5-43D1-BF9A-F7191827014E}" srcOrd="0" destOrd="0" presId="urn:microsoft.com/office/officeart/2005/8/layout/hierarchy6"/>
    <dgm:cxn modelId="{61B95AB8-EBDD-4F09-96C9-FD8024F23E10}" type="presParOf" srcId="{703D4D5E-87A4-412B-9DF3-AD292711F33B}" destId="{D7BD3AA7-EC18-41AA-909E-139AA3ADBF16}" srcOrd="1" destOrd="0" presId="urn:microsoft.com/office/officeart/2005/8/layout/hierarchy6"/>
    <dgm:cxn modelId="{39237E4B-AEC8-49E0-B861-60F864E728AD}" type="presParOf" srcId="{4D4DBD43-55DD-4A7C-A08D-BC223DF1A2F5}" destId="{C453FA29-8665-4598-B832-F48EC75BAD60}" srcOrd="6" destOrd="0" presId="urn:microsoft.com/office/officeart/2005/8/layout/hierarchy6"/>
    <dgm:cxn modelId="{D6F96ECC-31E1-48C4-91AD-8F19648F90D4}" type="presParOf" srcId="{4D4DBD43-55DD-4A7C-A08D-BC223DF1A2F5}" destId="{893B44AC-093D-4BF0-9B28-F497682494AE}" srcOrd="7" destOrd="0" presId="urn:microsoft.com/office/officeart/2005/8/layout/hierarchy6"/>
    <dgm:cxn modelId="{073C413C-3C07-4B17-9F02-FD7069D83B97}" type="presParOf" srcId="{893B44AC-093D-4BF0-9B28-F497682494AE}" destId="{CCA58E0D-F468-4810-83A6-B4C8C83541A7}" srcOrd="0" destOrd="0" presId="urn:microsoft.com/office/officeart/2005/8/layout/hierarchy6"/>
    <dgm:cxn modelId="{4763FE0D-C173-4ADA-BF75-6E5D6EA2BEEA}" type="presParOf" srcId="{893B44AC-093D-4BF0-9B28-F497682494AE}" destId="{BBC27571-5F24-4667-9CCD-179E6A0281BF}" srcOrd="1" destOrd="0" presId="urn:microsoft.com/office/officeart/2005/8/layout/hierarchy6"/>
    <dgm:cxn modelId="{F12A22F4-0194-4A96-9612-E19CBF992BB5}" type="presParOf" srcId="{A5EAF5AC-723B-46E6-87CC-0D54DBE3798D}" destId="{AE2ED490-9022-4F2D-9E41-825DBE7146ED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98B2E78-7657-43BA-B5E6-01726555BD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C58DEC5-E205-42B6-8B23-8F55B685B3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027FB-5E2A-43C9-B330-859D16D40DDF}" type="slidenum">
              <a:rPr lang="hr-HR" smtClean="0">
                <a:latin typeface="Arial" charset="0"/>
              </a:rPr>
              <a:pPr>
                <a:defRPr/>
              </a:pPr>
              <a:t>1</a:t>
            </a:fld>
            <a:endParaRPr lang="hr-HR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8909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D6635-C7FD-4A06-8BDA-051D31C26605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D48BA-6EDD-4F81-8872-00FFEFE2A053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F596E-0751-491B-9D24-571F3B983DA7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56234C-FFD4-45DA-BF61-D3A02596A566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C1CBB-5863-484B-8245-D03A0C99A2DC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8A72DF2-68F3-4A5D-86F6-A0E338C07C96}" type="slidenum">
              <a:rPr lang="hr-HR" sz="1200">
                <a:ea typeface="ＭＳ Ｐゴシック" pitchFamily="116" charset="-128"/>
              </a:rPr>
              <a:pPr algn="r" eaLnBrk="0" hangingPunct="0"/>
              <a:t>16</a:t>
            </a:fld>
            <a:endParaRPr lang="hr-HR" sz="1200">
              <a:ea typeface="ＭＳ Ｐゴシック" pitchFamily="116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FEC6F0-38CB-4B9B-8071-DC707B5A2EAF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63D75-CA28-4168-93D0-C7C88BB0B598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D10481-8D1F-4000-9EB7-3D55CD2FD8E2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8BC23-4826-46FA-AC41-237EB49C371D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9B800-3AF7-4BA1-8D96-3884BC2AF347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F0524D-46A4-45E4-8605-D48C88A2C551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A401D1B-6FC7-4598-A687-70847CC157C2}" type="slidenum">
              <a:rPr lang="en-US" sz="1200">
                <a:ea typeface="ＭＳ Ｐゴシック" pitchFamily="116" charset="-128"/>
              </a:rPr>
              <a:pPr algn="r" eaLnBrk="0" hangingPunct="0"/>
              <a:t>23</a:t>
            </a:fld>
            <a:endParaRPr lang="en-US" sz="1200">
              <a:ea typeface="ＭＳ Ｐゴシック" pitchFamily="116" charset="-128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6528A6-78C2-45AB-AE9B-272F60648D23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2DE48-8373-47FD-8A44-61A2286B279B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F0398-25F7-4D8B-98A8-BEF62106E278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017D0-CCF4-4E16-B971-8AC797FB2F59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54C39B-0849-4251-9FF0-9E304A8CBDEA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82E259-1A29-46F7-AFEE-1C57A685C8EF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D544D-EEBF-45FB-AD0C-CC643A793658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05200-BC76-4BE0-8842-B580B92A4F18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73850-749B-4A5C-ADE7-A49DAA721E85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F097B-32AC-4CFA-ABA6-C95967435FE7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867B2-B9C6-4DAB-B822-1BA157CD664D}" type="slidenum">
              <a:rPr lang="hr-HR" smtClean="0"/>
              <a:pPr>
                <a:defRPr/>
              </a:pPr>
              <a:t>33</a:t>
            </a:fld>
            <a:endParaRPr lang="hr-H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EB4A4-04AE-43CF-BA05-648B107B16F8}" type="slidenum">
              <a:rPr lang="hr-HR" smtClean="0"/>
              <a:pPr>
                <a:defRPr/>
              </a:pPr>
              <a:t>34</a:t>
            </a:fld>
            <a:endParaRPr lang="hr-H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16BCB-8CC8-47D1-941F-4DC0F29EEF6A}" type="slidenum">
              <a:rPr lang="hr-HR" smtClean="0"/>
              <a:pPr>
                <a:defRPr/>
              </a:pPr>
              <a:t>35</a:t>
            </a:fld>
            <a:endParaRPr lang="hr-H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95985-391D-47CF-BD72-9072376386D1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E1E63-56A7-4A54-82D0-41FAD0355E55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D4106-C85B-4052-BE2B-95CDDFEC93E5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C7A11-C93F-41B4-BFBB-1A81F1A4F4CC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47879-5CEF-47F2-ADD0-862DCF074F39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1B8CA-1B36-4828-A80D-2E0529FBF8DD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3AC00-A6BA-40D2-B0EF-5A78890442CD}" type="slidenum">
              <a:rPr lang="hr-HR" smtClean="0"/>
              <a:pPr>
                <a:defRPr/>
              </a:pPr>
              <a:t>41</a:t>
            </a:fld>
            <a:endParaRPr lang="hr-H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3D045-1BCA-4DAA-BE9F-3245B2C4A9F8}" type="slidenum">
              <a:rPr lang="hr-HR" smtClean="0"/>
              <a:pPr>
                <a:defRPr/>
              </a:pPr>
              <a:t>42</a:t>
            </a:fld>
            <a:endParaRPr lang="hr-H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FF706-8518-4A59-8B85-73491245AFB5}" type="slidenum">
              <a:rPr lang="hr-HR" smtClean="0"/>
              <a:pPr>
                <a:defRPr/>
              </a:pPr>
              <a:t>43</a:t>
            </a:fld>
            <a:endParaRPr lang="hr-H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E2B99-D8EC-458C-B1B4-748B13C21403}" type="slidenum">
              <a:rPr lang="hr-HR" smtClean="0"/>
              <a:pPr>
                <a:defRPr/>
              </a:pPr>
              <a:t>44</a:t>
            </a:fld>
            <a:endParaRPr lang="hr-H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6B750-BA72-48D9-B44B-E149863C8BC9}" type="slidenum">
              <a:rPr lang="hr-HR" smtClean="0"/>
              <a:pPr>
                <a:defRPr/>
              </a:pPr>
              <a:t>45</a:t>
            </a:fld>
            <a:endParaRPr lang="hr-H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109E04-27F6-4A2E-9117-C70F2AC55D56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41DF3-3E41-42E0-A30F-AA3C29A43329}" type="slidenum">
              <a:rPr lang="hr-HR" smtClean="0"/>
              <a:pPr>
                <a:defRPr/>
              </a:pPr>
              <a:t>47</a:t>
            </a:fld>
            <a:endParaRPr lang="hr-H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21C94A-7C30-4F8E-8EC9-65ABEA2B9CFC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661F4-F067-4439-BBCB-3BBDFFB4A81C}" type="slidenum">
              <a:rPr lang="hr-HR" smtClean="0"/>
              <a:pPr>
                <a:defRPr/>
              </a:pPr>
              <a:t>49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B89E8-0D6A-4514-A8E2-68608997FDD6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B7014-19CA-4F50-A2A2-E5A0A9AA69FD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B3E849-4402-4C3A-9AF0-67CAD1E85ABA}" type="slidenum">
              <a:rPr lang="hr-HR" smtClean="0"/>
              <a:pPr>
                <a:defRPr/>
              </a:pPr>
              <a:t>51</a:t>
            </a:fld>
            <a:endParaRPr lang="hr-H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2EF3B-2E41-4FC0-BE0C-EB392E311D24}" type="slidenum">
              <a:rPr lang="hr-HR" smtClean="0"/>
              <a:pPr>
                <a:defRPr/>
              </a:pPr>
              <a:t>52</a:t>
            </a:fld>
            <a:endParaRPr lang="hr-H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4234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5DD7459-0800-4133-8C39-628A00C03374}" type="slidenum">
              <a:rPr lang="en-US" sz="1200">
                <a:ea typeface="ＭＳ Ｐゴシック" pitchFamily="116" charset="-128"/>
              </a:rPr>
              <a:pPr algn="r" eaLnBrk="0" hangingPunct="0"/>
              <a:t>53</a:t>
            </a:fld>
            <a:endParaRPr lang="en-US" sz="1200">
              <a:ea typeface="ＭＳ Ｐゴシック" pitchFamily="116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43364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5739CA0-59E1-4EA6-BA74-B1EA15488D22}" type="slidenum">
              <a:rPr lang="en-US" sz="1200">
                <a:ea typeface="ＭＳ Ｐゴシック" pitchFamily="116" charset="-128"/>
              </a:rPr>
              <a:pPr algn="r" eaLnBrk="0" hangingPunct="0"/>
              <a:t>54</a:t>
            </a:fld>
            <a:endParaRPr lang="en-US" sz="1200">
              <a:ea typeface="ＭＳ Ｐゴシック" pitchFamily="116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44388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A8E0C3C-FA54-4D11-A822-033ED7398799}" type="slidenum">
              <a:rPr lang="en-US" sz="1200">
                <a:ea typeface="ＭＳ Ｐゴシック" pitchFamily="116" charset="-128"/>
              </a:rPr>
              <a:pPr algn="r" eaLnBrk="0" hangingPunct="0"/>
              <a:t>55</a:t>
            </a:fld>
            <a:endParaRPr lang="en-US" sz="1200">
              <a:ea typeface="ＭＳ Ｐゴシック" pitchFamily="116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sz="1000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C4FA2-E57B-4B1B-8BCC-B0282D936200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365D4-94A5-413C-A263-45A9B0D9AC13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sz="1000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85E37-8C15-4673-B4DA-E1874CDDC513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C8D1C-E6AE-4971-850A-A288F165D6E5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F44E9E-5A69-4EED-B6CC-355C79B624A4}" type="slidenum">
              <a:rPr lang="hr-HR" smtClean="0"/>
              <a:pPr>
                <a:defRPr/>
              </a:pPr>
              <a:t>60</a:t>
            </a:fld>
            <a:endParaRPr lang="hr-H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727D4-2AC5-4C6B-AA0E-2F0BD7BCECE8}" type="slidenum">
              <a:rPr lang="hr-HR" smtClean="0"/>
              <a:pPr>
                <a:defRPr/>
              </a:pPr>
              <a:t>61</a:t>
            </a:fld>
            <a:endParaRPr lang="hr-H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3BC48-435C-4386-B67B-3EE92436D622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383A8-5C42-4C22-969E-3A4AC5686C06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EBB9F-2968-4753-8B0D-40490FD54266}" type="slidenum">
              <a:rPr lang="hr-HR" smtClean="0"/>
              <a:pPr>
                <a:defRPr/>
              </a:pPr>
              <a:t>64</a:t>
            </a:fld>
            <a:endParaRPr lang="hr-HR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sr-Latn-CS" sz="900" smtClean="0">
              <a:latin typeface="Arial" charset="0"/>
              <a:ea typeface="ＭＳ Ｐゴシック" pitchFamily="116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FF22F-9A95-4CF7-AB6B-965F412BE7EE}" type="slidenum">
              <a:rPr lang="hr-HR" smtClean="0"/>
              <a:pPr>
                <a:defRPr/>
              </a:pPr>
              <a:t>65</a:t>
            </a:fld>
            <a:endParaRPr lang="hr-H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E0B9-D99E-4DA7-B1ED-9C5A7F58BD1C}" type="slidenum">
              <a:rPr lang="hr-HR" smtClean="0"/>
              <a:pPr>
                <a:defRPr/>
              </a:pPr>
              <a:t>66</a:t>
            </a:fld>
            <a:endParaRPr lang="hr-H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sz="600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30116-8823-4A93-BB57-9713AE9FCA5D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sz="700" smtClean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9A0F9-8D4C-425D-AA38-4D31A3E3848C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5997C-2BCD-4F6E-B503-0CE7DBB92455}" type="slidenum">
              <a:rPr lang="hr-HR" smtClean="0"/>
              <a:pPr>
                <a:defRPr/>
              </a:pPr>
              <a:t>69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3D333-66C7-4B79-B8B9-721C10ECF6D3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11268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B115E-CA2C-4090-949C-7F5A5B2B37F7}" type="slidenum">
              <a:rPr lang="en-US" smtClean="0"/>
              <a:pPr>
                <a:defRPr/>
              </a:pPr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9CD68-B235-4CD6-80F2-4DF84F23CB87}" type="slidenum">
              <a:rPr lang="hr-HR" smtClean="0"/>
              <a:pPr>
                <a:defRPr/>
              </a:pPr>
              <a:t>71</a:t>
            </a:fld>
            <a:endParaRPr lang="hr-H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666863-80FF-477C-899F-A4377A14C51A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55EE7-E292-492A-B61E-B4C4D70933F5}" type="slidenum">
              <a:rPr lang="hr-HR" smtClean="0"/>
              <a:pPr>
                <a:defRPr/>
              </a:pPr>
              <a:t>74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A6B85-3E5B-49B2-920A-AEF3ED18670E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 descr="logo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361473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7772400" cy="1470025"/>
          </a:xfrm>
        </p:spPr>
        <p:txBody>
          <a:bodyPr/>
          <a:lstStyle>
            <a:lvl1pPr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6400800" cy="125253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6570E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8E33-CA30-492D-A4DE-606A199907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aglavlj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25D9-2B33-4A36-BA72-097E4D0A98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3C03-9DD8-47BD-8D42-C0A886C5FC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aglavlj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7A94-E3F6-4BB5-BB61-7A29EB8599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6108-F074-4CC2-9889-A77839ED28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aglavlj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142852"/>
            <a:ext cx="6115064" cy="1143000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0760-9586-4CA1-94B6-874E86E6E9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84C62-4F31-43EA-985D-F4A8A817BA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aglavlj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7E00-FBD2-4116-8D17-E483EB53616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aglavlj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CB09-54D5-4856-9A1C-536D374CA9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zaglavlj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0BA4-A7D6-458C-A816-F40E1DE5FF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glavlj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1E29-D35D-462A-A50B-584DC96C9F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7771-075B-4062-A521-41180284DA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aglavlj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1107-2957-4245-A7C6-8A601AB93F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A5A6990-0E9B-47D6-B757-868A623223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1" name="Picture 6" descr="logo_LLP_hr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57188" y="6357938"/>
            <a:ext cx="11096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logo_mladi_hr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14500" y="6335713"/>
            <a:ext cx="747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euraxess.pn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643188" y="6346825"/>
            <a:ext cx="6429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69" r:id="rId3"/>
    <p:sldLayoutId id="2147484074" r:id="rId4"/>
    <p:sldLayoutId id="2147484075" r:id="rId5"/>
    <p:sldLayoutId id="2147484076" r:id="rId6"/>
    <p:sldLayoutId id="2147484077" r:id="rId7"/>
    <p:sldLayoutId id="2147484070" r:id="rId8"/>
    <p:sldLayoutId id="2147484078" r:id="rId9"/>
    <p:sldLayoutId id="2147484079" r:id="rId10"/>
    <p:sldLayoutId id="2147484071" r:id="rId11"/>
    <p:sldLayoutId id="2147484080" r:id="rId12"/>
    <p:sldLayoutId id="2147484081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lang="hr-HR" sz="3600" dirty="0">
          <a:solidFill>
            <a:srgbClr val="25AFC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25AFC9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25AFC9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25AFC9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25AFC9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onardo@mobilnost.hr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ploteus/" TargetMode="External"/><Relationship Id="rId4" Type="http://schemas.openxmlformats.org/officeDocument/2006/relationships/hyperlink" Target="http://www.leonardo.org.uk/partnersearch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629400" y="333375"/>
            <a:ext cx="228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2291" name="Rectangle 11"/>
          <p:cNvSpPr txBox="1">
            <a:spLocks noChangeArrowheads="1"/>
          </p:cNvSpPr>
          <p:nvPr/>
        </p:nvSpPr>
        <p:spPr bwMode="auto">
          <a:xfrm>
            <a:off x="357188" y="2214563"/>
            <a:ext cx="86439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5400" b="1">
                <a:solidFill>
                  <a:srgbClr val="2FB1CC"/>
                </a:solidFill>
              </a:rPr>
              <a:t>Leonardo da Vinci radionica</a:t>
            </a:r>
          </a:p>
          <a:p>
            <a:pPr algn="ctr"/>
            <a:endParaRPr lang="hr-HR" sz="6000">
              <a:solidFill>
                <a:srgbClr val="968880"/>
              </a:solidFill>
            </a:endParaRPr>
          </a:p>
          <a:p>
            <a:pPr algn="ctr"/>
            <a:r>
              <a:rPr lang="hr-HR" sz="3600">
                <a:solidFill>
                  <a:srgbClr val="968880"/>
                </a:solidFill>
              </a:rPr>
              <a:t/>
            </a:r>
            <a:br>
              <a:rPr lang="hr-HR" sz="3600">
                <a:solidFill>
                  <a:srgbClr val="968880"/>
                </a:solidFill>
              </a:rPr>
            </a:br>
            <a:r>
              <a:rPr lang="hr-HR" sz="6000">
                <a:solidFill>
                  <a:srgbClr val="D6570E"/>
                </a:solidFill>
              </a:rPr>
              <a:t/>
            </a:r>
            <a:br>
              <a:rPr lang="hr-HR" sz="6000">
                <a:solidFill>
                  <a:srgbClr val="D6570E"/>
                </a:solidFill>
              </a:rPr>
            </a:br>
            <a:r>
              <a:rPr lang="hr-HR" sz="6000">
                <a:solidFill>
                  <a:srgbClr val="D6570E"/>
                </a:solidFill>
              </a:rPr>
              <a:t/>
            </a:r>
            <a:br>
              <a:rPr lang="hr-HR" sz="6000">
                <a:solidFill>
                  <a:srgbClr val="D6570E"/>
                </a:solidFill>
              </a:rPr>
            </a:br>
            <a:r>
              <a:rPr lang="hr-HR" sz="6000">
                <a:solidFill>
                  <a:srgbClr val="968880"/>
                </a:solidFill>
              </a:rPr>
              <a:t/>
            </a:r>
            <a:br>
              <a:rPr lang="hr-HR" sz="6000">
                <a:solidFill>
                  <a:srgbClr val="968880"/>
                </a:solidFill>
              </a:rPr>
            </a:br>
            <a:r>
              <a:rPr lang="hr-HR" sz="6000">
                <a:solidFill>
                  <a:srgbClr val="968880"/>
                </a:solidFill>
              </a:rPr>
              <a:t/>
            </a:r>
            <a:br>
              <a:rPr lang="hr-HR" sz="6000">
                <a:solidFill>
                  <a:srgbClr val="968880"/>
                </a:solidFill>
              </a:rPr>
            </a:br>
            <a:endParaRPr lang="en-US" sz="6000">
              <a:solidFill>
                <a:srgbClr val="96888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Ostale Leonardo da Vinci </a:t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aktivnosti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smtClean="0">
                <a:solidFill>
                  <a:srgbClr val="938678"/>
                </a:solidFill>
              </a:rPr>
              <a:t>Izvršna Agencija, Brisel - </a:t>
            </a:r>
            <a:r>
              <a:rPr lang="hr-HR" sz="2400" b="1" smtClean="0">
                <a:solidFill>
                  <a:srgbClr val="938678"/>
                </a:solidFill>
              </a:rPr>
              <a:t>The Education, Audiovisual and Culture Executive Agency (EACEA)</a:t>
            </a:r>
            <a:r>
              <a:rPr lang="hr-HR" sz="2400" smtClean="0">
                <a:solidFill>
                  <a:srgbClr val="938678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400" smtClean="0">
              <a:solidFill>
                <a:srgbClr val="938678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smtClean="0">
                <a:solidFill>
                  <a:srgbClr val="938678"/>
                </a:solidFill>
              </a:rPr>
              <a:t>Centralizirane aktivnosti Leonardo da Vinci: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sz="2400" smtClean="0">
                <a:solidFill>
                  <a:srgbClr val="938678"/>
                </a:solidFill>
              </a:rPr>
              <a:t>1. Projekti razvoja inovacija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sz="2400" smtClean="0">
                <a:solidFill>
                  <a:srgbClr val="938678"/>
                </a:solidFill>
              </a:rPr>
              <a:t>2. Mreže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sz="2400" smtClean="0">
                <a:solidFill>
                  <a:srgbClr val="938678"/>
                </a:solidFill>
              </a:rPr>
              <a:t>3. Prateće mjere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endParaRPr lang="hr-HR" sz="240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smtClean="0">
                <a:hlinkClick r:id="rId3"/>
              </a:rPr>
              <a:t>http://eacea.ec.europa.eu/index.html</a:t>
            </a:r>
            <a:endParaRPr lang="hr-HR" sz="2400" smtClean="0"/>
          </a:p>
          <a:p>
            <a:pPr>
              <a:lnSpc>
                <a:spcPct val="90000"/>
              </a:lnSpc>
              <a:buFontTx/>
              <a:buNone/>
            </a:pPr>
            <a:endParaRPr lang="hr-HR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Prije svega...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hr-HR" smtClean="0"/>
          </a:p>
          <a:p>
            <a:r>
              <a:rPr lang="hr-HR" smtClean="0">
                <a:solidFill>
                  <a:srgbClr val="938678"/>
                </a:solidFill>
              </a:rPr>
              <a:t>što je </a:t>
            </a:r>
            <a:r>
              <a:rPr lang="hr-HR" b="1" smtClean="0">
                <a:solidFill>
                  <a:srgbClr val="DE6E46"/>
                </a:solidFill>
              </a:rPr>
              <a:t>mobilnost</a:t>
            </a:r>
            <a:r>
              <a:rPr lang="hr-HR" smtClean="0">
                <a:solidFill>
                  <a:srgbClr val="938678"/>
                </a:solidFill>
              </a:rPr>
              <a:t>?</a:t>
            </a:r>
          </a:p>
          <a:p>
            <a:pPr>
              <a:buFontTx/>
              <a:buNone/>
            </a:pPr>
            <a:endParaRPr lang="hr-HR" smtClean="0">
              <a:solidFill>
                <a:srgbClr val="938678"/>
              </a:solidFill>
            </a:endParaRPr>
          </a:p>
          <a:p>
            <a:r>
              <a:rPr lang="hr-HR" smtClean="0">
                <a:solidFill>
                  <a:srgbClr val="938678"/>
                </a:solidFill>
              </a:rPr>
              <a:t>što je </a:t>
            </a:r>
            <a:r>
              <a:rPr lang="hr-HR" b="1" smtClean="0">
                <a:solidFill>
                  <a:srgbClr val="DE6E46"/>
                </a:solidFill>
              </a:rPr>
              <a:t>projekt mobilnosti</a:t>
            </a:r>
            <a:r>
              <a:rPr lang="hr-HR" smtClean="0">
                <a:solidFill>
                  <a:srgbClr val="938678"/>
                </a:solidFill>
              </a:rPr>
              <a:t>?</a:t>
            </a:r>
          </a:p>
          <a:p>
            <a:pPr>
              <a:buFontTx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Projekti mobilnosti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smtClean="0">
                <a:solidFill>
                  <a:srgbClr val="938678"/>
                </a:solidFill>
              </a:rPr>
              <a:t>Početno strukovno obrazovanje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mtClean="0">
                <a:solidFill>
                  <a:srgbClr val="938678"/>
                </a:solidFill>
              </a:rPr>
              <a:t>   </a:t>
            </a:r>
            <a:r>
              <a:rPr lang="hr-HR" sz="2800" smtClean="0">
                <a:solidFill>
                  <a:srgbClr val="DE6E46"/>
                </a:solidFill>
              </a:rPr>
              <a:t>Initial vocational training </a:t>
            </a:r>
            <a:r>
              <a:rPr lang="hr-HR" sz="2800" b="1" smtClean="0">
                <a:solidFill>
                  <a:srgbClr val="DE6E46"/>
                </a:solidFill>
              </a:rPr>
              <a:t>(IVT)</a:t>
            </a:r>
          </a:p>
          <a:p>
            <a:pPr>
              <a:lnSpc>
                <a:spcPct val="90000"/>
              </a:lnSpc>
            </a:pPr>
            <a:endParaRPr lang="hr-HR" smtClean="0">
              <a:solidFill>
                <a:srgbClr val="938678"/>
              </a:solidFill>
            </a:endParaRPr>
          </a:p>
          <a:p>
            <a:pPr>
              <a:lnSpc>
                <a:spcPct val="90000"/>
              </a:lnSpc>
            </a:pPr>
            <a:r>
              <a:rPr lang="hr-HR" smtClean="0">
                <a:solidFill>
                  <a:srgbClr val="938678"/>
                </a:solidFill>
              </a:rPr>
              <a:t>Osobe na tržištu rada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mtClean="0">
                <a:solidFill>
                  <a:srgbClr val="938678"/>
                </a:solidFill>
              </a:rPr>
              <a:t>   </a:t>
            </a:r>
            <a:r>
              <a:rPr lang="hr-HR" sz="2800" smtClean="0">
                <a:solidFill>
                  <a:srgbClr val="DE6E46"/>
                </a:solidFill>
              </a:rPr>
              <a:t>People in the labour market </a:t>
            </a:r>
            <a:r>
              <a:rPr lang="hr-HR" sz="2800" b="1" smtClean="0">
                <a:solidFill>
                  <a:srgbClr val="DE6E46"/>
                </a:solidFill>
              </a:rPr>
              <a:t>(PLM)</a:t>
            </a:r>
          </a:p>
          <a:p>
            <a:pPr>
              <a:lnSpc>
                <a:spcPct val="90000"/>
              </a:lnSpc>
            </a:pPr>
            <a:endParaRPr lang="hr-HR" smtClean="0">
              <a:solidFill>
                <a:srgbClr val="938678"/>
              </a:solidFill>
            </a:endParaRPr>
          </a:p>
          <a:p>
            <a:pPr>
              <a:lnSpc>
                <a:spcPct val="90000"/>
              </a:lnSpc>
            </a:pPr>
            <a:r>
              <a:rPr lang="hr-HR" smtClean="0">
                <a:solidFill>
                  <a:srgbClr val="938678"/>
                </a:solidFill>
              </a:rPr>
              <a:t>Stručnjaci u strukovnom obrazovanju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mtClean="0">
                <a:solidFill>
                  <a:srgbClr val="938678"/>
                </a:solidFill>
              </a:rPr>
              <a:t>   </a:t>
            </a:r>
            <a:r>
              <a:rPr lang="hr-HR" sz="2800" smtClean="0">
                <a:solidFill>
                  <a:srgbClr val="DE6E46"/>
                </a:solidFill>
              </a:rPr>
              <a:t>VET professionals </a:t>
            </a:r>
            <a:r>
              <a:rPr lang="hr-HR" sz="2800" b="1" smtClean="0">
                <a:solidFill>
                  <a:srgbClr val="DE6E46"/>
                </a:solidFill>
              </a:rPr>
              <a:t>(VETPRO)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Početno strukovno obrazovanje</a:t>
            </a:r>
            <a:br>
              <a:rPr smtClean="0">
                <a:solidFill>
                  <a:srgbClr val="2FB1CC"/>
                </a:solidFill>
              </a:rPr>
            </a:br>
            <a:r>
              <a:rPr sz="3200" i="1" smtClean="0">
                <a:solidFill>
                  <a:srgbClr val="2FB1CC"/>
                </a:solidFill>
              </a:rPr>
              <a:t>Initial vocational education (IVT)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800" b="1" smtClean="0">
                <a:solidFill>
                  <a:srgbClr val="DE6E46"/>
                </a:solidFill>
              </a:rPr>
              <a:t>što</a:t>
            </a:r>
            <a:r>
              <a:rPr lang="hr-HR" sz="2800" smtClean="0">
                <a:solidFill>
                  <a:srgbClr val="DE6E46"/>
                </a:solidFill>
              </a:rPr>
              <a:t>:                 </a:t>
            </a:r>
            <a:r>
              <a:rPr lang="hr-HR" sz="2800" smtClean="0">
                <a:solidFill>
                  <a:srgbClr val="938678"/>
                </a:solidFill>
              </a:rPr>
              <a:t>stručna praksa 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938678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800" b="1" smtClean="0">
                <a:solidFill>
                  <a:srgbClr val="DE6E46"/>
                </a:solidFill>
              </a:rPr>
              <a:t>za koga</a:t>
            </a:r>
            <a:r>
              <a:rPr lang="hr-HR" sz="2800" smtClean="0">
                <a:solidFill>
                  <a:srgbClr val="DE6E46"/>
                </a:solidFill>
              </a:rPr>
              <a:t>:         </a:t>
            </a:r>
            <a:r>
              <a:rPr lang="hr-HR" sz="2800" smtClean="0">
                <a:solidFill>
                  <a:srgbClr val="938678"/>
                </a:solidFill>
              </a:rPr>
              <a:t>učenici, naučnici, odrasli učenici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938678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800" b="1" smtClean="0">
                <a:solidFill>
                  <a:srgbClr val="DE6E46"/>
                </a:solidFill>
              </a:rPr>
              <a:t>gdje</a:t>
            </a:r>
            <a:r>
              <a:rPr lang="hr-HR" sz="2800" smtClean="0">
                <a:solidFill>
                  <a:srgbClr val="DE6E46"/>
                </a:solidFill>
              </a:rPr>
              <a:t>:               </a:t>
            </a:r>
            <a:r>
              <a:rPr lang="hr-HR" sz="2800" smtClean="0">
                <a:solidFill>
                  <a:srgbClr val="938678"/>
                </a:solidFill>
              </a:rPr>
              <a:t>EU države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938678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800" b="1" smtClean="0">
                <a:solidFill>
                  <a:srgbClr val="DE6E46"/>
                </a:solidFill>
              </a:rPr>
              <a:t>koliko dugo</a:t>
            </a:r>
            <a:r>
              <a:rPr lang="hr-HR" sz="2800" smtClean="0">
                <a:solidFill>
                  <a:srgbClr val="DE6E46"/>
                </a:solidFill>
              </a:rPr>
              <a:t>:  </a:t>
            </a:r>
            <a:r>
              <a:rPr lang="hr-HR" sz="2800" smtClean="0">
                <a:solidFill>
                  <a:srgbClr val="938678"/>
                </a:solidFill>
              </a:rPr>
              <a:t>2 tj. – 39 tj.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938678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800" b="1" smtClean="0">
                <a:solidFill>
                  <a:srgbClr val="DE6E46"/>
                </a:solidFill>
              </a:rPr>
              <a:t>zašto</a:t>
            </a:r>
            <a:r>
              <a:rPr lang="hr-HR" sz="2800" smtClean="0">
                <a:solidFill>
                  <a:srgbClr val="DE6E46"/>
                </a:solidFill>
              </a:rPr>
              <a:t>:             </a:t>
            </a:r>
            <a:r>
              <a:rPr lang="hr-HR" sz="2800" smtClean="0">
                <a:solidFill>
                  <a:srgbClr val="938678"/>
                </a:solidFill>
              </a:rPr>
              <a:t>nova znanja, vještine,kvalifikacije,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800" smtClean="0">
                <a:solidFill>
                  <a:srgbClr val="938678"/>
                </a:solidFill>
              </a:rPr>
              <a:t>                           kulture...</a:t>
            </a:r>
          </a:p>
          <a:p>
            <a:pPr>
              <a:lnSpc>
                <a:spcPct val="80000"/>
              </a:lnSpc>
            </a:pPr>
            <a:endParaRPr lang="hr-H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Osobe na tržištu rada  </a:t>
            </a:r>
            <a:br>
              <a:rPr smtClean="0">
                <a:solidFill>
                  <a:srgbClr val="2FB1CC"/>
                </a:solidFill>
              </a:rPr>
            </a:br>
            <a:r>
              <a:rPr sz="3200" i="1" smtClean="0">
                <a:solidFill>
                  <a:srgbClr val="2FB1CC"/>
                </a:solidFill>
              </a:rPr>
              <a:t>People in the labour market (PLM)</a:t>
            </a:r>
            <a:br>
              <a:rPr sz="3200" i="1" smtClean="0">
                <a:solidFill>
                  <a:srgbClr val="2FB1CC"/>
                </a:solidFill>
              </a:rPr>
            </a:br>
            <a:endParaRPr sz="3200" i="1" smtClean="0">
              <a:solidFill>
                <a:srgbClr val="2FB1CC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2800" b="1">
                <a:solidFill>
                  <a:srgbClr val="DE6E46"/>
                </a:solidFill>
              </a:rPr>
              <a:t>što</a:t>
            </a:r>
            <a:r>
              <a:rPr lang="hr-HR" sz="2800">
                <a:solidFill>
                  <a:srgbClr val="DE6E46"/>
                </a:solidFill>
              </a:rPr>
              <a:t>:                </a:t>
            </a:r>
            <a:r>
              <a:rPr lang="hr-HR" sz="2800">
                <a:solidFill>
                  <a:srgbClr val="7F7F7F"/>
                </a:solidFill>
              </a:rPr>
              <a:t>stručna praksa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hr-HR" sz="2800">
              <a:solidFill>
                <a:srgbClr val="7F7F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2800" b="1">
                <a:solidFill>
                  <a:srgbClr val="DE6E46"/>
                </a:solidFill>
              </a:rPr>
              <a:t>za koga</a:t>
            </a:r>
            <a:r>
              <a:rPr lang="hr-HR" sz="2800">
                <a:solidFill>
                  <a:srgbClr val="DE6E46"/>
                </a:solidFill>
              </a:rPr>
              <a:t>:        </a:t>
            </a:r>
            <a:r>
              <a:rPr lang="hr-HR" sz="2800">
                <a:solidFill>
                  <a:srgbClr val="7F7F7F"/>
                </a:solidFill>
              </a:rPr>
              <a:t>zaposleni, nezaposleni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hr-HR" sz="2800">
              <a:solidFill>
                <a:srgbClr val="7F7F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2800" b="1">
                <a:solidFill>
                  <a:srgbClr val="DE6E46"/>
                </a:solidFill>
              </a:rPr>
              <a:t>gdje</a:t>
            </a:r>
            <a:r>
              <a:rPr lang="hr-HR" sz="2800">
                <a:solidFill>
                  <a:srgbClr val="DE6E46"/>
                </a:solidFill>
              </a:rPr>
              <a:t>:              </a:t>
            </a:r>
            <a:r>
              <a:rPr lang="hr-HR" sz="2800">
                <a:solidFill>
                  <a:srgbClr val="7F7F7F"/>
                </a:solidFill>
              </a:rPr>
              <a:t>EU države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hr-HR" sz="2800">
              <a:solidFill>
                <a:srgbClr val="7F7F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2800" b="1">
                <a:solidFill>
                  <a:srgbClr val="DE6E46"/>
                </a:solidFill>
              </a:rPr>
              <a:t>koliko dugo</a:t>
            </a:r>
            <a:r>
              <a:rPr lang="hr-HR" sz="2800">
                <a:solidFill>
                  <a:srgbClr val="DE6E46"/>
                </a:solidFill>
              </a:rPr>
              <a:t>: </a:t>
            </a:r>
            <a:r>
              <a:rPr lang="hr-HR" sz="2800">
                <a:solidFill>
                  <a:srgbClr val="7F7F7F"/>
                </a:solidFill>
              </a:rPr>
              <a:t>2 tj. – 26 tj.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hr-HR" sz="2800">
              <a:solidFill>
                <a:srgbClr val="7F7F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r-HR" sz="2800" b="1">
                <a:solidFill>
                  <a:srgbClr val="DE6E46"/>
                </a:solidFill>
              </a:rPr>
              <a:t>zašto</a:t>
            </a:r>
            <a:r>
              <a:rPr lang="hr-HR" sz="2800">
                <a:solidFill>
                  <a:srgbClr val="DE6E46"/>
                </a:solidFill>
              </a:rPr>
              <a:t>:            </a:t>
            </a:r>
            <a:r>
              <a:rPr lang="hr-HR" sz="2800">
                <a:solidFill>
                  <a:srgbClr val="7F7F7F"/>
                </a:solidFill>
              </a:rPr>
              <a:t>nova znanja, vještine, kvalifikacije,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hr-HR" sz="2800">
                <a:solidFill>
                  <a:srgbClr val="7F7F7F"/>
                </a:solidFill>
              </a:rPr>
              <a:t>                          kulture...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Stručnjaci u strukovnom obrazovanju</a:t>
            </a:r>
            <a:br>
              <a:rPr smtClean="0">
                <a:solidFill>
                  <a:srgbClr val="2FB1CC"/>
                </a:solidFill>
              </a:rPr>
            </a:br>
            <a:r>
              <a:rPr sz="3200" i="1" smtClean="0">
                <a:solidFill>
                  <a:srgbClr val="2FB1CC"/>
                </a:solidFill>
              </a:rPr>
              <a:t>VET professionals (VETPRO)</a:t>
            </a:r>
            <a:br>
              <a:rPr sz="3200" i="1" smtClean="0">
                <a:solidFill>
                  <a:srgbClr val="2FB1CC"/>
                </a:solidFill>
              </a:rPr>
            </a:br>
            <a:endParaRPr sz="3200" i="1" smtClean="0">
              <a:solidFill>
                <a:srgbClr val="2FB1CC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600" b="1" smtClean="0">
                <a:solidFill>
                  <a:srgbClr val="DE6E46"/>
                </a:solidFill>
              </a:rPr>
              <a:t>što</a:t>
            </a:r>
            <a:r>
              <a:rPr lang="hr-HR" sz="2600" smtClean="0">
                <a:solidFill>
                  <a:srgbClr val="DE6E46"/>
                </a:solidFill>
              </a:rPr>
              <a:t>:                </a:t>
            </a:r>
            <a:r>
              <a:rPr lang="hr-HR" sz="2600" smtClean="0"/>
              <a:t>stručno usavršavanje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600" smtClean="0"/>
          </a:p>
          <a:p>
            <a:pPr>
              <a:lnSpc>
                <a:spcPct val="80000"/>
              </a:lnSpc>
            </a:pPr>
            <a:r>
              <a:rPr lang="hr-HR" sz="2600" b="1" smtClean="0">
                <a:solidFill>
                  <a:srgbClr val="DE6E46"/>
                </a:solidFill>
              </a:rPr>
              <a:t>za koga</a:t>
            </a:r>
            <a:r>
              <a:rPr lang="hr-HR" sz="2600" smtClean="0">
                <a:solidFill>
                  <a:srgbClr val="DE6E46"/>
                </a:solidFill>
              </a:rPr>
              <a:t>:        </a:t>
            </a:r>
            <a:r>
              <a:rPr lang="hr-HR" sz="2600" smtClean="0"/>
              <a:t>(ne)nastavno osoblje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600" smtClean="0"/>
              <a:t>                          obučavatelji, stručnjaci,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600" smtClean="0"/>
              <a:t>                          voditelji kadrovskih službi, itd.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600" smtClean="0"/>
          </a:p>
          <a:p>
            <a:pPr>
              <a:lnSpc>
                <a:spcPct val="80000"/>
              </a:lnSpc>
            </a:pPr>
            <a:r>
              <a:rPr lang="hr-HR" sz="2600" b="1" smtClean="0">
                <a:solidFill>
                  <a:srgbClr val="DE6E46"/>
                </a:solidFill>
              </a:rPr>
              <a:t>gdje</a:t>
            </a:r>
            <a:r>
              <a:rPr lang="hr-HR" sz="2600" smtClean="0">
                <a:solidFill>
                  <a:srgbClr val="DE6E46"/>
                </a:solidFill>
              </a:rPr>
              <a:t>:              </a:t>
            </a:r>
            <a:r>
              <a:rPr lang="hr-HR" sz="2600" smtClean="0"/>
              <a:t>EU države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600" smtClean="0"/>
          </a:p>
          <a:p>
            <a:pPr>
              <a:lnSpc>
                <a:spcPct val="80000"/>
              </a:lnSpc>
            </a:pPr>
            <a:r>
              <a:rPr lang="hr-HR" sz="2600" b="1" smtClean="0">
                <a:solidFill>
                  <a:srgbClr val="DE6E46"/>
                </a:solidFill>
              </a:rPr>
              <a:t>koliko dugo</a:t>
            </a:r>
            <a:r>
              <a:rPr lang="hr-HR" sz="2600" smtClean="0">
                <a:solidFill>
                  <a:srgbClr val="DE6E46"/>
                </a:solidFill>
              </a:rPr>
              <a:t>: </a:t>
            </a:r>
            <a:r>
              <a:rPr lang="hr-HR" sz="2600" smtClean="0"/>
              <a:t>1 tj. – 6 tj.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600" smtClean="0"/>
          </a:p>
          <a:p>
            <a:pPr>
              <a:lnSpc>
                <a:spcPct val="80000"/>
              </a:lnSpc>
            </a:pPr>
            <a:r>
              <a:rPr lang="hr-HR" sz="2600" b="1" smtClean="0">
                <a:solidFill>
                  <a:srgbClr val="DE6E46"/>
                </a:solidFill>
              </a:rPr>
              <a:t>zašto</a:t>
            </a:r>
            <a:r>
              <a:rPr lang="hr-HR" sz="2600" smtClean="0">
                <a:solidFill>
                  <a:srgbClr val="DE6E46"/>
                </a:solidFill>
              </a:rPr>
              <a:t>:            </a:t>
            </a:r>
            <a:r>
              <a:rPr lang="hr-HR" sz="2600" smtClean="0"/>
              <a:t>nova znanja, vještine, kvalifikacije,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600" smtClean="0"/>
              <a:t>                          kulture...</a:t>
            </a:r>
          </a:p>
          <a:p>
            <a:pPr>
              <a:lnSpc>
                <a:spcPct val="80000"/>
              </a:lnSpc>
            </a:pPr>
            <a:endParaRPr lang="hr-HR" sz="2400" smtClean="0"/>
          </a:p>
          <a:p>
            <a:pPr>
              <a:lnSpc>
                <a:spcPct val="80000"/>
              </a:lnSpc>
            </a:pPr>
            <a:endParaRPr lang="hr-HR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7143750" cy="7493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Put mobilnosti...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916238" y="1052513"/>
            <a:ext cx="33115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2000" b="1">
              <a:ea typeface="ＭＳ Ｐゴシック" pitchFamily="116" charset="-128"/>
            </a:endParaRPr>
          </a:p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Matična ustanova (Hrvatska)</a:t>
            </a:r>
          </a:p>
          <a:p>
            <a:pPr algn="ctr"/>
            <a:r>
              <a:rPr lang="hr-HR" sz="2000" b="1">
                <a:solidFill>
                  <a:srgbClr val="938678"/>
                </a:solidFill>
                <a:ea typeface="ＭＳ Ｐゴシック" pitchFamily="116" charset="-128"/>
              </a:rPr>
              <a:t>Srednja strukovna škola/poduzeće</a:t>
            </a:r>
            <a:endParaRPr lang="hr-HR" sz="2000">
              <a:solidFill>
                <a:srgbClr val="938678"/>
              </a:solidFill>
              <a:ea typeface="ＭＳ Ｐゴシック" pitchFamily="116" charset="-128"/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611188" y="4724400"/>
            <a:ext cx="26654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Inozemna ustanova (EU)</a:t>
            </a:r>
          </a:p>
          <a:p>
            <a:pPr algn="ctr"/>
            <a:r>
              <a:rPr lang="hr-HR" sz="2000" b="1">
                <a:solidFill>
                  <a:srgbClr val="938678"/>
                </a:solidFill>
                <a:ea typeface="ＭＳ Ｐゴシック" pitchFamily="116" charset="-128"/>
              </a:rPr>
              <a:t>Poduzeće /organizacija u inozemstvu</a:t>
            </a: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3357563" y="3357563"/>
            <a:ext cx="266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Ustanova posrednik (Hrvatska ili EU)</a:t>
            </a:r>
          </a:p>
          <a:p>
            <a:pPr algn="ctr"/>
            <a:r>
              <a:rPr lang="hr-HR" sz="2000" b="1">
                <a:solidFill>
                  <a:srgbClr val="938678"/>
                </a:solidFill>
                <a:ea typeface="ＭＳ Ｐゴシック" pitchFamily="116" charset="-128"/>
              </a:rPr>
              <a:t>Srednja strukovna škola / Poduzeće/ Gospodarska komora</a:t>
            </a:r>
          </a:p>
          <a:p>
            <a:endParaRPr lang="hr-HR" sz="2000">
              <a:ea typeface="ＭＳ Ｐゴシック" pitchFamily="116" charset="-128"/>
            </a:endParaRP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6000750" y="4357688"/>
            <a:ext cx="2881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2000" b="1">
              <a:ea typeface="ＭＳ Ｐゴシック" pitchFamily="116" charset="-128"/>
            </a:endParaRPr>
          </a:p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Inozemna ustanova</a:t>
            </a:r>
          </a:p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(EU)</a:t>
            </a:r>
          </a:p>
          <a:p>
            <a:pPr algn="ctr"/>
            <a:r>
              <a:rPr lang="hr-HR" sz="2000" b="1">
                <a:solidFill>
                  <a:srgbClr val="938678"/>
                </a:solidFill>
                <a:ea typeface="ＭＳ Ｐゴシック" pitchFamily="116" charset="-128"/>
              </a:rPr>
              <a:t>Srednja strukovna škola u inozemstvu</a:t>
            </a:r>
          </a:p>
          <a:p>
            <a:endParaRPr lang="hr-HR" sz="2000" b="1">
              <a:solidFill>
                <a:srgbClr val="7F7F7F"/>
              </a:solidFill>
              <a:ea typeface="ＭＳ Ｐゴシック" pitchFamily="116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29375" y="307181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893094" y="2964657"/>
            <a:ext cx="928687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Primjeri...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938678"/>
                </a:solidFill>
              </a:rPr>
              <a:t>učenik 3. razreda srednje strukovne škole – smjer elektrotehnika obavlja praksu u SIEMENS, Njemačka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938678"/>
                </a:solidFill>
              </a:rPr>
              <a:t>zaposlena frizerka odlazi na stručno usavršavanje u frizerski salon u Milano, Italija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938678"/>
                </a:solidFill>
              </a:rPr>
              <a:t>nastavnik u srednjoj strukovnoj školi – smjer automehanika uči nove tehnologije u Škodi, Češka Republika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938678"/>
                </a:solidFill>
              </a:rPr>
              <a:t>savjetnik profesionalne orijentacije za nezaposlene uči nove metode od kolega u Finskoj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Primjer mobilnosti IVT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2000" u="sng" smtClean="0">
                <a:solidFill>
                  <a:srgbClr val="938678"/>
                </a:solidFill>
              </a:rPr>
              <a:t>Naslov projekta</a:t>
            </a:r>
            <a:r>
              <a:rPr lang="hr-HR" sz="2000" smtClean="0">
                <a:solidFill>
                  <a:srgbClr val="938678"/>
                </a:solidFill>
              </a:rPr>
              <a:t>: Dobri dusi starine</a:t>
            </a:r>
            <a:endParaRPr lang="hr-HR" sz="2000" b="1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2000" b="1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2000" u="sng" smtClean="0">
                <a:solidFill>
                  <a:srgbClr val="938678"/>
                </a:solidFill>
              </a:rPr>
              <a:t>Koordinator projekta: </a:t>
            </a:r>
            <a:r>
              <a:rPr lang="hr-HR" sz="2000" smtClean="0">
                <a:solidFill>
                  <a:srgbClr val="938678"/>
                </a:solidFill>
              </a:rPr>
              <a:t>Obrtnička škola Koprivnica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2000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2000" u="sng" smtClean="0">
                <a:solidFill>
                  <a:srgbClr val="938678"/>
                </a:solidFill>
              </a:rPr>
              <a:t>Partneri: Njemačka, </a:t>
            </a:r>
            <a:r>
              <a:rPr lang="hr-HR" sz="2000" smtClean="0">
                <a:solidFill>
                  <a:srgbClr val="938678"/>
                </a:solidFill>
              </a:rPr>
              <a:t>Obrazovni institut Wisamar u Leipzigu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2000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2000" u="sng" smtClean="0">
                <a:solidFill>
                  <a:srgbClr val="938678"/>
                </a:solidFill>
              </a:rPr>
              <a:t>Ciljna skupina: </a:t>
            </a:r>
            <a:r>
              <a:rPr lang="hr-HR" sz="2000" smtClean="0">
                <a:solidFill>
                  <a:srgbClr val="938678"/>
                </a:solidFill>
              </a:rPr>
              <a:t>učenici 3. razreda smjera soboslikar-ličilac, stolar</a:t>
            </a:r>
            <a:endParaRPr lang="hr-HR" sz="2000" b="1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2000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2000" u="sng" smtClean="0">
                <a:solidFill>
                  <a:srgbClr val="938678"/>
                </a:solidFill>
              </a:rPr>
              <a:t>Trajanje projekta: </a:t>
            </a:r>
            <a:r>
              <a:rPr lang="hr-HR" sz="2000" smtClean="0">
                <a:solidFill>
                  <a:srgbClr val="938678"/>
                </a:solidFill>
              </a:rPr>
              <a:t>1 godina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2000" b="1" u="sng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2000" u="sng" smtClean="0">
                <a:solidFill>
                  <a:srgbClr val="938678"/>
                </a:solidFill>
              </a:rPr>
              <a:t>Trajanje mobilnosti</a:t>
            </a:r>
            <a:r>
              <a:rPr lang="hr-HR" sz="2000" smtClean="0">
                <a:solidFill>
                  <a:srgbClr val="938678"/>
                </a:solidFill>
              </a:rPr>
              <a:t>: 3 tjedna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2000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2000" u="sng" smtClean="0">
                <a:solidFill>
                  <a:srgbClr val="938678"/>
                </a:solidFill>
              </a:rPr>
              <a:t>Cilj projekta: </a:t>
            </a:r>
            <a:r>
              <a:rPr lang="hr-HR" sz="2000" smtClean="0">
                <a:solidFill>
                  <a:srgbClr val="938678"/>
                </a:solidFill>
              </a:rPr>
              <a:t>stručna praksa - stjecanje stručnih vještina</a:t>
            </a:r>
            <a:endParaRPr lang="sr-Latn-CS" sz="2000" smtClean="0">
              <a:solidFill>
                <a:srgbClr val="938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Prije svega...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hr-HR" smtClean="0"/>
          </a:p>
          <a:p>
            <a:r>
              <a:rPr lang="hr-HR" smtClean="0"/>
              <a:t>što je </a:t>
            </a:r>
            <a:r>
              <a:rPr lang="hr-HR" b="1" smtClean="0">
                <a:solidFill>
                  <a:srgbClr val="DE6E46"/>
                </a:solidFill>
              </a:rPr>
              <a:t>partnerstvo</a:t>
            </a:r>
            <a:r>
              <a:rPr lang="hr-HR" smtClean="0"/>
              <a:t>?</a:t>
            </a:r>
          </a:p>
          <a:p>
            <a:pPr>
              <a:buFontTx/>
              <a:buNone/>
            </a:pPr>
            <a:endParaRPr lang="hr-HR" smtClean="0"/>
          </a:p>
          <a:p>
            <a:r>
              <a:rPr lang="hr-HR" smtClean="0"/>
              <a:t>što je </a:t>
            </a:r>
            <a:r>
              <a:rPr lang="hr-HR" b="1" smtClean="0">
                <a:solidFill>
                  <a:srgbClr val="DE6E46"/>
                </a:solidFill>
              </a:rPr>
              <a:t>projekt partnerstva</a:t>
            </a:r>
            <a:r>
              <a:rPr lang="hr-HR" smtClean="0"/>
              <a:t>?</a:t>
            </a:r>
          </a:p>
          <a:p>
            <a:pPr>
              <a:buFontTx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smtClean="0">
                <a:solidFill>
                  <a:srgbClr val="938678"/>
                </a:solidFill>
              </a:rPr>
              <a:t>informacija</a:t>
            </a:r>
          </a:p>
          <a:p>
            <a:r>
              <a:rPr lang="hr-HR" sz="3600" b="1" smtClean="0">
                <a:solidFill>
                  <a:srgbClr val="938678"/>
                </a:solidFill>
              </a:rPr>
              <a:t>motivacija</a:t>
            </a:r>
          </a:p>
          <a:p>
            <a:r>
              <a:rPr lang="hr-HR" sz="3600" b="1" smtClean="0">
                <a:solidFill>
                  <a:srgbClr val="938678"/>
                </a:solidFill>
              </a:rPr>
              <a:t>potpora</a:t>
            </a:r>
          </a:p>
          <a:p>
            <a:r>
              <a:rPr lang="hr-HR" sz="3600" b="1" smtClean="0">
                <a:solidFill>
                  <a:srgbClr val="938678"/>
                </a:solidFill>
              </a:rPr>
              <a:t>prijava</a:t>
            </a:r>
          </a:p>
          <a:p>
            <a:r>
              <a:rPr lang="hr-HR" sz="3600" b="1" smtClean="0">
                <a:solidFill>
                  <a:srgbClr val="938678"/>
                </a:solidFill>
              </a:rPr>
              <a:t>uspjeh </a:t>
            </a:r>
            <a:r>
              <a:rPr lang="hr-HR" sz="3600" b="1" smtClean="0">
                <a:solidFill>
                  <a:srgbClr val="938678"/>
                </a:solidFill>
                <a:sym typeface="Wingdings" pitchFamily="2" charset="2"/>
              </a:rPr>
              <a:t></a:t>
            </a:r>
            <a:endParaRPr lang="hr-HR" sz="3600" b="1" smtClean="0">
              <a:solidFill>
                <a:srgbClr val="938678"/>
              </a:solidFill>
            </a:endParaRPr>
          </a:p>
          <a:p>
            <a:endParaRPr lang="hr-HR" sz="36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142875"/>
            <a:ext cx="6115050" cy="1143000"/>
          </a:xfrm>
          <a:noFill/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Zašto smo danas ovdje?</a:t>
            </a:r>
            <a:endParaRPr lang="en-US" smtClean="0">
              <a:solidFill>
                <a:srgbClr val="2FB1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Projekti partnerstva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000" b="1" smtClean="0">
                <a:solidFill>
                  <a:srgbClr val="DE6E46"/>
                </a:solidFill>
              </a:rPr>
              <a:t>što:                </a:t>
            </a:r>
            <a:r>
              <a:rPr lang="hr-HR" sz="2000" smtClean="0"/>
              <a:t>suradnja srednjih strukovnih škola, poduzeća,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smtClean="0"/>
              <a:t>                            obrtničkih/gospodarskih komora, itd. </a:t>
            </a:r>
          </a:p>
          <a:p>
            <a:pPr>
              <a:lnSpc>
                <a:spcPct val="80000"/>
              </a:lnSpc>
            </a:pPr>
            <a:endParaRPr lang="hr-HR" sz="2000" smtClean="0"/>
          </a:p>
          <a:p>
            <a:pPr>
              <a:lnSpc>
                <a:spcPct val="80000"/>
              </a:lnSpc>
            </a:pPr>
            <a:r>
              <a:rPr lang="hr-HR" sz="2000" b="1" smtClean="0">
                <a:solidFill>
                  <a:srgbClr val="DE6E46"/>
                </a:solidFill>
              </a:rPr>
              <a:t>za koga:</a:t>
            </a:r>
            <a:r>
              <a:rPr lang="hr-HR" sz="2000" smtClean="0">
                <a:solidFill>
                  <a:srgbClr val="DE6E46"/>
                </a:solidFill>
              </a:rPr>
              <a:t>        </a:t>
            </a:r>
            <a:r>
              <a:rPr lang="hr-HR" sz="2000" smtClean="0"/>
              <a:t>učenici, naučnici, (ne)nastavno osoblje, obučavatelji</a:t>
            </a:r>
          </a:p>
          <a:p>
            <a:pPr>
              <a:lnSpc>
                <a:spcPct val="80000"/>
              </a:lnSpc>
            </a:pPr>
            <a:endParaRPr lang="hr-HR" sz="2000" smtClean="0"/>
          </a:p>
          <a:p>
            <a:pPr>
              <a:lnSpc>
                <a:spcPct val="80000"/>
              </a:lnSpc>
            </a:pPr>
            <a:r>
              <a:rPr lang="hr-HR" sz="2000" b="1" smtClean="0">
                <a:solidFill>
                  <a:srgbClr val="DE6E46"/>
                </a:solidFill>
              </a:rPr>
              <a:t>gdje:  </a:t>
            </a:r>
            <a:r>
              <a:rPr lang="hr-HR" sz="2000" smtClean="0">
                <a:solidFill>
                  <a:srgbClr val="DE6E46"/>
                </a:solidFill>
              </a:rPr>
              <a:t>            </a:t>
            </a:r>
            <a:r>
              <a:rPr lang="hr-HR" sz="2000" smtClean="0"/>
              <a:t>EU države + Island + Lichtenstein + Norveška +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smtClean="0"/>
              <a:t>                           Turska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000" smtClean="0"/>
          </a:p>
          <a:p>
            <a:pPr>
              <a:lnSpc>
                <a:spcPct val="80000"/>
              </a:lnSpc>
            </a:pPr>
            <a:r>
              <a:rPr lang="hr-HR" sz="2000" b="1" smtClean="0">
                <a:solidFill>
                  <a:srgbClr val="DE6E46"/>
                </a:solidFill>
              </a:rPr>
              <a:t>koliko dugo:</a:t>
            </a:r>
            <a:r>
              <a:rPr lang="hr-HR" sz="2000" smtClean="0">
                <a:solidFill>
                  <a:srgbClr val="DE6E46"/>
                </a:solidFill>
              </a:rPr>
              <a:t> </a:t>
            </a:r>
            <a:r>
              <a:rPr lang="hr-HR" sz="2000" smtClean="0"/>
              <a:t>2 godine</a:t>
            </a:r>
          </a:p>
          <a:p>
            <a:pPr>
              <a:lnSpc>
                <a:spcPct val="80000"/>
              </a:lnSpc>
            </a:pPr>
            <a:endParaRPr lang="hr-HR" sz="2000" smtClean="0"/>
          </a:p>
          <a:p>
            <a:pPr>
              <a:lnSpc>
                <a:spcPct val="80000"/>
              </a:lnSpc>
            </a:pPr>
            <a:r>
              <a:rPr lang="hr-HR" sz="2000" b="1" smtClean="0">
                <a:solidFill>
                  <a:srgbClr val="DE6E46"/>
                </a:solidFill>
              </a:rPr>
              <a:t>zašto:</a:t>
            </a:r>
            <a:r>
              <a:rPr lang="hr-HR" sz="2000" b="1" smtClean="0"/>
              <a:t> </a:t>
            </a:r>
            <a:r>
              <a:rPr lang="hr-HR" sz="2000" smtClean="0"/>
              <a:t>           rad na temi od zajedničkog interesa s rezultatom: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smtClean="0"/>
              <a:t>                           priručnik, novi plan i program, nove nastavne metode,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smtClean="0"/>
              <a:t>                           CD, DVD, konferencija, itd.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000" smtClean="0"/>
          </a:p>
          <a:p>
            <a:pPr>
              <a:lnSpc>
                <a:spcPct val="80000"/>
              </a:lnSpc>
            </a:pPr>
            <a:endParaRPr lang="hr-HR" sz="2000" smtClean="0"/>
          </a:p>
          <a:p>
            <a:pPr>
              <a:lnSpc>
                <a:spcPct val="80000"/>
              </a:lnSpc>
            </a:pPr>
            <a:endParaRPr lang="hr-HR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Projekti partnerstva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938678"/>
                </a:solidFill>
              </a:rPr>
              <a:t>što je </a:t>
            </a:r>
            <a:r>
              <a:rPr lang="hr-HR" sz="2800" b="1" smtClean="0">
                <a:solidFill>
                  <a:srgbClr val="938678"/>
                </a:solidFill>
              </a:rPr>
              <a:t>mobilnost</a:t>
            </a:r>
            <a:r>
              <a:rPr lang="hr-HR" sz="2800" smtClean="0">
                <a:solidFill>
                  <a:srgbClr val="938678"/>
                </a:solidFill>
              </a:rPr>
              <a:t> u partnerstvu? 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938678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938678"/>
                </a:solidFill>
              </a:rPr>
              <a:t>min. 3 partnera iz 3 različite države – 1 iz EU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938678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800" b="1" smtClean="0">
                <a:solidFill>
                  <a:srgbClr val="938678"/>
                </a:solidFill>
              </a:rPr>
              <a:t>aktivnosti</a:t>
            </a:r>
            <a:r>
              <a:rPr lang="hr-HR" sz="2800" smtClean="0">
                <a:solidFill>
                  <a:srgbClr val="938678"/>
                </a:solidFill>
              </a:rPr>
              <a:t>:    radionice, seminari,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800" smtClean="0">
                <a:solidFill>
                  <a:srgbClr val="938678"/>
                </a:solidFill>
              </a:rPr>
              <a:t>                         konferencije, sastanci,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800" smtClean="0">
                <a:solidFill>
                  <a:srgbClr val="938678"/>
                </a:solidFill>
              </a:rPr>
              <a:t>                         razmjena sudionika, itd.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938678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938678"/>
                </a:solidFill>
              </a:rPr>
              <a:t>lokalne i inozemne aktivnosti</a:t>
            </a:r>
          </a:p>
          <a:p>
            <a:pPr>
              <a:lnSpc>
                <a:spcPct val="80000"/>
              </a:lnSpc>
            </a:pPr>
            <a:r>
              <a:rPr lang="hr-HR" sz="2800" b="1" smtClean="0">
                <a:solidFill>
                  <a:srgbClr val="938678"/>
                </a:solidFill>
              </a:rPr>
              <a:t>projekt koordinator </a:t>
            </a:r>
            <a:r>
              <a:rPr lang="hr-HR" sz="2800" smtClean="0">
                <a:solidFill>
                  <a:srgbClr val="938678"/>
                </a:solidFill>
              </a:rPr>
              <a:t>i partneri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938678"/>
                </a:solidFill>
              </a:rPr>
              <a:t>Hrvatska ne može biti projekt koordinator</a:t>
            </a:r>
          </a:p>
          <a:p>
            <a:pPr>
              <a:lnSpc>
                <a:spcPct val="80000"/>
              </a:lnSpc>
            </a:pPr>
            <a:endParaRPr lang="hr-H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Put partnerstva...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hr-HR" smtClean="0"/>
          </a:p>
          <a:p>
            <a:pPr algn="ctr">
              <a:buFontTx/>
              <a:buNone/>
            </a:pPr>
            <a:endParaRPr lang="hr-HR" smtClean="0"/>
          </a:p>
          <a:p>
            <a:pPr algn="ctr">
              <a:buFontTx/>
              <a:buNone/>
            </a:pPr>
            <a:endParaRPr lang="hr-HR" smtClean="0"/>
          </a:p>
          <a:p>
            <a:pPr algn="ctr">
              <a:buFontTx/>
              <a:buNone/>
            </a:pPr>
            <a:endParaRPr lang="hr-HR" smtClean="0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928938" y="1214438"/>
            <a:ext cx="33115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2000" b="1">
              <a:ea typeface="ＭＳ Ｐゴシック" pitchFamily="116" charset="-128"/>
            </a:endParaRPr>
          </a:p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Projekt koordinator</a:t>
            </a:r>
          </a:p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 (Austrija)</a:t>
            </a:r>
          </a:p>
          <a:p>
            <a:pPr algn="ctr"/>
            <a:endParaRPr lang="hr-HR" sz="2000" b="1">
              <a:ea typeface="ＭＳ Ｐゴシック" pitchFamily="116" charset="-128"/>
            </a:endParaRPr>
          </a:p>
          <a:p>
            <a:pPr algn="ctr"/>
            <a:r>
              <a:rPr lang="hr-HR" sz="2000" b="1">
                <a:solidFill>
                  <a:srgbClr val="938678"/>
                </a:solidFill>
                <a:ea typeface="ＭＳ Ｐゴシック" pitchFamily="116" charset="-128"/>
              </a:rPr>
              <a:t>Srednja strukovna škola/poduzeće</a:t>
            </a:r>
            <a:endParaRPr lang="hr-HR" sz="2000">
              <a:solidFill>
                <a:srgbClr val="938678"/>
              </a:solidFill>
              <a:ea typeface="ＭＳ Ｐゴシック" pitchFamily="116" charset="-128"/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571500" y="3929063"/>
            <a:ext cx="2665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Partner (Hrvatska)</a:t>
            </a:r>
          </a:p>
          <a:p>
            <a:pPr algn="ctr"/>
            <a:r>
              <a:rPr lang="hr-HR" sz="2000" b="1">
                <a:solidFill>
                  <a:srgbClr val="938678"/>
                </a:solidFill>
                <a:ea typeface="ＭＳ Ｐゴシック" pitchFamily="116" charset="-128"/>
              </a:rPr>
              <a:t>Srednja strukovna škola/poduzeće</a:t>
            </a:r>
            <a:endParaRPr lang="hr-HR" sz="2000">
              <a:solidFill>
                <a:srgbClr val="938678"/>
              </a:solidFill>
              <a:ea typeface="ＭＳ Ｐゴシック" pitchFamily="116" charset="-128"/>
            </a:endParaRP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500438" y="3929063"/>
            <a:ext cx="2665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Partner (Italija)</a:t>
            </a:r>
          </a:p>
          <a:p>
            <a:pPr algn="ctr"/>
            <a:r>
              <a:rPr lang="hr-HR" sz="2000" b="1">
                <a:solidFill>
                  <a:srgbClr val="938678"/>
                </a:solidFill>
                <a:ea typeface="ＭＳ Ｐゴシック" pitchFamily="116" charset="-128"/>
              </a:rPr>
              <a:t>Srednja strukovna škola/poduzeće</a:t>
            </a:r>
            <a:endParaRPr lang="hr-HR" sz="2000">
              <a:solidFill>
                <a:srgbClr val="938678"/>
              </a:solidFill>
              <a:ea typeface="ＭＳ Ｐゴシック" pitchFamily="116" charset="-128"/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215063" y="3929063"/>
            <a:ext cx="2665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Partner (</a:t>
            </a:r>
            <a:r>
              <a:rPr lang="hr-HR" sz="2000" b="1">
                <a:solidFill>
                  <a:srgbClr val="DE6E46"/>
                </a:solidFill>
              </a:rPr>
              <a:t>Slovačka</a:t>
            </a:r>
            <a:r>
              <a:rPr lang="hr-HR" sz="2000" b="1">
                <a:solidFill>
                  <a:srgbClr val="DE6E46"/>
                </a:solidFill>
                <a:ea typeface="ＭＳ Ｐゴシック" pitchFamily="116" charset="-128"/>
              </a:rPr>
              <a:t>)</a:t>
            </a:r>
          </a:p>
          <a:p>
            <a:pPr algn="ctr"/>
            <a:r>
              <a:rPr lang="hr-HR" sz="2000" b="1">
                <a:solidFill>
                  <a:srgbClr val="938678"/>
                </a:solidFill>
                <a:ea typeface="ＭＳ Ｐゴシック" pitchFamily="116" charset="-128"/>
              </a:rPr>
              <a:t>Srednja strukovna škola/poduzeće</a:t>
            </a:r>
            <a:endParaRPr lang="hr-HR" sz="2000">
              <a:solidFill>
                <a:srgbClr val="938678"/>
              </a:solidFill>
              <a:ea typeface="ＭＳ Ｐゴシック" pitchFamily="116" charset="-128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14375" y="5072063"/>
            <a:ext cx="2665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FF8000"/>
                </a:solidFill>
                <a:ea typeface="ＭＳ Ｐゴシック" pitchFamily="116" charset="-128"/>
              </a:rPr>
              <a:t> </a:t>
            </a:r>
            <a:endParaRPr lang="hr-HR" sz="2000" b="1">
              <a:ea typeface="ＭＳ Ｐゴシック" pitchFamily="116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6500813" y="2928938"/>
            <a:ext cx="557212" cy="557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00251" y="2928937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249738" y="3679825"/>
            <a:ext cx="501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38" y="1628775"/>
            <a:ext cx="8139112" cy="5229225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u="sng" smtClean="0">
                <a:solidFill>
                  <a:srgbClr val="938678"/>
                </a:solidFill>
              </a:rPr>
              <a:t>Naslov projekta</a:t>
            </a:r>
            <a:r>
              <a:rPr lang="hr-HR" sz="1600" smtClean="0">
                <a:solidFill>
                  <a:srgbClr val="938678"/>
                </a:solidFill>
              </a:rPr>
              <a:t>: </a:t>
            </a:r>
            <a:r>
              <a:rPr lang="hr-HR" sz="1600" b="1" smtClean="0">
                <a:solidFill>
                  <a:srgbClr val="938678"/>
                </a:solidFill>
              </a:rPr>
              <a:t>Izrada i provedba kurikuluma za zanimanje tehničar za mehatroniku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b="1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u="sng" smtClean="0">
                <a:solidFill>
                  <a:srgbClr val="938678"/>
                </a:solidFill>
              </a:rPr>
              <a:t>Koordinator projekta:</a:t>
            </a:r>
            <a:r>
              <a:rPr lang="hr-HR" sz="1600" smtClean="0">
                <a:solidFill>
                  <a:srgbClr val="938678"/>
                </a:solidFill>
              </a:rPr>
              <a:t>  </a:t>
            </a:r>
            <a:r>
              <a:rPr lang="hr-HR" sz="1600" b="1" smtClean="0">
                <a:solidFill>
                  <a:srgbClr val="938678"/>
                </a:solidFill>
              </a:rPr>
              <a:t>Njemačka</a:t>
            </a:r>
            <a:r>
              <a:rPr lang="hr-HR" sz="1600" smtClean="0">
                <a:solidFill>
                  <a:srgbClr val="938678"/>
                </a:solidFill>
              </a:rPr>
              <a:t>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u="sng" smtClean="0">
                <a:solidFill>
                  <a:srgbClr val="938678"/>
                </a:solidFill>
              </a:rPr>
              <a:t>Partneri: </a:t>
            </a:r>
            <a:r>
              <a:rPr lang="hr-HR" sz="1600" smtClean="0">
                <a:solidFill>
                  <a:srgbClr val="938678"/>
                </a:solidFill>
              </a:rPr>
              <a:t>10 ustanova iz 6 EU zemalja (obrtničke komore, poduzeća, strukovne škole)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u="sng" smtClean="0">
                <a:solidFill>
                  <a:srgbClr val="938678"/>
                </a:solidFill>
              </a:rPr>
              <a:t>Ciljna skupina: </a:t>
            </a:r>
            <a:r>
              <a:rPr lang="hr-HR" sz="1600" smtClean="0">
                <a:solidFill>
                  <a:srgbClr val="938678"/>
                </a:solidFill>
              </a:rPr>
              <a:t>učenici strukovnih škola (automehaničari)</a:t>
            </a:r>
            <a:endParaRPr lang="hr-HR" sz="1600" b="1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u="sng" smtClean="0">
                <a:solidFill>
                  <a:srgbClr val="938678"/>
                </a:solidFill>
              </a:rPr>
              <a:t>Trajanje projekta:  </a:t>
            </a:r>
            <a:r>
              <a:rPr lang="hr-HR" sz="1600" smtClean="0">
                <a:solidFill>
                  <a:srgbClr val="938678"/>
                </a:solidFill>
              </a:rPr>
              <a:t>2006, 2 godine</a:t>
            </a:r>
            <a:endParaRPr lang="hr-HR" sz="1600" b="1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u="sng" smtClean="0">
                <a:solidFill>
                  <a:srgbClr val="938678"/>
                </a:solidFill>
              </a:rPr>
              <a:t>Aktivnosti: </a:t>
            </a:r>
            <a:r>
              <a:rPr lang="hr-HR" sz="1600" smtClean="0">
                <a:solidFill>
                  <a:srgbClr val="938678"/>
                </a:solidFill>
              </a:rPr>
              <a:t>identifikacija ciljne skupine u svim zemljama, usporedba kvalifikacija i kvalifikacijskih standarda u svim zemljama partnerima, izrada transnacionalnog kurikuluma, provedba kurikuluma u zemljama partnerima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smtClean="0">
              <a:solidFill>
                <a:srgbClr val="93867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u="sng" smtClean="0">
                <a:solidFill>
                  <a:srgbClr val="938678"/>
                </a:solidFill>
              </a:rPr>
              <a:t>Cilj projekta: </a:t>
            </a:r>
            <a:r>
              <a:rPr lang="hr-HR" sz="1600" smtClean="0">
                <a:solidFill>
                  <a:srgbClr val="938678"/>
                </a:solidFill>
              </a:rPr>
              <a:t>harmonizacija kurikuluma za zanimanje mehatronika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smtClean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smtClean="0">
                <a:solidFill>
                  <a:schemeClr val="bg2"/>
                </a:solidFill>
              </a:rPr>
              <a:t>               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smtClean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600" b="1" smtClean="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642938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hr-HR" sz="3600" dirty="0">
                <a:solidFill>
                  <a:srgbClr val="2FB1CC"/>
                </a:solidFill>
                <a:latin typeface="+mj-lt"/>
                <a:ea typeface="+mj-ea"/>
                <a:cs typeface="+mj-cs"/>
              </a:rPr>
              <a:t>Primjer projekta partnerstva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348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smtClean="0">
                <a:solidFill>
                  <a:srgbClr val="2FB1CC"/>
                </a:solidFill>
              </a:rPr>
              <a:t>Partneri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r>
              <a:rPr lang="hr-HR" sz="2800" smtClean="0">
                <a:solidFill>
                  <a:srgbClr val="938678"/>
                </a:solidFill>
              </a:rPr>
              <a:t>ključni za projekt</a:t>
            </a:r>
          </a:p>
          <a:p>
            <a:r>
              <a:rPr lang="hr-HR" sz="2800" smtClean="0">
                <a:solidFill>
                  <a:srgbClr val="938678"/>
                </a:solidFill>
              </a:rPr>
              <a:t>najmanje 1 partner iz EU</a:t>
            </a:r>
          </a:p>
          <a:p>
            <a:endParaRPr lang="hr-HR" sz="2800" smtClean="0">
              <a:solidFill>
                <a:srgbClr val="938678"/>
              </a:solidFill>
            </a:endParaRPr>
          </a:p>
          <a:p>
            <a:r>
              <a:rPr lang="hr-HR" sz="2800" smtClean="0">
                <a:solidFill>
                  <a:srgbClr val="DE6E46"/>
                </a:solidFill>
              </a:rPr>
              <a:t>za projekt </a:t>
            </a:r>
            <a:r>
              <a:rPr lang="hr-HR" sz="2800" b="1" smtClean="0">
                <a:solidFill>
                  <a:srgbClr val="DE6E46"/>
                </a:solidFill>
              </a:rPr>
              <a:t>mobilnosti</a:t>
            </a:r>
            <a:r>
              <a:rPr lang="hr-HR" sz="2800" smtClean="0">
                <a:solidFill>
                  <a:srgbClr val="DE6E46"/>
                </a:solidFill>
              </a:rPr>
              <a:t>: </a:t>
            </a:r>
            <a:r>
              <a:rPr lang="hr-HR" sz="2800" smtClean="0">
                <a:solidFill>
                  <a:srgbClr val="938678"/>
                </a:solidFill>
              </a:rPr>
              <a:t>najmanje </a:t>
            </a:r>
            <a:r>
              <a:rPr lang="hr-HR" sz="2800" b="1" smtClean="0">
                <a:solidFill>
                  <a:srgbClr val="938678"/>
                </a:solidFill>
              </a:rPr>
              <a:t>2</a:t>
            </a:r>
            <a:r>
              <a:rPr lang="hr-HR" sz="2800" smtClean="0">
                <a:solidFill>
                  <a:srgbClr val="938678"/>
                </a:solidFill>
              </a:rPr>
              <a:t> partnera na projektu (Vaša ustanova i 1 partner iz EU)</a:t>
            </a:r>
          </a:p>
          <a:p>
            <a:endParaRPr lang="hr-HR" sz="2800" smtClean="0">
              <a:solidFill>
                <a:srgbClr val="938678"/>
              </a:solidFill>
            </a:endParaRPr>
          </a:p>
          <a:p>
            <a:r>
              <a:rPr lang="hr-HR" sz="2800" smtClean="0">
                <a:solidFill>
                  <a:srgbClr val="DE6E46"/>
                </a:solidFill>
              </a:rPr>
              <a:t>za projekt </a:t>
            </a:r>
            <a:r>
              <a:rPr lang="hr-HR" sz="2800" b="1" smtClean="0">
                <a:solidFill>
                  <a:srgbClr val="DE6E46"/>
                </a:solidFill>
              </a:rPr>
              <a:t>partnerstva</a:t>
            </a:r>
            <a:r>
              <a:rPr lang="hr-HR" sz="2800" smtClean="0">
                <a:solidFill>
                  <a:srgbClr val="DE6E46"/>
                </a:solidFill>
              </a:rPr>
              <a:t>: </a:t>
            </a:r>
            <a:r>
              <a:rPr lang="hr-HR" sz="2800" smtClean="0">
                <a:solidFill>
                  <a:srgbClr val="938678"/>
                </a:solidFill>
              </a:rPr>
              <a:t>najmanje </a:t>
            </a:r>
            <a:r>
              <a:rPr lang="hr-HR" sz="2800" b="1" smtClean="0">
                <a:solidFill>
                  <a:srgbClr val="938678"/>
                </a:solidFill>
              </a:rPr>
              <a:t>3</a:t>
            </a:r>
            <a:r>
              <a:rPr lang="hr-HR" sz="2800" smtClean="0">
                <a:solidFill>
                  <a:srgbClr val="938678"/>
                </a:solidFill>
              </a:rPr>
              <a:t> partnera (Vaša ustanova i 2 partnera iz zemalja članica Programa – 1 mora biti iz EU)</a:t>
            </a:r>
          </a:p>
          <a:p>
            <a:r>
              <a:rPr lang="hr-HR" sz="2800" smtClean="0">
                <a:solidFill>
                  <a:srgbClr val="938678"/>
                </a:solidFill>
              </a:rPr>
              <a:t>možete imati više partnera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14313"/>
            <a:ext cx="82296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I prijavitelji su...</a:t>
            </a:r>
          </a:p>
        </p:txBody>
      </p:sp>
      <p:pic>
        <p:nvPicPr>
          <p:cNvPr id="36867" name="Rezervirano mjesto sadržaja 3"/>
          <p:cNvPicPr>
            <a:picLocks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268413"/>
            <a:ext cx="8415337" cy="5291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85750"/>
            <a:ext cx="7558088" cy="85725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Koristi mobilnosti i partnerstva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1268413"/>
            <a:ext cx="3810000" cy="48037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r-HR" sz="2400" b="1" smtClean="0">
                <a:solidFill>
                  <a:srgbClr val="DE6E46"/>
                </a:solidFill>
              </a:rPr>
              <a:t>Za vašu ustanovu:</a:t>
            </a:r>
            <a:endParaRPr lang="hr-HR" sz="2400" smtClean="0">
              <a:solidFill>
                <a:srgbClr val="DE6E4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400" smtClean="0">
                <a:solidFill>
                  <a:srgbClr val="938678"/>
                </a:solidFill>
              </a:rPr>
              <a:t>Internacionalizacija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400" smtClean="0">
                <a:solidFill>
                  <a:srgbClr val="938678"/>
                </a:solidFill>
              </a:rPr>
              <a:t>atraktivnost strukovnog obrazovanja i osposobljavanja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400" smtClean="0">
                <a:solidFill>
                  <a:srgbClr val="938678"/>
                </a:solidFill>
              </a:rPr>
              <a:t>Razmjena novih metoda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400" smtClean="0">
                <a:solidFill>
                  <a:srgbClr val="938678"/>
                </a:solidFill>
              </a:rPr>
              <a:t>Razvoj nastavnog programa/rada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r-HR" sz="2400" smtClean="0">
              <a:solidFill>
                <a:srgbClr val="968880"/>
              </a:solidFill>
            </a:endParaRP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285875"/>
            <a:ext cx="4143375" cy="3971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400" b="1" smtClean="0">
                <a:solidFill>
                  <a:srgbClr val="DE6E46"/>
                </a:solidFill>
              </a:rPr>
              <a:t>Za sudionike:</a:t>
            </a:r>
            <a:endParaRPr lang="hr-HR" sz="2400" smtClean="0">
              <a:solidFill>
                <a:srgbClr val="DE6E4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400" smtClean="0">
                <a:solidFill>
                  <a:srgbClr val="938678"/>
                </a:solidFill>
              </a:rPr>
              <a:t>Stručno usavršavanje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400" smtClean="0">
                <a:solidFill>
                  <a:srgbClr val="938678"/>
                </a:solidFill>
              </a:rPr>
              <a:t>Razvijanje vještina i sposobnosti (struka, jezici, IKT)</a:t>
            </a:r>
            <a:endParaRPr lang="hr-HR" sz="2800" smtClean="0">
              <a:solidFill>
                <a:srgbClr val="938678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400" smtClean="0">
                <a:solidFill>
                  <a:srgbClr val="938678"/>
                </a:solidFill>
              </a:rPr>
              <a:t>Osobni razvoj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400" smtClean="0">
                <a:solidFill>
                  <a:srgbClr val="938678"/>
                </a:solidFill>
              </a:rPr>
              <a:t>Razumijevanje kulturnih razlika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400" smtClean="0">
                <a:solidFill>
                  <a:srgbClr val="938678"/>
                </a:solidFill>
              </a:rPr>
              <a:t>Razvijanje životnih vještina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  <p:bldP spid="3789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Prošle godine...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r-HR" smtClean="0">
                <a:solidFill>
                  <a:srgbClr val="938678"/>
                </a:solidFill>
              </a:rPr>
              <a:t>prvi natječaj 2009. godine</a:t>
            </a:r>
          </a:p>
          <a:p>
            <a:r>
              <a:rPr lang="hr-HR" smtClean="0">
                <a:solidFill>
                  <a:srgbClr val="DE6E46"/>
                </a:solidFill>
              </a:rPr>
              <a:t>IVT</a:t>
            </a:r>
            <a:r>
              <a:rPr lang="hr-HR" smtClean="0">
                <a:solidFill>
                  <a:srgbClr val="938678"/>
                </a:solidFill>
              </a:rPr>
              <a:t> i </a:t>
            </a:r>
            <a:r>
              <a:rPr lang="hr-HR" smtClean="0">
                <a:solidFill>
                  <a:srgbClr val="DE6E46"/>
                </a:solidFill>
              </a:rPr>
              <a:t>VETPRO</a:t>
            </a:r>
          </a:p>
          <a:p>
            <a:r>
              <a:rPr lang="hr-HR" smtClean="0">
                <a:solidFill>
                  <a:srgbClr val="DE6E46"/>
                </a:solidFill>
              </a:rPr>
              <a:t>16</a:t>
            </a:r>
            <a:r>
              <a:rPr lang="hr-HR" smtClean="0">
                <a:solidFill>
                  <a:srgbClr val="938678"/>
                </a:solidFill>
              </a:rPr>
              <a:t> prijavljenih projekata</a:t>
            </a:r>
          </a:p>
          <a:p>
            <a:r>
              <a:rPr lang="hr-HR" smtClean="0">
                <a:solidFill>
                  <a:srgbClr val="DE6E46"/>
                </a:solidFill>
              </a:rPr>
              <a:t>12</a:t>
            </a:r>
            <a:r>
              <a:rPr lang="hr-HR" smtClean="0">
                <a:solidFill>
                  <a:srgbClr val="938678"/>
                </a:solidFill>
              </a:rPr>
              <a:t> odobrenih projekata – </a:t>
            </a:r>
            <a:r>
              <a:rPr lang="hr-HR" smtClean="0">
                <a:solidFill>
                  <a:srgbClr val="DE6E46"/>
                </a:solidFill>
              </a:rPr>
              <a:t>5 IVT </a:t>
            </a:r>
            <a:r>
              <a:rPr lang="hr-HR" smtClean="0">
                <a:solidFill>
                  <a:srgbClr val="938678"/>
                </a:solidFill>
              </a:rPr>
              <a:t>i </a:t>
            </a:r>
            <a:r>
              <a:rPr lang="hr-HR" smtClean="0">
                <a:solidFill>
                  <a:srgbClr val="DE6E46"/>
                </a:solidFill>
              </a:rPr>
              <a:t>7 VETPRO</a:t>
            </a:r>
          </a:p>
          <a:p>
            <a:r>
              <a:rPr lang="hr-HR" smtClean="0">
                <a:solidFill>
                  <a:srgbClr val="DE6E46"/>
                </a:solidFill>
              </a:rPr>
              <a:t>30</a:t>
            </a:r>
            <a:r>
              <a:rPr lang="hr-HR" smtClean="0">
                <a:solidFill>
                  <a:srgbClr val="938678"/>
                </a:solidFill>
              </a:rPr>
              <a:t> sudionika</a:t>
            </a:r>
          </a:p>
          <a:p>
            <a:r>
              <a:rPr lang="hr-HR" smtClean="0">
                <a:solidFill>
                  <a:srgbClr val="DE6E46"/>
                </a:solidFill>
              </a:rPr>
              <a:t>60.608,00 EUR </a:t>
            </a:r>
            <a:r>
              <a:rPr lang="hr-HR" smtClean="0">
                <a:solidFill>
                  <a:srgbClr val="938678"/>
                </a:solidFill>
              </a:rPr>
              <a:t>financijske potpore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Natječaj 2010. godine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r-HR" smtClean="0">
                <a:solidFill>
                  <a:srgbClr val="938678"/>
                </a:solidFill>
              </a:rPr>
              <a:t>info – dani</a:t>
            </a:r>
          </a:p>
          <a:p>
            <a:r>
              <a:rPr lang="hr-HR" smtClean="0">
                <a:solidFill>
                  <a:srgbClr val="938678"/>
                </a:solidFill>
              </a:rPr>
              <a:t>radionice</a:t>
            </a:r>
          </a:p>
          <a:p>
            <a:r>
              <a:rPr lang="hr-HR" smtClean="0">
                <a:solidFill>
                  <a:srgbClr val="938678"/>
                </a:solidFill>
              </a:rPr>
              <a:t>objava natječaja: </a:t>
            </a:r>
            <a:r>
              <a:rPr lang="hr-HR" smtClean="0">
                <a:solidFill>
                  <a:srgbClr val="DE6E46"/>
                </a:solidFill>
              </a:rPr>
              <a:t>23.11.2009.</a:t>
            </a:r>
          </a:p>
          <a:p>
            <a:r>
              <a:rPr lang="hr-HR" smtClean="0">
                <a:solidFill>
                  <a:srgbClr val="938678"/>
                </a:solidFill>
              </a:rPr>
              <a:t>rok za prijavu projekata </a:t>
            </a:r>
            <a:r>
              <a:rPr lang="hr-HR" b="1" smtClean="0">
                <a:solidFill>
                  <a:srgbClr val="DE6E46"/>
                </a:solidFill>
              </a:rPr>
              <a:t>veljača 2010</a:t>
            </a:r>
          </a:p>
          <a:p>
            <a:r>
              <a:rPr lang="hr-HR" smtClean="0">
                <a:solidFill>
                  <a:srgbClr val="DE6E46"/>
                </a:solidFill>
              </a:rPr>
              <a:t>150</a:t>
            </a:r>
            <a:r>
              <a:rPr lang="hr-HR" smtClean="0">
                <a:solidFill>
                  <a:srgbClr val="938678"/>
                </a:solidFill>
              </a:rPr>
              <a:t> sudionika – za projekte mobilnosti</a:t>
            </a:r>
          </a:p>
          <a:p>
            <a:r>
              <a:rPr lang="hr-HR" smtClean="0">
                <a:solidFill>
                  <a:srgbClr val="DE6E46"/>
                </a:solidFill>
              </a:rPr>
              <a:t>7 </a:t>
            </a:r>
            <a:r>
              <a:rPr lang="hr-HR" smtClean="0">
                <a:solidFill>
                  <a:srgbClr val="938678"/>
                </a:solidFill>
              </a:rPr>
              <a:t>partnerstava</a:t>
            </a:r>
          </a:p>
          <a:p>
            <a:r>
              <a:rPr lang="hr-HR" b="1" smtClean="0">
                <a:solidFill>
                  <a:srgbClr val="DE6E46"/>
                </a:solidFill>
              </a:rPr>
              <a:t>335.575, 00 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42938" y="3071813"/>
            <a:ext cx="8072437" cy="969962"/>
          </a:xfrm>
        </p:spPr>
        <p:txBody>
          <a:bodyPr/>
          <a:lstStyle/>
          <a:p>
            <a:pPr algn="ctr" eaLnBrk="1" hangingPunct="1"/>
            <a:r>
              <a:rPr sz="4400" b="1" smtClean="0">
                <a:solidFill>
                  <a:srgbClr val="2FB1CC"/>
                </a:solidFill>
              </a:rPr>
              <a:t>Pripremni posjeti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285875" y="4000500"/>
            <a:ext cx="6429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>
                <a:solidFill>
                  <a:srgbClr val="DE6E46"/>
                </a:solidFill>
              </a:rPr>
              <a:t>Leonardo da Vinci radionica</a:t>
            </a:r>
          </a:p>
          <a:p>
            <a:pPr algn="ctr"/>
            <a:r>
              <a:rPr lang="hr-HR" sz="3600">
                <a:solidFill>
                  <a:srgbClr val="D6570E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Danas na programu...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800" smtClean="0">
                <a:solidFill>
                  <a:srgbClr val="938678"/>
                </a:solidFill>
              </a:rPr>
              <a:t>Agencija za mobilnost i programe EU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800" smtClean="0">
                <a:solidFill>
                  <a:srgbClr val="938678"/>
                </a:solidFill>
              </a:rPr>
              <a:t>Program za cjeloživotno učenje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800" smtClean="0">
                <a:solidFill>
                  <a:srgbClr val="938678"/>
                </a:solidFill>
              </a:rPr>
              <a:t>Leonardo da Vinci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800" smtClean="0">
                <a:solidFill>
                  <a:srgbClr val="938678"/>
                </a:solidFill>
              </a:rPr>
              <a:t>Kako započeti s projektom?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800" smtClean="0">
                <a:solidFill>
                  <a:srgbClr val="938678"/>
                </a:solidFill>
              </a:rPr>
              <a:t>Pravila natječaja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800" smtClean="0">
                <a:solidFill>
                  <a:srgbClr val="938678"/>
                </a:solidFill>
              </a:rPr>
              <a:t>Radionica: Od ideje do projekta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hr-HR" sz="28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Svrha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r-Latn-CS" smtClean="0">
                <a:solidFill>
                  <a:srgbClr val="938678"/>
                </a:solidFill>
              </a:rPr>
              <a:t>Pronalazak partnera</a:t>
            </a:r>
          </a:p>
          <a:p>
            <a:pPr eaLnBrk="1" hangingPunct="1">
              <a:lnSpc>
                <a:spcPct val="150000"/>
              </a:lnSpc>
            </a:pPr>
            <a:r>
              <a:rPr lang="sr-Latn-CS" smtClean="0">
                <a:solidFill>
                  <a:srgbClr val="938678"/>
                </a:solidFill>
              </a:rPr>
              <a:t>Sastanak sa partnerom</a:t>
            </a:r>
          </a:p>
          <a:p>
            <a:pPr eaLnBrk="1" hangingPunct="1">
              <a:lnSpc>
                <a:spcPct val="150000"/>
              </a:lnSpc>
            </a:pPr>
            <a:r>
              <a:rPr lang="sr-Latn-CS" smtClean="0">
                <a:solidFill>
                  <a:srgbClr val="938678"/>
                </a:solidFill>
              </a:rPr>
              <a:t>Priprema projekta</a:t>
            </a:r>
          </a:p>
          <a:p>
            <a:pPr eaLnBrk="1" hangingPunct="1">
              <a:lnSpc>
                <a:spcPct val="150000"/>
              </a:lnSpc>
            </a:pPr>
            <a:r>
              <a:rPr lang="sr-Latn-CS" smtClean="0">
                <a:solidFill>
                  <a:srgbClr val="938678"/>
                </a:solidFill>
              </a:rPr>
              <a:t>Razmjena znanja svih osoba uključenih u strukovno obrazovanje</a:t>
            </a:r>
          </a:p>
          <a:p>
            <a:pPr eaLnBrk="1" hangingPunct="1">
              <a:lnSpc>
                <a:spcPct val="150000"/>
              </a:lnSpc>
            </a:pPr>
            <a:r>
              <a:rPr lang="sr-Latn-CS" smtClean="0">
                <a:solidFill>
                  <a:srgbClr val="938678"/>
                </a:solidFill>
              </a:rPr>
              <a:t>Prikupljanje informacija o izradi uspješnog LdV projekta</a:t>
            </a:r>
          </a:p>
          <a:p>
            <a:pPr eaLnBrk="1" hangingPunct="1"/>
            <a:endParaRPr lang="sr-Latn-C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Pripremni posjeti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Kontakt seminari</a:t>
            </a:r>
          </a:p>
          <a:p>
            <a:pPr eaLnBrk="1" hangingPunct="1">
              <a:buFontTx/>
              <a:buNone/>
            </a:pPr>
            <a:endParaRPr lang="sr-Latn-CS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Posjet partnerskoj ustanovi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1285860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00063" y="0"/>
            <a:ext cx="8258175" cy="1143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hr-HR" sz="3200" kern="0" dirty="0">
                <a:solidFill>
                  <a:srgbClr val="2FB1CC"/>
                </a:solidFill>
                <a:latin typeface="+mj-lt"/>
                <a:ea typeface="+mj-ea"/>
                <a:cs typeface="+mj-cs"/>
              </a:rPr>
              <a:t>Kontakt seminari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Kontakt seminar - primjer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endParaRPr lang="sr-Latn-CS" smtClean="0">
              <a:solidFill>
                <a:srgbClr val="2FB1CC"/>
              </a:solidFill>
            </a:endParaRPr>
          </a:p>
          <a:p>
            <a:pPr eaLnBrk="1" hangingPunct="1"/>
            <a:r>
              <a:rPr lang="sr-Latn-CS" smtClean="0">
                <a:solidFill>
                  <a:srgbClr val="DE6E46"/>
                </a:solidFill>
              </a:rPr>
              <a:t>Dublin kontakt seminar </a:t>
            </a:r>
            <a:r>
              <a:rPr lang="sr-Latn-CS" smtClean="0">
                <a:solidFill>
                  <a:srgbClr val="938678"/>
                </a:solidFill>
              </a:rPr>
              <a:t>(27.-30-09.2009.)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112 sudionika (20 država)</a:t>
            </a:r>
          </a:p>
          <a:p>
            <a:pPr eaLnBrk="1" hangingPunct="1"/>
            <a:r>
              <a:rPr lang="en-US" smtClean="0">
                <a:solidFill>
                  <a:srgbClr val="938678"/>
                </a:solidFill>
              </a:rPr>
              <a:t>R</a:t>
            </a:r>
            <a:r>
              <a:rPr lang="sr-Latn-CS" smtClean="0">
                <a:solidFill>
                  <a:srgbClr val="938678"/>
                </a:solidFill>
              </a:rPr>
              <a:t>adni jezik:engleski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Prezentacije o potprogramu LdV, mogućnosti predstavljanja ustanova sudionica, networking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Troškovi : 650 eura (naknada za kontakt seminar) + 300 eura (troškovi puta)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b="1" smtClean="0">
                <a:solidFill>
                  <a:srgbClr val="2FB1CC"/>
                </a:solidFill>
              </a:rPr>
              <a:t> </a:t>
            </a:r>
            <a:r>
              <a:rPr smtClean="0">
                <a:solidFill>
                  <a:srgbClr val="2FB1CC"/>
                </a:solidFill>
              </a:rPr>
              <a:t>Posjet partnerskoj ustanovi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Organizator: Vi/Vaš ravnatelj/Vaša ustanova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Rok za prijavu: </a:t>
            </a:r>
          </a:p>
          <a:p>
            <a:pPr eaLnBrk="1" hangingPunct="1">
              <a:buFontTx/>
              <a:buNone/>
            </a:pPr>
            <a:r>
              <a:rPr lang="sr-Latn-CS" smtClean="0">
                <a:solidFill>
                  <a:srgbClr val="938678"/>
                </a:solidFill>
              </a:rPr>
              <a:t>	a) natječaj 2009 - 31.12.2009. za pripremne posjete do</a:t>
            </a:r>
          </a:p>
          <a:p>
            <a:pPr eaLnBrk="1" hangingPunct="1">
              <a:buFontTx/>
              <a:buNone/>
            </a:pPr>
            <a:r>
              <a:rPr lang="sr-Latn-CS" smtClean="0">
                <a:solidFill>
                  <a:srgbClr val="938678"/>
                </a:solidFill>
              </a:rPr>
              <a:t>                                 30.04.2010.</a:t>
            </a:r>
          </a:p>
          <a:p>
            <a:pPr eaLnBrk="1" hangingPunct="1">
              <a:buFontTx/>
              <a:buNone/>
            </a:pPr>
            <a:r>
              <a:rPr lang="sr-Latn-CS" smtClean="0">
                <a:solidFill>
                  <a:srgbClr val="938678"/>
                </a:solidFill>
              </a:rPr>
              <a:t>	b)natječaj 2010 </a:t>
            </a:r>
            <a:r>
              <a:rPr lang="en-US" smtClean="0">
                <a:solidFill>
                  <a:srgbClr val="938678"/>
                </a:solidFill>
              </a:rPr>
              <a:t>–</a:t>
            </a:r>
            <a:r>
              <a:rPr lang="sr-Latn-CS" smtClean="0">
                <a:solidFill>
                  <a:srgbClr val="938678"/>
                </a:solidFill>
              </a:rPr>
              <a:t> 31.12.2010 za pripremne posjete do</a:t>
            </a:r>
          </a:p>
          <a:p>
            <a:pPr eaLnBrk="1" hangingPunct="1">
              <a:buFontTx/>
              <a:buNone/>
            </a:pPr>
            <a:r>
              <a:rPr lang="sr-Latn-CS" smtClean="0">
                <a:solidFill>
                  <a:srgbClr val="938678"/>
                </a:solidFill>
              </a:rPr>
              <a:t>                                  30.04.2011.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Trajanje: 1-5 dana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1 osoba po ustanovi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Putovanje uključeno u vrijeme trajanja pripremnog posjeta</a:t>
            </a:r>
            <a:endParaRPr lang="en-US" smtClean="0">
              <a:solidFill>
                <a:srgbClr val="938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Pripremni posjet – gdje?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EU </a:t>
            </a:r>
            <a:r>
              <a:rPr lang="sr-Latn-CS" smtClean="0"/>
              <a:t>(</a:t>
            </a:r>
            <a:r>
              <a:rPr lang="sr-Latn-CS" i="1" smtClean="0">
                <a:solidFill>
                  <a:srgbClr val="DE6E46"/>
                </a:solidFill>
              </a:rPr>
              <a:t>Austrija, Belgija, Bugarska, Cipar, Češka Republika, Danska, Estonija, Finska, Francuska, Njemačka, Grčka, Madžarska, Irska, Italija, Latvija, Letonija, Luxemburg, Malta, Nizozemska, Poljska, Portugal, Rumunjska, Slovačka, Slovenija, Španjolska, Švedska i Velika Britanija</a:t>
            </a:r>
            <a:r>
              <a:rPr lang="sr-Latn-CS" i="1" smtClean="0"/>
              <a:t>)</a:t>
            </a:r>
            <a:endParaRPr lang="sr-Latn-CS" smtClean="0"/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EFTA-EEA</a:t>
            </a:r>
            <a:r>
              <a:rPr lang="sr-Latn-CS" smtClean="0"/>
              <a:t> (</a:t>
            </a:r>
            <a:r>
              <a:rPr lang="sr-Latn-CS" smtClean="0">
                <a:solidFill>
                  <a:srgbClr val="DE6E46"/>
                </a:solidFill>
              </a:rPr>
              <a:t>Island, Lihtenštajn, Norveška</a:t>
            </a:r>
            <a:r>
              <a:rPr lang="sr-Latn-CS" smtClean="0"/>
              <a:t>) </a:t>
            </a:r>
            <a:r>
              <a:rPr lang="en-US" smtClean="0">
                <a:solidFill>
                  <a:srgbClr val="938678"/>
                </a:solidFill>
              </a:rPr>
              <a:t>–</a:t>
            </a:r>
            <a:r>
              <a:rPr lang="sr-Latn-CS" smtClean="0">
                <a:solidFill>
                  <a:srgbClr val="938678"/>
                </a:solidFill>
              </a:rPr>
              <a:t> ukoliko u organizaciji kontakt seminara sudjeluje bar jedna EU država ili je bar jedan od budućih partnera iz EU države.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Turska</a:t>
            </a:r>
            <a:endParaRPr lang="en-US" smtClean="0">
              <a:solidFill>
                <a:srgbClr val="938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Pripremni posjet – procedura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Objava popisa kontakt seminara na </a:t>
            </a:r>
            <a:r>
              <a:rPr lang="sr-Latn-CS" smtClean="0">
                <a:solidFill>
                  <a:srgbClr val="938678"/>
                </a:solidFill>
                <a:hlinkClick r:id="rId3"/>
              </a:rPr>
              <a:t>www.mobilnost.hr</a:t>
            </a:r>
            <a:r>
              <a:rPr lang="sr-Latn-CS" smtClean="0">
                <a:solidFill>
                  <a:srgbClr val="938678"/>
                </a:solidFill>
              </a:rPr>
              <a:t> ili dogovor o posjetu partnerskoj ustanovi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Ispunjavanje prijavnog obrasca (podrška AMPEU)</a:t>
            </a:r>
          </a:p>
          <a:p>
            <a:pPr eaLnBrk="1" hangingPunct="1"/>
            <a:r>
              <a:rPr lang="en-US" smtClean="0">
                <a:solidFill>
                  <a:srgbClr val="938678"/>
                </a:solidFill>
              </a:rPr>
              <a:t>Prijava</a:t>
            </a:r>
            <a:r>
              <a:rPr lang="sr-Latn-CS" smtClean="0">
                <a:solidFill>
                  <a:srgbClr val="938678"/>
                </a:solidFill>
              </a:rPr>
              <a:t> elektroničkom poštom na </a:t>
            </a:r>
            <a:r>
              <a:rPr lang="sr-Latn-CS" smtClean="0">
                <a:solidFill>
                  <a:srgbClr val="938678"/>
                </a:solidFill>
                <a:hlinkClick r:id="rId4"/>
              </a:rPr>
              <a:t>leonardo@mobilnost.hr</a:t>
            </a:r>
            <a:r>
              <a:rPr lang="sr-Latn-CS" smtClean="0">
                <a:solidFill>
                  <a:srgbClr val="938678"/>
                </a:solidFill>
              </a:rPr>
              <a:t> a poštom na AMPEU,Gajeva 22, 10 000 Zagreb.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Potpisivanje ugovora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1. isplata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Vaša mobilnost </a:t>
            </a:r>
            <a:r>
              <a:rPr lang="en-US" smtClean="0">
                <a:solidFill>
                  <a:srgbClr val="938678"/>
                </a:solidFill>
              </a:rPr>
              <a:t>–</a:t>
            </a:r>
            <a:r>
              <a:rPr lang="sr-Latn-CS" smtClean="0">
                <a:solidFill>
                  <a:srgbClr val="938678"/>
                </a:solidFill>
              </a:rPr>
              <a:t> kontakt seminar ili posjet partneru</a:t>
            </a:r>
          </a:p>
          <a:p>
            <a:pPr eaLnBrk="1" hangingPunct="1"/>
            <a:r>
              <a:rPr lang="en-US" smtClean="0">
                <a:solidFill>
                  <a:srgbClr val="938678"/>
                </a:solidFill>
              </a:rPr>
              <a:t>Z</a:t>
            </a:r>
            <a:r>
              <a:rPr lang="sr-Latn-CS" smtClean="0">
                <a:solidFill>
                  <a:srgbClr val="938678"/>
                </a:solidFill>
              </a:rPr>
              <a:t>avršno izvješće </a:t>
            </a:r>
          </a:p>
          <a:p>
            <a:pPr eaLnBrk="1" hangingPunct="1"/>
            <a:r>
              <a:rPr lang="en-US" smtClean="0">
                <a:solidFill>
                  <a:srgbClr val="938678"/>
                </a:solidFill>
              </a:rPr>
              <a:t>Z</a:t>
            </a:r>
            <a:r>
              <a:rPr lang="sr-Latn-CS" smtClean="0">
                <a:solidFill>
                  <a:srgbClr val="938678"/>
                </a:solidFill>
              </a:rPr>
              <a:t>avršna isplata </a:t>
            </a:r>
          </a:p>
          <a:p>
            <a:pPr eaLnBrk="1" hangingPunct="1">
              <a:buFontTx/>
              <a:buNone/>
            </a:pPr>
            <a:endParaRPr lang="sr-Latn-C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Pripremni posjet – </a:t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završno izvješće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 eaLnBrk="1" hangingPunct="1"/>
            <a:r>
              <a:rPr lang="sr-Latn-CS" dirty="0" smtClean="0">
                <a:solidFill>
                  <a:srgbClr val="938678"/>
                </a:solidFill>
              </a:rPr>
              <a:t>Predaja </a:t>
            </a:r>
            <a:r>
              <a:rPr lang="sr-Latn-CS" dirty="0" smtClean="0">
                <a:solidFill>
                  <a:srgbClr val="938678"/>
                </a:solidFill>
              </a:rPr>
              <a:t>završnog izvješća: 30 dana nakon završetka pripremnog posjeta</a:t>
            </a:r>
          </a:p>
          <a:p>
            <a:pPr eaLnBrk="1" hangingPunct="1"/>
            <a:endParaRPr lang="sr-Latn-CS" dirty="0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dirty="0" smtClean="0">
                <a:solidFill>
                  <a:srgbClr val="938678"/>
                </a:solidFill>
              </a:rPr>
              <a:t>Sadržajni i financijski dio</a:t>
            </a:r>
          </a:p>
          <a:p>
            <a:pPr eaLnBrk="1" hangingPunct="1"/>
            <a:endParaRPr lang="sr-Latn-CS" dirty="0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dirty="0" smtClean="0">
                <a:solidFill>
                  <a:srgbClr val="938678"/>
                </a:solidFill>
              </a:rPr>
              <a:t>Priložiti dokaze </a:t>
            </a:r>
            <a:r>
              <a:rPr lang="en-US" dirty="0" smtClean="0">
                <a:solidFill>
                  <a:srgbClr val="938678"/>
                </a:solidFill>
              </a:rPr>
              <a:t>–</a:t>
            </a:r>
            <a:r>
              <a:rPr lang="sr-Latn-CS" dirty="0" smtClean="0">
                <a:solidFill>
                  <a:srgbClr val="938678"/>
                </a:solidFill>
              </a:rPr>
              <a:t> originali ili ovjerene kopije </a:t>
            </a:r>
            <a:r>
              <a:rPr lang="en-US" dirty="0" smtClean="0">
                <a:solidFill>
                  <a:srgbClr val="938678"/>
                </a:solidFill>
              </a:rPr>
              <a:t>–</a:t>
            </a:r>
            <a:r>
              <a:rPr lang="sr-Latn-CS" dirty="0" smtClean="0">
                <a:solidFill>
                  <a:srgbClr val="938678"/>
                </a:solidFill>
              </a:rPr>
              <a:t> karte, ukrcajne propusnice, potvrda o sudjelovanju na kontakt seminaru, računi za smještaj</a:t>
            </a:r>
            <a:endParaRPr lang="en-US" dirty="0" smtClean="0">
              <a:solidFill>
                <a:srgbClr val="938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Pripremni posjet – </a:t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savjeti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eaLnBrk="1" hangingPunct="1"/>
            <a:r>
              <a:rPr lang="sr-Latn-CS" sz="2000" dirty="0" smtClean="0">
                <a:solidFill>
                  <a:srgbClr val="938678"/>
                </a:solidFill>
              </a:rPr>
              <a:t>Pojedinac se prijavljuje isključivo kroz matičnu ustanovu</a:t>
            </a:r>
          </a:p>
          <a:p>
            <a:pPr eaLnBrk="1" hangingPunct="1"/>
            <a:r>
              <a:rPr lang="en-US" sz="2000" dirty="0" smtClean="0">
                <a:solidFill>
                  <a:srgbClr val="938678"/>
                </a:solidFill>
              </a:rPr>
              <a:t>P</a:t>
            </a:r>
            <a:r>
              <a:rPr lang="sr-Latn-CS" sz="2000" dirty="0" smtClean="0">
                <a:solidFill>
                  <a:srgbClr val="938678"/>
                </a:solidFill>
              </a:rPr>
              <a:t>rijava za LdV pripremni posjet se mora predati prije prijave za LdV projekt</a:t>
            </a:r>
          </a:p>
          <a:p>
            <a:pPr eaLnBrk="1" hangingPunct="1"/>
            <a:r>
              <a:rPr lang="en-US" sz="2000" dirty="0" smtClean="0">
                <a:solidFill>
                  <a:srgbClr val="938678"/>
                </a:solidFill>
              </a:rPr>
              <a:t>J</a:t>
            </a:r>
            <a:r>
              <a:rPr lang="sr-Latn-CS" sz="2000" dirty="0" smtClean="0">
                <a:solidFill>
                  <a:srgbClr val="938678"/>
                </a:solidFill>
              </a:rPr>
              <a:t>asan cilj posjeta</a:t>
            </a:r>
          </a:p>
          <a:p>
            <a:pPr eaLnBrk="1" hangingPunct="1"/>
            <a:r>
              <a:rPr lang="sr-Latn-CS" sz="2000" dirty="0" smtClean="0">
                <a:solidFill>
                  <a:srgbClr val="938678"/>
                </a:solidFill>
              </a:rPr>
              <a:t>Vidljiva korist ustanovi</a:t>
            </a:r>
          </a:p>
          <a:p>
            <a:pPr eaLnBrk="1" hangingPunct="1"/>
            <a:r>
              <a:rPr lang="sr-Latn-CS" sz="2000" dirty="0" smtClean="0">
                <a:solidFill>
                  <a:srgbClr val="938678"/>
                </a:solidFill>
              </a:rPr>
              <a:t>AMPEU potpisuje ugovor s Vašom ustanovom te novac isplaćuje na kunski žiro račun Vaše ustanove</a:t>
            </a:r>
          </a:p>
          <a:p>
            <a:pPr eaLnBrk="1" hangingPunct="1"/>
            <a:r>
              <a:rPr lang="sr-Latn-CS" sz="2000" dirty="0" smtClean="0">
                <a:solidFill>
                  <a:srgbClr val="938678"/>
                </a:solidFill>
              </a:rPr>
              <a:t>Obrasci </a:t>
            </a:r>
            <a:r>
              <a:rPr lang="en-US" sz="2000" dirty="0" smtClean="0">
                <a:solidFill>
                  <a:srgbClr val="938678"/>
                </a:solidFill>
              </a:rPr>
              <a:t>–</a:t>
            </a:r>
            <a:r>
              <a:rPr lang="sr-Latn-CS" sz="2000" dirty="0" smtClean="0">
                <a:solidFill>
                  <a:srgbClr val="938678"/>
                </a:solidFill>
              </a:rPr>
              <a:t> prijavni obrazac/završno izvješće na</a:t>
            </a:r>
          </a:p>
          <a:p>
            <a:pPr eaLnBrk="1" hangingPunct="1">
              <a:buFontTx/>
              <a:buNone/>
            </a:pPr>
            <a:r>
              <a:rPr lang="sr-Latn-CS" sz="2000" dirty="0" smtClean="0">
                <a:solidFill>
                  <a:srgbClr val="938678"/>
                </a:solidFill>
              </a:rPr>
              <a:t>	</a:t>
            </a:r>
            <a:r>
              <a:rPr lang="sr-Latn-CS" sz="2000" dirty="0" smtClean="0">
                <a:solidFill>
                  <a:srgbClr val="938678"/>
                </a:solidFill>
                <a:hlinkClick r:id="rId3"/>
              </a:rPr>
              <a:t>www.mobilnost.hr</a:t>
            </a:r>
            <a:endParaRPr lang="sr-Latn-CS" sz="2000" dirty="0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sz="2000" dirty="0" smtClean="0">
                <a:solidFill>
                  <a:srgbClr val="938678"/>
                </a:solidFill>
              </a:rPr>
              <a:t>2010: 30 osoba kroz LdV pripremne posjete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42938" y="2786063"/>
            <a:ext cx="8072437" cy="969962"/>
          </a:xfrm>
        </p:spPr>
        <p:txBody>
          <a:bodyPr/>
          <a:lstStyle/>
          <a:p>
            <a:pPr algn="ctr" eaLnBrk="1" hangingPunct="1"/>
            <a:r>
              <a:rPr sz="4400" b="1" smtClean="0">
                <a:solidFill>
                  <a:srgbClr val="2FB1CC"/>
                </a:solidFill>
              </a:rPr>
              <a:t>Kako započeti s projektom</a:t>
            </a: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500188" y="3929063"/>
            <a:ext cx="6215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sr-Latn-CS" sz="3600">
              <a:solidFill>
                <a:srgbClr val="938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Agencija za mobilnost i programe EU (AMPEU)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938678"/>
                </a:solidFill>
              </a:rPr>
              <a:t>osnovana: studeni 2007.</a:t>
            </a:r>
          </a:p>
          <a:p>
            <a:r>
              <a:rPr lang="hr-HR" smtClean="0">
                <a:solidFill>
                  <a:srgbClr val="938678"/>
                </a:solidFill>
              </a:rPr>
              <a:t>Program za cjeloživotno učenje (LLP)</a:t>
            </a:r>
          </a:p>
          <a:p>
            <a:r>
              <a:rPr lang="hr-HR" smtClean="0">
                <a:solidFill>
                  <a:srgbClr val="938678"/>
                </a:solidFill>
              </a:rPr>
              <a:t>Mladi na djelu (YIA)</a:t>
            </a:r>
          </a:p>
          <a:p>
            <a:pPr eaLnBrk="1" hangingPunct="1"/>
            <a:r>
              <a:rPr lang="hr-HR" smtClean="0">
                <a:solidFill>
                  <a:srgbClr val="938678"/>
                </a:solidFill>
              </a:rPr>
              <a:t>Euraxess, Europass, Erasmus Mundus</a:t>
            </a:r>
          </a:p>
          <a:p>
            <a:pPr eaLnBrk="1" hangingPunct="1"/>
            <a:r>
              <a:rPr lang="hr-HR" smtClean="0">
                <a:solidFill>
                  <a:srgbClr val="938678"/>
                </a:solidFill>
              </a:rPr>
              <a:t>MZOŠ, MOMBS, EK</a:t>
            </a:r>
          </a:p>
          <a:p>
            <a:pPr eaLnBrk="1" hangingPunct="1"/>
            <a:r>
              <a:rPr lang="hr-HR" smtClean="0">
                <a:solidFill>
                  <a:srgbClr val="938678"/>
                </a:solidFill>
              </a:rPr>
              <a:t>IPA fond i državna sredstva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Svaki početak je težak…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525963"/>
          </a:xfrm>
        </p:spPr>
        <p:txBody>
          <a:bodyPr/>
          <a:lstStyle/>
          <a:p>
            <a:pPr eaLnBrk="1" hangingPunct="1"/>
            <a:r>
              <a:rPr lang="sr-Latn-CS" sz="2400" dirty="0" smtClean="0">
                <a:solidFill>
                  <a:srgbClr val="DE6E46"/>
                </a:solidFill>
              </a:rPr>
              <a:t>IDEJA </a:t>
            </a:r>
            <a:r>
              <a:rPr lang="sr-Latn-CS" sz="2400" dirty="0" smtClean="0">
                <a:solidFill>
                  <a:srgbClr val="938678"/>
                </a:solidFill>
              </a:rPr>
              <a:t>– Što Vašoj ustanovi treba?</a:t>
            </a:r>
          </a:p>
          <a:p>
            <a:pPr eaLnBrk="1" hangingPunct="1"/>
            <a:endParaRPr lang="sr-Latn-CS" sz="2400" dirty="0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sz="2400" dirty="0" smtClean="0">
                <a:solidFill>
                  <a:srgbClr val="DE6E46"/>
                </a:solidFill>
              </a:rPr>
              <a:t>CILJEVI </a:t>
            </a:r>
            <a:r>
              <a:rPr lang="en-US" sz="2400" dirty="0" smtClean="0">
                <a:solidFill>
                  <a:srgbClr val="938678"/>
                </a:solidFill>
              </a:rPr>
              <a:t>–</a:t>
            </a:r>
            <a:r>
              <a:rPr lang="sr-Latn-CS" sz="2400" dirty="0" smtClean="0">
                <a:solidFill>
                  <a:srgbClr val="938678"/>
                </a:solidFill>
              </a:rPr>
              <a:t> Što LdV projektom želite poboljšati?</a:t>
            </a:r>
          </a:p>
          <a:p>
            <a:pPr eaLnBrk="1" hangingPunct="1"/>
            <a:endParaRPr lang="sr-Latn-CS" sz="2400" dirty="0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sz="2400" dirty="0" smtClean="0">
                <a:solidFill>
                  <a:srgbClr val="DE6E46"/>
                </a:solidFill>
              </a:rPr>
              <a:t>PRIPREMA</a:t>
            </a:r>
            <a:r>
              <a:rPr lang="sr-Latn-CS" sz="2400" dirty="0" smtClean="0">
                <a:solidFill>
                  <a:srgbClr val="938678"/>
                </a:solidFill>
              </a:rPr>
              <a:t> – pročitati LdV priručnike, prijavni obrazac,</a:t>
            </a:r>
          </a:p>
          <a:p>
            <a:pPr eaLnBrk="1" hangingPunct="1">
              <a:buFontTx/>
              <a:buNone/>
            </a:pPr>
            <a:r>
              <a:rPr lang="sr-Latn-CS" sz="2400" dirty="0" smtClean="0">
                <a:solidFill>
                  <a:srgbClr val="938678"/>
                </a:solidFill>
              </a:rPr>
              <a:t>                           informacije na webu</a:t>
            </a:r>
          </a:p>
          <a:p>
            <a:pPr eaLnBrk="1" hangingPunct="1">
              <a:buFontTx/>
              <a:buNone/>
            </a:pPr>
            <a:endParaRPr lang="sr-Latn-CS" sz="2400" dirty="0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sz="2400" dirty="0" smtClean="0">
                <a:solidFill>
                  <a:srgbClr val="DE6E46"/>
                </a:solidFill>
              </a:rPr>
              <a:t>STRUČNA PODRŠKA AGENCIJE </a:t>
            </a:r>
            <a:r>
              <a:rPr lang="sr-Latn-CS" sz="2400" dirty="0" smtClean="0">
                <a:solidFill>
                  <a:srgbClr val="938678"/>
                </a:solidFill>
              </a:rPr>
              <a:t>– sastanci, mail, telefon</a:t>
            </a:r>
          </a:p>
          <a:p>
            <a:pPr eaLnBrk="1" hangingPunct="1">
              <a:buFontTx/>
              <a:buNone/>
            </a:pPr>
            <a:endParaRPr lang="sr-Latn-CS" sz="2400" dirty="0" smtClean="0"/>
          </a:p>
          <a:p>
            <a:pPr eaLnBrk="1" hangingPunct="1"/>
            <a:endParaRPr lang="sr-Latn-CS" sz="2400" dirty="0" smtClean="0"/>
          </a:p>
          <a:p>
            <a:pPr eaLnBrk="1" hangingPunct="1"/>
            <a:endParaRPr lang="sr-Latn-C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Pronalazak partnera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938678"/>
                </a:solidFill>
              </a:rPr>
              <a:t>O</a:t>
            </a:r>
            <a:r>
              <a:rPr lang="sr-Latn-CS" sz="2400" dirty="0" smtClean="0">
                <a:solidFill>
                  <a:srgbClr val="938678"/>
                </a:solidFill>
              </a:rPr>
              <a:t>sobni kontakti</a:t>
            </a:r>
          </a:p>
          <a:p>
            <a:pPr eaLnBrk="1" hangingPunct="1"/>
            <a:r>
              <a:rPr lang="sr-Latn-CS" sz="2400" dirty="0" smtClean="0">
                <a:solidFill>
                  <a:srgbClr val="938678"/>
                </a:solidFill>
              </a:rPr>
              <a:t>Baze podataka:</a:t>
            </a:r>
          </a:p>
          <a:p>
            <a:pPr eaLnBrk="1" hangingPunct="1">
              <a:buFontTx/>
              <a:buNone/>
            </a:pPr>
            <a:r>
              <a:rPr lang="sr-Latn-CS" sz="2400" dirty="0" smtClean="0">
                <a:solidFill>
                  <a:srgbClr val="938678"/>
                </a:solidFill>
              </a:rPr>
              <a:t>	a) eTwinning – </a:t>
            </a:r>
            <a:r>
              <a:rPr lang="sr-Latn-CS" sz="2400" dirty="0" smtClean="0">
                <a:solidFill>
                  <a:srgbClr val="938678"/>
                </a:solidFill>
                <a:hlinkClick r:id="rId3"/>
              </a:rPr>
              <a:t>www.etwinning.net</a:t>
            </a:r>
            <a:r>
              <a:rPr lang="sr-Latn-CS" sz="2400" dirty="0" smtClean="0">
                <a:solidFill>
                  <a:srgbClr val="938678"/>
                </a:solidFill>
              </a:rPr>
              <a:t> – suradnja škola </a:t>
            </a:r>
          </a:p>
          <a:p>
            <a:pPr eaLnBrk="1" hangingPunct="1">
              <a:buFontTx/>
              <a:buNone/>
            </a:pPr>
            <a:r>
              <a:rPr lang="sr-Latn-CS" sz="2400" dirty="0" smtClean="0">
                <a:solidFill>
                  <a:srgbClr val="938678"/>
                </a:solidFill>
              </a:rPr>
              <a:t>                             europskih država putem interneta</a:t>
            </a:r>
          </a:p>
          <a:p>
            <a:pPr eaLnBrk="1" hangingPunct="1">
              <a:buFontTx/>
              <a:buNone/>
            </a:pPr>
            <a:r>
              <a:rPr lang="sr-Latn-CS" sz="2400" dirty="0" smtClean="0">
                <a:solidFill>
                  <a:srgbClr val="938678"/>
                </a:solidFill>
              </a:rPr>
              <a:t>	b) </a:t>
            </a:r>
            <a:r>
              <a:rPr lang="sr-Latn-CS" sz="2400" dirty="0" smtClean="0">
                <a:solidFill>
                  <a:srgbClr val="938678"/>
                </a:solidFill>
                <a:hlinkClick r:id="rId4"/>
              </a:rPr>
              <a:t>www.leonardo.org.uk/partnersearch</a:t>
            </a:r>
            <a:r>
              <a:rPr lang="sr-Latn-CS" sz="2400" dirty="0" smtClean="0">
                <a:solidFill>
                  <a:srgbClr val="938678"/>
                </a:solidFill>
              </a:rPr>
              <a:t>. - baza podataka</a:t>
            </a:r>
          </a:p>
          <a:p>
            <a:pPr eaLnBrk="1" hangingPunct="1">
              <a:buFontTx/>
              <a:buNone/>
            </a:pPr>
            <a:r>
              <a:rPr lang="sr-Latn-CS" sz="2400" dirty="0" smtClean="0">
                <a:solidFill>
                  <a:srgbClr val="938678"/>
                </a:solidFill>
              </a:rPr>
              <a:t>         britanske nacionalne agencije</a:t>
            </a:r>
          </a:p>
          <a:p>
            <a:pPr eaLnBrk="1" hangingPunct="1">
              <a:buFontTx/>
              <a:buNone/>
            </a:pPr>
            <a:r>
              <a:rPr lang="sr-Latn-CS" sz="2400" dirty="0" smtClean="0">
                <a:solidFill>
                  <a:srgbClr val="938678"/>
                </a:solidFill>
              </a:rPr>
              <a:t>	c)  EU-Bildungsprogramme in Bayern – bavarska baza </a:t>
            </a:r>
          </a:p>
          <a:p>
            <a:pPr eaLnBrk="1" hangingPunct="1">
              <a:buFontTx/>
              <a:buNone/>
            </a:pPr>
            <a:r>
              <a:rPr lang="sr-Latn-CS" sz="2400" dirty="0" smtClean="0">
                <a:solidFill>
                  <a:srgbClr val="938678"/>
                </a:solidFill>
              </a:rPr>
              <a:t>         za traženje Leonardo da Vinci partnera</a:t>
            </a:r>
          </a:p>
          <a:p>
            <a:pPr eaLnBrk="1" hangingPunct="1">
              <a:buFontTx/>
              <a:buNone/>
            </a:pPr>
            <a:r>
              <a:rPr lang="sr-Latn-CS" sz="2400" dirty="0" smtClean="0">
                <a:solidFill>
                  <a:srgbClr val="938678"/>
                </a:solidFill>
              </a:rPr>
              <a:t>	d) </a:t>
            </a:r>
            <a:r>
              <a:rPr lang="sr-Latn-CS" sz="2400" dirty="0" smtClean="0">
                <a:solidFill>
                  <a:srgbClr val="938678"/>
                </a:solidFill>
                <a:hlinkClick r:id="rId5"/>
              </a:rPr>
              <a:t>http://ec.europa.eu/ploteus/</a:t>
            </a:r>
            <a:r>
              <a:rPr lang="sr-Latn-CS" sz="2400" dirty="0" smtClean="0">
                <a:solidFill>
                  <a:srgbClr val="938678"/>
                </a:solidFill>
              </a:rPr>
              <a:t> - informacije o europskim </a:t>
            </a:r>
          </a:p>
          <a:p>
            <a:pPr eaLnBrk="1" hangingPunct="1">
              <a:buFontTx/>
              <a:buNone/>
            </a:pPr>
            <a:r>
              <a:rPr lang="sr-Latn-CS" sz="2400" dirty="0" smtClean="0">
                <a:solidFill>
                  <a:srgbClr val="938678"/>
                </a:solidFill>
              </a:rPr>
              <a:t>         obrazovnim sustavima i programima                 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Pronalazak partnera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eaLnBrk="1" hangingPunct="1"/>
            <a:endParaRPr lang="sr-Latn-CS" dirty="0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b="1" dirty="0" smtClean="0">
                <a:solidFill>
                  <a:srgbClr val="DE6E46"/>
                </a:solidFill>
              </a:rPr>
              <a:t>www.mobilnost.hr</a:t>
            </a:r>
            <a:r>
              <a:rPr lang="sr-Latn-CS" dirty="0" smtClean="0">
                <a:solidFill>
                  <a:srgbClr val="938678"/>
                </a:solidFill>
              </a:rPr>
              <a:t>  – Program za cjeloživotno učenje/Leonardo da Vinci/potencijalni Leonardo partneri</a:t>
            </a:r>
          </a:p>
          <a:p>
            <a:pPr eaLnBrk="1" hangingPunct="1">
              <a:buFontTx/>
              <a:buNone/>
            </a:pPr>
            <a:endParaRPr lang="sr-Latn-CS" dirty="0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b="1" dirty="0" smtClean="0">
                <a:solidFill>
                  <a:srgbClr val="DE6E46"/>
                </a:solidFill>
              </a:rPr>
              <a:t>Pripremni posjeti </a:t>
            </a:r>
          </a:p>
          <a:p>
            <a:pPr eaLnBrk="1" hangingPunct="1">
              <a:buFontTx/>
              <a:buNone/>
            </a:pPr>
            <a:r>
              <a:rPr lang="sr-Latn-CS" dirty="0" smtClean="0">
                <a:solidFill>
                  <a:srgbClr val="938678"/>
                </a:solidFill>
              </a:rPr>
              <a:t>	a) kontakt seminari</a:t>
            </a:r>
          </a:p>
          <a:p>
            <a:pPr eaLnBrk="1" hangingPunct="1">
              <a:buFontTx/>
              <a:buNone/>
            </a:pPr>
            <a:r>
              <a:rPr lang="sr-Latn-CS" dirty="0" smtClean="0">
                <a:solidFill>
                  <a:srgbClr val="938678"/>
                </a:solidFill>
              </a:rPr>
              <a:t>	b) posjet partnerskoj ustanovi</a:t>
            </a:r>
          </a:p>
          <a:p>
            <a:pPr eaLnBrk="1" hangingPunct="1">
              <a:buFontTx/>
              <a:buNone/>
            </a:pPr>
            <a:r>
              <a:rPr lang="sr-Latn-C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Zajedno s partnerom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r-Latn-CS" sz="2400" dirty="0" smtClean="0">
                <a:solidFill>
                  <a:srgbClr val="938678"/>
                </a:solidFill>
              </a:rPr>
              <a:t>Osmisliti sadržaj stručne prakse /usavršavanja ili partnerstva </a:t>
            </a:r>
          </a:p>
          <a:p>
            <a:pPr eaLnBrk="1" hangingPunct="1">
              <a:lnSpc>
                <a:spcPct val="150000"/>
              </a:lnSpc>
            </a:pPr>
            <a:r>
              <a:rPr lang="sr-Latn-CS" sz="2400" dirty="0" smtClean="0">
                <a:solidFill>
                  <a:srgbClr val="938678"/>
                </a:solidFill>
              </a:rPr>
              <a:t>Odrediti ciljeve projekta</a:t>
            </a:r>
          </a:p>
          <a:p>
            <a:pPr eaLnBrk="1" hangingPunct="1">
              <a:lnSpc>
                <a:spcPct val="150000"/>
              </a:lnSpc>
            </a:pPr>
            <a:r>
              <a:rPr lang="sr-Latn-CS" sz="2400" dirty="0" smtClean="0">
                <a:solidFill>
                  <a:srgbClr val="938678"/>
                </a:solidFill>
              </a:rPr>
              <a:t>Raspodijeliti zadatke </a:t>
            </a:r>
          </a:p>
          <a:p>
            <a:pPr eaLnBrk="1" hangingPunct="1">
              <a:lnSpc>
                <a:spcPct val="150000"/>
              </a:lnSpc>
            </a:pPr>
            <a:r>
              <a:rPr lang="sr-Latn-CS" sz="2400" dirty="0" smtClean="0">
                <a:solidFill>
                  <a:srgbClr val="938678"/>
                </a:solidFill>
              </a:rPr>
              <a:t>Dogovoriti nadziranje – imenovati kontakt osobu/mentora</a:t>
            </a:r>
          </a:p>
          <a:p>
            <a:pPr eaLnBrk="1" hangingPunct="1">
              <a:lnSpc>
                <a:spcPct val="150000"/>
              </a:lnSpc>
            </a:pPr>
            <a:r>
              <a:rPr lang="sr-Latn-CS" sz="2400" dirty="0" smtClean="0">
                <a:solidFill>
                  <a:srgbClr val="938678"/>
                </a:solidFill>
              </a:rPr>
              <a:t>Dogovoriti priznavanje stečenih vještina</a:t>
            </a:r>
          </a:p>
          <a:p>
            <a:pPr eaLnBrk="1" hangingPunct="1">
              <a:lnSpc>
                <a:spcPct val="150000"/>
              </a:lnSpc>
            </a:pPr>
            <a:r>
              <a:rPr lang="sr-Latn-CS" sz="2400" dirty="0" smtClean="0">
                <a:solidFill>
                  <a:srgbClr val="938678"/>
                </a:solidFill>
              </a:rPr>
              <a:t>Izraditi financijski plan</a:t>
            </a:r>
          </a:p>
          <a:p>
            <a:pPr eaLnBrk="1" hangingPunct="1"/>
            <a:endParaRPr lang="sr-Latn-C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Rokovi u 2010. godini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525963"/>
          </a:xfrm>
        </p:spPr>
        <p:txBody>
          <a:bodyPr/>
          <a:lstStyle/>
          <a:p>
            <a:pPr eaLnBrk="1" hangingPunct="1"/>
            <a:endParaRPr lang="sr-Latn-CS" sz="2400" dirty="0" smtClean="0"/>
          </a:p>
          <a:p>
            <a:pPr eaLnBrk="1" hangingPunct="1"/>
            <a:r>
              <a:rPr lang="sr-Latn-CS" sz="2400" dirty="0" smtClean="0">
                <a:solidFill>
                  <a:srgbClr val="2FB1CC"/>
                </a:solidFill>
              </a:rPr>
              <a:t>Pripremni posjet</a:t>
            </a:r>
          </a:p>
          <a:p>
            <a:pPr eaLnBrk="1" hangingPunct="1">
              <a:buFontTx/>
              <a:buNone/>
            </a:pPr>
            <a:r>
              <a:rPr lang="sr-Latn-CS" sz="2400" dirty="0" smtClean="0"/>
              <a:t>	</a:t>
            </a:r>
            <a:r>
              <a:rPr lang="sr-Latn-CS" sz="2400" dirty="0" smtClean="0">
                <a:solidFill>
                  <a:srgbClr val="938678"/>
                </a:solidFill>
              </a:rPr>
              <a:t>a)kontakt seminari - </a:t>
            </a:r>
            <a:r>
              <a:rPr lang="sr-Latn-CS" sz="2400" dirty="0" smtClean="0">
                <a:hlinkClick r:id="rId3"/>
              </a:rPr>
              <a:t>www.mobilnost.hr</a:t>
            </a:r>
            <a:endParaRPr lang="sr-Latn-CS" sz="2400" dirty="0" smtClean="0"/>
          </a:p>
          <a:p>
            <a:pPr eaLnBrk="1" hangingPunct="1">
              <a:buFontTx/>
              <a:buNone/>
            </a:pPr>
            <a:r>
              <a:rPr lang="sr-Latn-CS" sz="2400" dirty="0" smtClean="0"/>
              <a:t>	</a:t>
            </a:r>
            <a:r>
              <a:rPr lang="sr-Latn-CS" sz="2400" dirty="0" smtClean="0">
                <a:solidFill>
                  <a:srgbClr val="938678"/>
                </a:solidFill>
              </a:rPr>
              <a:t>b)posjet partnerskoj ustanovi - </a:t>
            </a:r>
            <a:r>
              <a:rPr lang="sr-Latn-CS" sz="2400" b="1" dirty="0" smtClean="0">
                <a:solidFill>
                  <a:srgbClr val="DE6E46"/>
                </a:solidFill>
              </a:rPr>
              <a:t>31.12.2010.</a:t>
            </a:r>
          </a:p>
          <a:p>
            <a:pPr eaLnBrk="1" hangingPunct="1">
              <a:buFontTx/>
              <a:buNone/>
            </a:pPr>
            <a:endParaRPr lang="sr-Latn-CS" sz="2400" dirty="0" smtClean="0"/>
          </a:p>
          <a:p>
            <a:pPr eaLnBrk="1" hangingPunct="1"/>
            <a:r>
              <a:rPr lang="sr-Latn-CS" sz="2400" dirty="0" smtClean="0">
                <a:solidFill>
                  <a:srgbClr val="2FB1CC"/>
                </a:solidFill>
              </a:rPr>
              <a:t>Mobilnost IVT, PLM, VETPRO </a:t>
            </a:r>
            <a:r>
              <a:rPr lang="sr-Latn-CS" sz="2400" dirty="0" smtClean="0"/>
              <a:t>– </a:t>
            </a:r>
            <a:r>
              <a:rPr lang="sr-Latn-CS" sz="2400" b="1" dirty="0" smtClean="0">
                <a:solidFill>
                  <a:srgbClr val="DE6E46"/>
                </a:solidFill>
              </a:rPr>
              <a:t>05.02.2010.</a:t>
            </a:r>
          </a:p>
          <a:p>
            <a:pPr eaLnBrk="1" hangingPunct="1">
              <a:buFontTx/>
              <a:buNone/>
            </a:pPr>
            <a:endParaRPr lang="sr-Latn-CS" sz="2400" dirty="0" smtClean="0"/>
          </a:p>
          <a:p>
            <a:pPr eaLnBrk="1" hangingPunct="1"/>
            <a:r>
              <a:rPr lang="sr-Latn-CS" sz="2400" dirty="0" smtClean="0">
                <a:solidFill>
                  <a:srgbClr val="2FB1CC"/>
                </a:solidFill>
              </a:rPr>
              <a:t>Partnerstvo</a:t>
            </a:r>
            <a:r>
              <a:rPr lang="sr-Latn-CS" sz="2400" dirty="0" smtClean="0"/>
              <a:t> – </a:t>
            </a:r>
            <a:r>
              <a:rPr lang="sr-Latn-CS" sz="2400" b="1" dirty="0" smtClean="0">
                <a:solidFill>
                  <a:srgbClr val="DE6E46"/>
                </a:solidFill>
              </a:rPr>
              <a:t>19.02.2010.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42938" y="2786063"/>
            <a:ext cx="8072437" cy="969962"/>
          </a:xfrm>
        </p:spPr>
        <p:txBody>
          <a:bodyPr/>
          <a:lstStyle/>
          <a:p>
            <a:pPr algn="ctr" eaLnBrk="1" hangingPunct="1"/>
            <a:r>
              <a:rPr sz="4400" b="1" smtClean="0">
                <a:solidFill>
                  <a:srgbClr val="2FB1CC"/>
                </a:solidFill>
              </a:rPr>
              <a:t>Financije</a:t>
            </a: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1500188" y="4071938"/>
            <a:ext cx="6357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sr-Latn-CS" sz="3600">
              <a:solidFill>
                <a:srgbClr val="938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smtClean="0"/>
              <a:t>                                        Sadržaj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810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38678"/>
                </a:solidFill>
              </a:rPr>
              <a:t>Pregled projektnog ciklusa od prijave do završetka projekta</a:t>
            </a:r>
          </a:p>
          <a:p>
            <a:pPr eaLnBrk="1" hangingPunct="1">
              <a:lnSpc>
                <a:spcPct val="80000"/>
              </a:lnSpc>
            </a:pPr>
            <a:endParaRPr lang="sr-Latn-CS" sz="2800" smtClean="0">
              <a:solidFill>
                <a:srgbClr val="938678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38678"/>
                </a:solidFill>
              </a:rPr>
              <a:t>Odnos između NA, korisnika i sudionika</a:t>
            </a:r>
          </a:p>
          <a:p>
            <a:pPr eaLnBrk="1" hangingPunct="1">
              <a:lnSpc>
                <a:spcPct val="80000"/>
              </a:lnSpc>
            </a:pPr>
            <a:endParaRPr lang="sr-Latn-CS" sz="2800" smtClean="0">
              <a:solidFill>
                <a:srgbClr val="938678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38678"/>
                </a:solidFill>
              </a:rPr>
              <a:t>Vrste financiranja i troškova</a:t>
            </a:r>
          </a:p>
          <a:p>
            <a:pPr eaLnBrk="1" hangingPunct="1">
              <a:lnSpc>
                <a:spcPct val="80000"/>
              </a:lnSpc>
            </a:pPr>
            <a:endParaRPr lang="sr-Latn-CS" sz="2800" smtClean="0">
              <a:solidFill>
                <a:srgbClr val="938678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38678"/>
                </a:solidFill>
              </a:rPr>
              <a:t>Kratki pregled financija za odabrane projekte</a:t>
            </a:r>
          </a:p>
          <a:p>
            <a:pPr eaLnBrk="1" hangingPunct="1">
              <a:lnSpc>
                <a:spcPct val="80000"/>
              </a:lnSpc>
            </a:pPr>
            <a:endParaRPr lang="sr-Latn-CS" sz="2800" smtClean="0">
              <a:solidFill>
                <a:srgbClr val="938678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38678"/>
                </a:solidFill>
              </a:rPr>
              <a:t>Primjer izrade proračuna</a:t>
            </a:r>
          </a:p>
          <a:p>
            <a:pPr eaLnBrk="1" hangingPunct="1">
              <a:lnSpc>
                <a:spcPct val="80000"/>
              </a:lnSpc>
            </a:pPr>
            <a:endParaRPr lang="sr-Latn-CS" sz="2800" smtClean="0">
              <a:solidFill>
                <a:srgbClr val="938678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38678"/>
                </a:solidFill>
              </a:rPr>
              <a:t>Savjeti i pitanja</a:t>
            </a:r>
          </a:p>
          <a:p>
            <a:pPr eaLnBrk="1" hangingPunct="1">
              <a:lnSpc>
                <a:spcPct val="80000"/>
              </a:lnSpc>
            </a:pPr>
            <a:endParaRPr lang="sr-Latn-CS" sz="2800" smtClean="0"/>
          </a:p>
          <a:p>
            <a:pPr eaLnBrk="1" hangingPunct="1">
              <a:buFontTx/>
              <a:buNone/>
            </a:pPr>
            <a:endParaRPr lang="sr-Latn-C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71738" y="-214313"/>
            <a:ext cx="6672262" cy="1752601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Financijski ciklus projekta – mobilnost</a:t>
            </a:r>
          </a:p>
        </p:txBody>
      </p:sp>
      <p:graphicFrame>
        <p:nvGraphicFramePr>
          <p:cNvPr id="7221" name="Group 53"/>
          <p:cNvGraphicFramePr>
            <a:graphicFrameLocks noGrp="1"/>
          </p:cNvGraphicFramePr>
          <p:nvPr>
            <p:ph idx="4294967295"/>
          </p:nvPr>
        </p:nvGraphicFramePr>
        <p:xfrm>
          <a:off x="684213" y="1557338"/>
          <a:ext cx="8064500" cy="5040949"/>
        </p:xfrm>
        <a:graphic>
          <a:graphicData uri="http://schemas.openxmlformats.org/drawingml/2006/table">
            <a:tbl>
              <a:tblPr/>
              <a:tblGrid>
                <a:gridCol w="3606800"/>
                <a:gridCol w="1966912"/>
                <a:gridCol w="2490788"/>
              </a:tblGrid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Predaja procijenjenog proračuna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Predlagatelj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5. veljače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2010.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Evaluacija proračuna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Ožujak – travanj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Potpisivanje ugovora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&amp; NA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Prije mobilnosti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Početak projekta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1. lipnja</a:t>
                      </a: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2010.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Prva isplata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    (pred-financiranje)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 dana od potpisivanja ugovora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Prvo izvješće</a:t>
                      </a:r>
                      <a:endParaRPr kumimoji="0" lang="hr-H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Travanj – svibanj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Kraj projekta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31. svibnja </a:t>
                      </a: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2012.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Završno izvješće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Lipanj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2012.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Isplata – povrat sredstava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 ili </a:t>
                      </a: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Korisnik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Životni ciklus projekta – </a:t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mobilnost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r-Latn-CS" smtClean="0">
              <a:solidFill>
                <a:srgbClr val="25AFC9"/>
              </a:solidFill>
            </a:endParaRPr>
          </a:p>
          <a:p>
            <a:pPr eaLnBrk="1" hangingPunct="1">
              <a:buFontTx/>
              <a:buNone/>
            </a:pPr>
            <a:endParaRPr lang="sr-Latn-CS" smtClean="0">
              <a:solidFill>
                <a:srgbClr val="25AFC9"/>
              </a:solidFill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sl-SI" sz="4400">
              <a:solidFill>
                <a:schemeClr val="tx2"/>
              </a:solidFill>
            </a:endParaRPr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752475" y="2474913"/>
            <a:ext cx="81962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250825" y="2997200"/>
            <a:ext cx="1589088" cy="461963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Datum prijave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2051050" y="3141663"/>
            <a:ext cx="1943100" cy="1292225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Evaluacija, potpisivanje ugovora</a:t>
            </a:r>
          </a:p>
          <a:p>
            <a:endParaRPr lang="sl-SI" sz="2400">
              <a:latin typeface="Times New Roman" pitchFamily="18" charset="0"/>
            </a:endParaRP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2700338" y="4508500"/>
            <a:ext cx="2016125" cy="461963"/>
          </a:xfrm>
          <a:prstGeom prst="rect">
            <a:avLst/>
          </a:prstGeom>
          <a:solidFill>
            <a:srgbClr val="DE6E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Početak projekta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1643063" y="5059363"/>
            <a:ext cx="3071812" cy="461962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Prva isplata (pred-financiranje)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5219700" y="3644900"/>
            <a:ext cx="2219325" cy="646113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Prvo izvješće, </a:t>
            </a:r>
          </a:p>
          <a:p>
            <a:r>
              <a:rPr lang="sl-SI">
                <a:latin typeface="Times New Roman" pitchFamily="18" charset="0"/>
              </a:rPr>
              <a:t>Druga isplata </a:t>
            </a:r>
          </a:p>
        </p:txBody>
      </p:sp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6659563" y="2781300"/>
            <a:ext cx="1909762" cy="369888"/>
          </a:xfrm>
          <a:prstGeom prst="rect">
            <a:avLst/>
          </a:prstGeom>
          <a:solidFill>
            <a:srgbClr val="DE6E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Završetak projekta</a:t>
            </a:r>
          </a:p>
        </p:txBody>
      </p:sp>
      <p:sp>
        <p:nvSpPr>
          <p:cNvPr id="60428" name="Line 13"/>
          <p:cNvSpPr>
            <a:spLocks noChangeShapeType="1"/>
          </p:cNvSpPr>
          <p:nvPr/>
        </p:nvSpPr>
        <p:spPr bwMode="auto">
          <a:xfrm>
            <a:off x="1236663" y="2484438"/>
            <a:ext cx="0" cy="50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0429" name="Line 14"/>
          <p:cNvSpPr>
            <a:spLocks noChangeShapeType="1"/>
          </p:cNvSpPr>
          <p:nvPr/>
        </p:nvSpPr>
        <p:spPr bwMode="auto">
          <a:xfrm>
            <a:off x="3916363" y="2495550"/>
            <a:ext cx="7937" cy="194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0430" name="Line 15"/>
          <p:cNvSpPr>
            <a:spLocks noChangeShapeType="1"/>
          </p:cNvSpPr>
          <p:nvPr/>
        </p:nvSpPr>
        <p:spPr bwMode="auto">
          <a:xfrm flipH="1">
            <a:off x="4211638" y="2492375"/>
            <a:ext cx="22225" cy="257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 flipV="1">
            <a:off x="1173163" y="2398713"/>
            <a:ext cx="96837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32" name="Line 17"/>
          <p:cNvSpPr>
            <a:spLocks noChangeShapeType="1"/>
          </p:cNvSpPr>
          <p:nvPr/>
        </p:nvSpPr>
        <p:spPr bwMode="auto">
          <a:xfrm>
            <a:off x="6156325" y="2492375"/>
            <a:ext cx="0" cy="118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0433" name="Line 18"/>
          <p:cNvSpPr>
            <a:spLocks noChangeShapeType="1"/>
          </p:cNvSpPr>
          <p:nvPr/>
        </p:nvSpPr>
        <p:spPr bwMode="auto">
          <a:xfrm>
            <a:off x="7956550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0434" name="Line 19"/>
          <p:cNvSpPr>
            <a:spLocks noChangeShapeType="1"/>
          </p:cNvSpPr>
          <p:nvPr/>
        </p:nvSpPr>
        <p:spPr bwMode="auto">
          <a:xfrm flipV="1">
            <a:off x="3862388" y="2409825"/>
            <a:ext cx="13970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35" name="Line 20"/>
          <p:cNvSpPr>
            <a:spLocks noChangeShapeType="1"/>
          </p:cNvSpPr>
          <p:nvPr/>
        </p:nvSpPr>
        <p:spPr bwMode="auto">
          <a:xfrm flipV="1">
            <a:off x="4211638" y="2420938"/>
            <a:ext cx="74612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36" name="Line 21"/>
          <p:cNvSpPr>
            <a:spLocks noChangeShapeType="1"/>
          </p:cNvSpPr>
          <p:nvPr/>
        </p:nvSpPr>
        <p:spPr bwMode="auto">
          <a:xfrm flipV="1">
            <a:off x="4797425" y="2398713"/>
            <a:ext cx="1079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37" name="Line 22"/>
          <p:cNvSpPr>
            <a:spLocks noChangeShapeType="1"/>
          </p:cNvSpPr>
          <p:nvPr/>
        </p:nvSpPr>
        <p:spPr bwMode="auto">
          <a:xfrm flipV="1">
            <a:off x="5443538" y="2398713"/>
            <a:ext cx="1174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38" name="Line 23"/>
          <p:cNvSpPr>
            <a:spLocks noChangeShapeType="1"/>
          </p:cNvSpPr>
          <p:nvPr/>
        </p:nvSpPr>
        <p:spPr bwMode="auto">
          <a:xfrm flipV="1">
            <a:off x="6948488" y="2420938"/>
            <a:ext cx="128587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39" name="Line 24"/>
          <p:cNvSpPr>
            <a:spLocks noChangeShapeType="1"/>
          </p:cNvSpPr>
          <p:nvPr/>
        </p:nvSpPr>
        <p:spPr bwMode="auto">
          <a:xfrm flipV="1">
            <a:off x="7885113" y="2420938"/>
            <a:ext cx="1174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40" name="Text Box 25"/>
          <p:cNvSpPr txBox="1">
            <a:spLocks noChangeArrowheads="1"/>
          </p:cNvSpPr>
          <p:nvPr/>
        </p:nvSpPr>
        <p:spPr bwMode="auto">
          <a:xfrm>
            <a:off x="755650" y="1916113"/>
            <a:ext cx="1069975" cy="461962"/>
          </a:xfrm>
          <a:prstGeom prst="rect">
            <a:avLst/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5.2.2010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0441" name="Text Box 26"/>
          <p:cNvSpPr txBox="1">
            <a:spLocks noChangeArrowheads="1"/>
          </p:cNvSpPr>
          <p:nvPr/>
        </p:nvSpPr>
        <p:spPr bwMode="auto">
          <a:xfrm>
            <a:off x="3492500" y="1916113"/>
            <a:ext cx="1069975" cy="461962"/>
          </a:xfrm>
          <a:prstGeom prst="rect">
            <a:avLst/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1.6.2010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0442" name="AutoShape 27"/>
          <p:cNvSpPr>
            <a:spLocks/>
          </p:cNvSpPr>
          <p:nvPr/>
        </p:nvSpPr>
        <p:spPr bwMode="auto">
          <a:xfrm rot="5400000">
            <a:off x="2266950" y="1484313"/>
            <a:ext cx="649288" cy="2665412"/>
          </a:xfrm>
          <a:prstGeom prst="rightBrace">
            <a:avLst>
              <a:gd name="adj1" fmla="val 34019"/>
              <a:gd name="adj2" fmla="val 4972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 sz="2400"/>
          </a:p>
        </p:txBody>
      </p:sp>
      <p:sp>
        <p:nvSpPr>
          <p:cNvPr id="60443" name="Text Box 28"/>
          <p:cNvSpPr txBox="1">
            <a:spLocks noChangeArrowheads="1"/>
          </p:cNvSpPr>
          <p:nvPr/>
        </p:nvSpPr>
        <p:spPr bwMode="auto">
          <a:xfrm>
            <a:off x="5219700" y="1916113"/>
            <a:ext cx="714375" cy="461962"/>
          </a:xfrm>
          <a:prstGeom prst="rect">
            <a:avLst/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2011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0444" name="Text Box 29"/>
          <p:cNvSpPr txBox="1">
            <a:spLocks noChangeArrowheads="1"/>
          </p:cNvSpPr>
          <p:nvPr/>
        </p:nvSpPr>
        <p:spPr bwMode="auto">
          <a:xfrm>
            <a:off x="7380288" y="1916113"/>
            <a:ext cx="1192212" cy="369887"/>
          </a:xfrm>
          <a:prstGeom prst="rect">
            <a:avLst/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31.5.2012</a:t>
            </a:r>
          </a:p>
        </p:txBody>
      </p:sp>
      <p:sp>
        <p:nvSpPr>
          <p:cNvPr id="60445" name="Text Box 30"/>
          <p:cNvSpPr txBox="1">
            <a:spLocks noChangeArrowheads="1"/>
          </p:cNvSpPr>
          <p:nvPr/>
        </p:nvSpPr>
        <p:spPr bwMode="auto">
          <a:xfrm>
            <a:off x="6588125" y="1916113"/>
            <a:ext cx="723900" cy="461962"/>
          </a:xfrm>
          <a:prstGeom prst="rect">
            <a:avLst/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2012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0446" name="Line 31"/>
          <p:cNvSpPr>
            <a:spLocks noChangeShapeType="1"/>
          </p:cNvSpPr>
          <p:nvPr/>
        </p:nvSpPr>
        <p:spPr bwMode="auto">
          <a:xfrm flipV="1">
            <a:off x="8243888" y="2349500"/>
            <a:ext cx="1174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47" name="Line 32"/>
          <p:cNvSpPr>
            <a:spLocks noChangeShapeType="1"/>
          </p:cNvSpPr>
          <p:nvPr/>
        </p:nvSpPr>
        <p:spPr bwMode="auto">
          <a:xfrm>
            <a:off x="8316913" y="24923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0448" name="Text Box 33"/>
          <p:cNvSpPr txBox="1">
            <a:spLocks noChangeArrowheads="1"/>
          </p:cNvSpPr>
          <p:nvPr/>
        </p:nvSpPr>
        <p:spPr bwMode="auto">
          <a:xfrm>
            <a:off x="7524750" y="3357563"/>
            <a:ext cx="1354138" cy="738187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Završno izvješće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0449" name="Line 34"/>
          <p:cNvSpPr>
            <a:spLocks noChangeShapeType="1"/>
          </p:cNvSpPr>
          <p:nvPr/>
        </p:nvSpPr>
        <p:spPr bwMode="auto">
          <a:xfrm>
            <a:off x="8675688" y="249237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0450" name="Line 35"/>
          <p:cNvSpPr>
            <a:spLocks noChangeShapeType="1"/>
          </p:cNvSpPr>
          <p:nvPr/>
        </p:nvSpPr>
        <p:spPr bwMode="auto">
          <a:xfrm flipV="1">
            <a:off x="8604250" y="2420938"/>
            <a:ext cx="1174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0451" name="Rectangle 36"/>
          <p:cNvSpPr>
            <a:spLocks noChangeArrowheads="1"/>
          </p:cNvSpPr>
          <p:nvPr/>
        </p:nvSpPr>
        <p:spPr bwMode="auto">
          <a:xfrm>
            <a:off x="7308850" y="4437063"/>
            <a:ext cx="1690688" cy="923925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Konačni obračun  ili povrat sredstava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471738" y="-214313"/>
            <a:ext cx="6672262" cy="1752601"/>
          </a:xfrm>
        </p:spPr>
        <p:txBody>
          <a:bodyPr/>
          <a:lstStyle/>
          <a:p>
            <a:pPr eaLnBrk="1" hangingPunct="1"/>
            <a:r>
              <a:rPr smtClean="0"/>
              <a:t>Financijski ciklus projekta – partnerstva</a:t>
            </a:r>
          </a:p>
        </p:txBody>
      </p:sp>
      <p:graphicFrame>
        <p:nvGraphicFramePr>
          <p:cNvPr id="7221" name="Group 53"/>
          <p:cNvGraphicFramePr>
            <a:graphicFrameLocks noGrp="1"/>
          </p:cNvGraphicFramePr>
          <p:nvPr>
            <p:ph idx="4294967295"/>
          </p:nvPr>
        </p:nvGraphicFramePr>
        <p:xfrm>
          <a:off x="684213" y="1557338"/>
          <a:ext cx="8064500" cy="5269866"/>
        </p:xfrm>
        <a:graphic>
          <a:graphicData uri="http://schemas.openxmlformats.org/drawingml/2006/table">
            <a:tbl>
              <a:tblPr/>
              <a:tblGrid>
                <a:gridCol w="3606800"/>
                <a:gridCol w="1966912"/>
                <a:gridCol w="2490788"/>
              </a:tblGrid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Predaja procijenjenog proračuna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Predlagatelj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19. veljače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2010.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Provjera formalne valjanosti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Ožujak – svibanj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Potpisivanje ugovora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&amp; NA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Lipanj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Početak projekta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1. kolovoza</a:t>
                      </a: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2010.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Prva isplata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    (pred-financiranje)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 dana od potpisivanja ugovora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Prvo izvješće </a:t>
                      </a:r>
                      <a:endParaRPr kumimoji="0" lang="hr-H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Lipanj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Kraj projekta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31. srpnja </a:t>
                      </a: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2012.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Završno izvješće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Korisnik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Lipanj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2012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-182563" algn="l"/>
                        </a:tabLst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Isplata – povrat sredstava</a:t>
                      </a: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 ili </a:t>
                      </a: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6E4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Korisnik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6E46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Program za cjeloživotno učenje </a:t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LLP</a:t>
            </a:r>
          </a:p>
        </p:txBody>
      </p:sp>
      <p:graphicFrame>
        <p:nvGraphicFramePr>
          <p:cNvPr id="38952" name="Group 40"/>
          <p:cNvGraphicFramePr>
            <a:graphicFrameLocks noGrp="1"/>
          </p:cNvGraphicFramePr>
          <p:nvPr>
            <p:ph sz="half" idx="4294967295"/>
          </p:nvPr>
        </p:nvGraphicFramePr>
        <p:xfrm>
          <a:off x="457200" y="1600200"/>
          <a:ext cx="8075613" cy="204470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7713"/>
                <a:gridCol w="2019300"/>
              </a:tblGrid>
              <a:tr h="204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159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Comenius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E159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159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Predškolsko i školsko obrazovanje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Erasmus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Visoko školsko obrazovanje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AFC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Leonardo da Vinci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5AFC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AFC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Strukovno obrazovanje i osposobljavanje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5AFC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159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Grundtvig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E159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159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Obrazovanje odraslih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E1590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53" name="Group 41"/>
          <p:cNvGraphicFramePr>
            <a:graphicFrameLocks noGrp="1"/>
          </p:cNvGraphicFramePr>
          <p:nvPr>
            <p:ph sz="half" idx="4294967295"/>
          </p:nvPr>
        </p:nvGraphicFramePr>
        <p:xfrm>
          <a:off x="827088" y="3644900"/>
          <a:ext cx="7354887" cy="1976438"/>
        </p:xfrm>
        <a:graphic>
          <a:graphicData uri="http://schemas.openxmlformats.org/drawingml/2006/table">
            <a:tbl>
              <a:tblPr/>
              <a:tblGrid>
                <a:gridCol w="7354887"/>
              </a:tblGrid>
              <a:tr h="114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88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Transverzalni Program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88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Suradnja i inovacija u cjeloživotnom učenju, učenje jezika, IKT, širenje rezultata Programa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88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Jean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88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88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Monnet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88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Program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88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Podrška institucijama i aktivnostima u području europskih integracija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smtClean="0"/>
              <a:t>Životni ciklus projekta - partnerstva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-1857375" y="500062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r-Latn-CS" smtClean="0">
              <a:solidFill>
                <a:srgbClr val="25AFC9"/>
              </a:solidFill>
            </a:endParaRPr>
          </a:p>
          <a:p>
            <a:pPr eaLnBrk="1" hangingPunct="1">
              <a:buFontTx/>
              <a:buNone/>
            </a:pPr>
            <a:endParaRPr lang="sr-Latn-CS" smtClean="0">
              <a:solidFill>
                <a:srgbClr val="25AFC9"/>
              </a:solidFill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sl-SI" sz="4400">
              <a:solidFill>
                <a:schemeClr val="tx2"/>
              </a:solidFill>
            </a:endParaRPr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752475" y="2474913"/>
            <a:ext cx="81962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250825" y="2997200"/>
            <a:ext cx="1589088" cy="461963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Datum prijave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2051050" y="3141663"/>
            <a:ext cx="1943100" cy="1292225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Evaluacija, potpisivanje ugovora</a:t>
            </a:r>
          </a:p>
          <a:p>
            <a:endParaRPr lang="sl-SI" sz="2400">
              <a:latin typeface="Times New Roman" pitchFamily="18" charset="0"/>
            </a:endParaRP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2700338" y="4508500"/>
            <a:ext cx="2016125" cy="461963"/>
          </a:xfrm>
          <a:prstGeom prst="rect">
            <a:avLst/>
          </a:prstGeom>
          <a:solidFill>
            <a:srgbClr val="DE6E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Početak projekta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1781175" y="5059363"/>
            <a:ext cx="2940050" cy="738187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Prva isplata (pred-financiranje)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5219700" y="3644900"/>
            <a:ext cx="2219325" cy="646113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Prvo izvješće, </a:t>
            </a:r>
          </a:p>
          <a:p>
            <a:r>
              <a:rPr lang="sl-SI">
                <a:latin typeface="Times New Roman" pitchFamily="18" charset="0"/>
              </a:rPr>
              <a:t>Druga isplata </a:t>
            </a:r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>
            <a:off x="6659563" y="2781300"/>
            <a:ext cx="1909762" cy="369888"/>
          </a:xfrm>
          <a:prstGeom prst="rect">
            <a:avLst/>
          </a:prstGeom>
          <a:solidFill>
            <a:srgbClr val="DE6E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Završetak projekta</a:t>
            </a:r>
          </a:p>
        </p:txBody>
      </p:sp>
      <p:sp>
        <p:nvSpPr>
          <p:cNvPr id="62476" name="Line 13"/>
          <p:cNvSpPr>
            <a:spLocks noChangeShapeType="1"/>
          </p:cNvSpPr>
          <p:nvPr/>
        </p:nvSpPr>
        <p:spPr bwMode="auto">
          <a:xfrm>
            <a:off x="1236663" y="2484438"/>
            <a:ext cx="0" cy="50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2477" name="Line 14"/>
          <p:cNvSpPr>
            <a:spLocks noChangeShapeType="1"/>
          </p:cNvSpPr>
          <p:nvPr/>
        </p:nvSpPr>
        <p:spPr bwMode="auto">
          <a:xfrm>
            <a:off x="3916363" y="2495550"/>
            <a:ext cx="7937" cy="194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2478" name="Line 15"/>
          <p:cNvSpPr>
            <a:spLocks noChangeShapeType="1"/>
          </p:cNvSpPr>
          <p:nvPr/>
        </p:nvSpPr>
        <p:spPr bwMode="auto">
          <a:xfrm flipH="1">
            <a:off x="4211638" y="2492375"/>
            <a:ext cx="22225" cy="257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2479" name="Line 16"/>
          <p:cNvSpPr>
            <a:spLocks noChangeShapeType="1"/>
          </p:cNvSpPr>
          <p:nvPr/>
        </p:nvSpPr>
        <p:spPr bwMode="auto">
          <a:xfrm flipV="1">
            <a:off x="1173163" y="2398713"/>
            <a:ext cx="96837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80" name="Line 17"/>
          <p:cNvSpPr>
            <a:spLocks noChangeShapeType="1"/>
          </p:cNvSpPr>
          <p:nvPr/>
        </p:nvSpPr>
        <p:spPr bwMode="auto">
          <a:xfrm>
            <a:off x="6156325" y="2492375"/>
            <a:ext cx="0" cy="118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>
            <a:off x="7956550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V="1">
            <a:off x="3862388" y="2409825"/>
            <a:ext cx="13970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83" name="Line 20"/>
          <p:cNvSpPr>
            <a:spLocks noChangeShapeType="1"/>
          </p:cNvSpPr>
          <p:nvPr/>
        </p:nvSpPr>
        <p:spPr bwMode="auto">
          <a:xfrm flipV="1">
            <a:off x="4211638" y="2420938"/>
            <a:ext cx="74612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84" name="Line 21"/>
          <p:cNvSpPr>
            <a:spLocks noChangeShapeType="1"/>
          </p:cNvSpPr>
          <p:nvPr/>
        </p:nvSpPr>
        <p:spPr bwMode="auto">
          <a:xfrm flipV="1">
            <a:off x="4797425" y="2398713"/>
            <a:ext cx="1079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85" name="Line 22"/>
          <p:cNvSpPr>
            <a:spLocks noChangeShapeType="1"/>
          </p:cNvSpPr>
          <p:nvPr/>
        </p:nvSpPr>
        <p:spPr bwMode="auto">
          <a:xfrm flipV="1">
            <a:off x="5443538" y="2398713"/>
            <a:ext cx="1174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86" name="Line 23"/>
          <p:cNvSpPr>
            <a:spLocks noChangeShapeType="1"/>
          </p:cNvSpPr>
          <p:nvPr/>
        </p:nvSpPr>
        <p:spPr bwMode="auto">
          <a:xfrm flipV="1">
            <a:off x="6948488" y="2420938"/>
            <a:ext cx="128587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87" name="Line 24"/>
          <p:cNvSpPr>
            <a:spLocks noChangeShapeType="1"/>
          </p:cNvSpPr>
          <p:nvPr/>
        </p:nvSpPr>
        <p:spPr bwMode="auto">
          <a:xfrm flipV="1">
            <a:off x="7885113" y="2420938"/>
            <a:ext cx="1174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88" name="Text Box 25"/>
          <p:cNvSpPr txBox="1">
            <a:spLocks noChangeArrowheads="1"/>
          </p:cNvSpPr>
          <p:nvPr/>
        </p:nvSpPr>
        <p:spPr bwMode="auto">
          <a:xfrm>
            <a:off x="755650" y="1916113"/>
            <a:ext cx="1184275" cy="461962"/>
          </a:xfrm>
          <a:prstGeom prst="rect">
            <a:avLst/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19.2.2010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2489" name="Text Box 26"/>
          <p:cNvSpPr txBox="1">
            <a:spLocks noChangeArrowheads="1"/>
          </p:cNvSpPr>
          <p:nvPr/>
        </p:nvSpPr>
        <p:spPr bwMode="auto">
          <a:xfrm>
            <a:off x="3492500" y="1916113"/>
            <a:ext cx="1069975" cy="461962"/>
          </a:xfrm>
          <a:prstGeom prst="rect">
            <a:avLst/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1.8.2010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2490" name="AutoShape 27"/>
          <p:cNvSpPr>
            <a:spLocks/>
          </p:cNvSpPr>
          <p:nvPr/>
        </p:nvSpPr>
        <p:spPr bwMode="auto">
          <a:xfrm rot="5400000">
            <a:off x="2266950" y="1484313"/>
            <a:ext cx="649288" cy="2665412"/>
          </a:xfrm>
          <a:prstGeom prst="rightBrace">
            <a:avLst>
              <a:gd name="adj1" fmla="val 34019"/>
              <a:gd name="adj2" fmla="val 4972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 sz="2400"/>
          </a:p>
        </p:txBody>
      </p:sp>
      <p:sp>
        <p:nvSpPr>
          <p:cNvPr id="62491" name="Text Box 28"/>
          <p:cNvSpPr txBox="1">
            <a:spLocks noChangeArrowheads="1"/>
          </p:cNvSpPr>
          <p:nvPr/>
        </p:nvSpPr>
        <p:spPr bwMode="auto">
          <a:xfrm>
            <a:off x="5219700" y="1916113"/>
            <a:ext cx="714375" cy="461962"/>
          </a:xfrm>
          <a:prstGeom prst="rect">
            <a:avLst/>
          </a:prstGeom>
          <a:solidFill>
            <a:srgbClr val="938678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2011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2492" name="Text Box 29"/>
          <p:cNvSpPr txBox="1">
            <a:spLocks noChangeArrowheads="1"/>
          </p:cNvSpPr>
          <p:nvPr/>
        </p:nvSpPr>
        <p:spPr bwMode="auto">
          <a:xfrm>
            <a:off x="7380288" y="1916113"/>
            <a:ext cx="1152525" cy="369887"/>
          </a:xfrm>
          <a:prstGeom prst="rect">
            <a:avLst/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31.7.2012</a:t>
            </a:r>
          </a:p>
        </p:txBody>
      </p:sp>
      <p:sp>
        <p:nvSpPr>
          <p:cNvPr id="62493" name="Text Box 30"/>
          <p:cNvSpPr txBox="1">
            <a:spLocks noChangeArrowheads="1"/>
          </p:cNvSpPr>
          <p:nvPr/>
        </p:nvSpPr>
        <p:spPr bwMode="auto">
          <a:xfrm>
            <a:off x="6588125" y="1916113"/>
            <a:ext cx="723900" cy="461962"/>
          </a:xfrm>
          <a:prstGeom prst="rect">
            <a:avLst/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Times New Roman" pitchFamily="18" charset="0"/>
              </a:rPr>
              <a:t>2012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2494" name="Line 31"/>
          <p:cNvSpPr>
            <a:spLocks noChangeShapeType="1"/>
          </p:cNvSpPr>
          <p:nvPr/>
        </p:nvSpPr>
        <p:spPr bwMode="auto">
          <a:xfrm flipV="1">
            <a:off x="8243888" y="2349500"/>
            <a:ext cx="1174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95" name="Line 32"/>
          <p:cNvSpPr>
            <a:spLocks noChangeShapeType="1"/>
          </p:cNvSpPr>
          <p:nvPr/>
        </p:nvSpPr>
        <p:spPr bwMode="auto">
          <a:xfrm>
            <a:off x="8316913" y="24923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2496" name="Text Box 33"/>
          <p:cNvSpPr txBox="1">
            <a:spLocks noChangeArrowheads="1"/>
          </p:cNvSpPr>
          <p:nvPr/>
        </p:nvSpPr>
        <p:spPr bwMode="auto">
          <a:xfrm>
            <a:off x="7524750" y="3357563"/>
            <a:ext cx="1354138" cy="738187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Završno izvješće</a:t>
            </a:r>
            <a:r>
              <a:rPr lang="sl-SI" sz="2400">
                <a:latin typeface="Times New Roman" pitchFamily="18" charset="0"/>
              </a:rPr>
              <a:t> </a:t>
            </a:r>
          </a:p>
        </p:txBody>
      </p:sp>
      <p:sp>
        <p:nvSpPr>
          <p:cNvPr id="62497" name="Line 34"/>
          <p:cNvSpPr>
            <a:spLocks noChangeShapeType="1"/>
          </p:cNvSpPr>
          <p:nvPr/>
        </p:nvSpPr>
        <p:spPr bwMode="auto">
          <a:xfrm>
            <a:off x="8675688" y="249237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2498" name="Line 35"/>
          <p:cNvSpPr>
            <a:spLocks noChangeShapeType="1"/>
          </p:cNvSpPr>
          <p:nvPr/>
        </p:nvSpPr>
        <p:spPr bwMode="auto">
          <a:xfrm flipV="1">
            <a:off x="8604250" y="2420938"/>
            <a:ext cx="1174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499" name="Rectangle 36"/>
          <p:cNvSpPr>
            <a:spLocks noChangeArrowheads="1"/>
          </p:cNvSpPr>
          <p:nvPr/>
        </p:nvSpPr>
        <p:spPr bwMode="auto">
          <a:xfrm>
            <a:off x="7308850" y="4437063"/>
            <a:ext cx="1690688" cy="923925"/>
          </a:xfrm>
          <a:prstGeom prst="rect">
            <a:avLst/>
          </a:prstGeom>
          <a:solidFill>
            <a:srgbClr val="2FB1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imes New Roman" pitchFamily="18" charset="0"/>
              </a:rPr>
              <a:t>Konačni obračun  ili povrat sredstava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smtClean="0"/>
              <a:t>Načini financiranja</a:t>
            </a:r>
          </a:p>
        </p:txBody>
      </p:sp>
      <p:graphicFrame>
        <p:nvGraphicFramePr>
          <p:cNvPr id="11279" name="Group 15"/>
          <p:cNvGraphicFramePr>
            <a:graphicFrameLocks noGrp="1"/>
          </p:cNvGraphicFramePr>
          <p:nvPr>
            <p:ph idx="4294967295"/>
          </p:nvPr>
        </p:nvGraphicFramePr>
        <p:xfrm>
          <a:off x="428625" y="1500188"/>
          <a:ext cx="8358246" cy="45720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20095"/>
                <a:gridCol w="4138151"/>
              </a:tblGrid>
              <a:tr h="107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Paušalni način financiranja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(tzv. </a:t>
                      </a:r>
                      <a:r>
                        <a:rPr kumimoji="0" lang="hr-H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lump</a:t>
                      </a: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hr-H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sum</a:t>
                      </a: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Financiranje na temelju stvarnih troškova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35006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Izračunati: iznos za tjedne/dane koji su provedeni u inozemstvu (NA)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Dokazi: treba dokazati da se planirana aktivnost izvršila predočavanjem dokaza o broju dana provedenih na mobilnosti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Izračunati: stvarni troškovi, poštujući maksimalni iznos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Dokazi: treba dokazati troškove predočavanjem računa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Vrste troškova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4" name="Group 23"/>
          <p:cNvGraphicFramePr>
            <a:graphicFrameLocks/>
          </p:cNvGraphicFramePr>
          <p:nvPr/>
        </p:nvGraphicFramePr>
        <p:xfrm>
          <a:off x="642938" y="1643063"/>
          <a:ext cx="7815290" cy="44961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55807"/>
                <a:gridCol w="4659483"/>
              </a:tblGrid>
              <a:tr h="11535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putovanja (stvarni troškovi)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Uključuju troškove vize, ali isključuju osiguranje (najviše 400 eura po sudioniku)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1084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života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(paušalni iznos)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Uključuju troškove osiguranja – izračunavaju se prema planiranom broju mobilnosti sudionika, državi  odredištu i duljini trajanja boravka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8668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pripreme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(paušalni iznos)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Koriste se za financiranje pedagoške, jezične i kulturološke pripreme  - 150 eura po sudioniku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1390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Organizacija mobilnosti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(paušalni iznos)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Dodatak troškovima organizacije aktivnosti mobilnosti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Izračunava se prema planiranom broju mobilnosti sudionika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/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Troškovi putovanja – mobilnost  </a:t>
            </a:r>
            <a:r>
              <a:rPr lang="en-US" smtClean="0">
                <a:solidFill>
                  <a:srgbClr val="2FB1CC"/>
                </a:solidFill>
              </a:rPr>
              <a:t/>
            </a:r>
            <a:br>
              <a:rPr lang="en-US" smtClean="0">
                <a:solidFill>
                  <a:srgbClr val="2FB1CC"/>
                </a:solidFill>
              </a:rPr>
            </a:br>
            <a:endParaRPr smtClean="0">
              <a:solidFill>
                <a:srgbClr val="2FB1CC"/>
              </a:solidFill>
            </a:endParaRPr>
          </a:p>
        </p:txBody>
      </p:sp>
      <p:graphicFrame>
        <p:nvGraphicFramePr>
          <p:cNvPr id="49201" name="Group 49"/>
          <p:cNvGraphicFramePr>
            <a:graphicFrameLocks noGrp="1"/>
          </p:cNvGraphicFramePr>
          <p:nvPr/>
        </p:nvGraphicFramePr>
        <p:xfrm>
          <a:off x="611188" y="1628775"/>
          <a:ext cx="7847012" cy="46799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47012"/>
              </a:tblGrid>
              <a:tr h="4679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Troškovi putovanja (najviše 400 eura po osobi)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hr-H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Lokalni troškovi putovanja uključeni su u troškove života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hr-H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Izračun troškova ovisi o duljini trajanju mobilnosti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Manje od 12 tjedana</a:t>
                      </a:r>
                    </a:p>
                    <a:p>
                      <a:pPr marL="1143000" marR="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Stvarni troškovi</a:t>
                      </a:r>
                    </a:p>
                    <a:p>
                      <a:pPr marL="1143000" marR="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Javni prijevoz /automobil</a:t>
                      </a:r>
                    </a:p>
                    <a:p>
                      <a:pPr marL="1143000" marR="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143000" marR="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---</a:t>
                      </a:r>
                      <a:r>
                        <a:rPr kumimoji="0" lang="hr-H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Više od 12 tjedana</a:t>
                      </a:r>
                    </a:p>
                    <a:p>
                      <a:pPr marL="1143000" marR="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Dio troškova života</a:t>
                      </a:r>
                    </a:p>
                    <a:p>
                      <a:pPr marL="1143000" marR="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hr-H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000125" y="0"/>
            <a:ext cx="77724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/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Troškovi života - mobilnost </a:t>
            </a:r>
            <a:r>
              <a:rPr lang="en-US" smtClean="0">
                <a:solidFill>
                  <a:srgbClr val="2FB1CC"/>
                </a:solidFill>
              </a:rPr>
              <a:t/>
            </a:r>
            <a:br>
              <a:rPr lang="en-US" smtClean="0">
                <a:solidFill>
                  <a:srgbClr val="2FB1CC"/>
                </a:solidFill>
              </a:rPr>
            </a:br>
            <a:endParaRPr smtClean="0">
              <a:solidFill>
                <a:srgbClr val="2FB1CC"/>
              </a:solidFill>
            </a:endParaRPr>
          </a:p>
        </p:txBody>
      </p:sp>
      <p:graphicFrame>
        <p:nvGraphicFramePr>
          <p:cNvPr id="51218" name="Group 18"/>
          <p:cNvGraphicFramePr>
            <a:graphicFrameLocks noGrp="1"/>
          </p:cNvGraphicFramePr>
          <p:nvPr/>
        </p:nvGraphicFramePr>
        <p:xfrm>
          <a:off x="611188" y="1628775"/>
          <a:ext cx="7847012" cy="46799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47012"/>
              </a:tblGrid>
              <a:tr h="4679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Troškovi života (smještaj, osiguranje, hrana, lokalni troškovi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putovanja,</a:t>
                      </a:r>
                      <a:r>
                        <a:rPr kumimoji="0" lang="hr-H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..</a:t>
                      </a: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Izračunavaju se prema planiranom broju mobilnosti sudionika,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državi odredištu i duljini boravka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hr-H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Paušalni način financiranja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hr-H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Treba dokazati da se planirana aktivnost ostvarila predočavanjem dokaza o broju dana provedenih na mobilnosti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64" name="Group 16"/>
          <p:cNvGraphicFramePr>
            <a:graphicFrameLocks noGrp="1"/>
          </p:cNvGraphicFramePr>
          <p:nvPr/>
        </p:nvGraphicFramePr>
        <p:xfrm>
          <a:off x="611188" y="1628775"/>
          <a:ext cx="7847012" cy="46799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47012"/>
              </a:tblGrid>
              <a:tr h="4679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PRIPREMA: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pedagoška, jezična, kulturna</a:t>
                      </a:r>
                      <a:endParaRPr kumimoji="0" lang="hr-HR" sz="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150 eura po osobi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jezični tečajevi, rječnici, odlasci u </a:t>
                      </a:r>
                      <a:r>
                        <a:rPr kumimoji="0" lang="sl-S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muzej ili kazalište,…</a:t>
                      </a:r>
                      <a:endParaRPr kumimoji="0" lang="hr-H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ORGANIZACIJA MOBILNOSTI: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organizacija mobilnosti, evaluacija, kontrola, diseminacija,</a:t>
                      </a:r>
                      <a:r>
                        <a:rPr kumimoji="0" lang="hr-H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..</a:t>
                      </a: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izračunava se prema planiranom broju mobilnosti sudionika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minimalno 500 eura po projektu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9464" name="Title 1"/>
          <p:cNvSpPr>
            <a:spLocks/>
          </p:cNvSpPr>
          <p:nvPr/>
        </p:nvSpPr>
        <p:spPr bwMode="auto">
          <a:xfrm>
            <a:off x="1857375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hr-HR" sz="3600" dirty="0">
                <a:solidFill>
                  <a:srgbClr val="2FB1CC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3600" dirty="0">
                <a:solidFill>
                  <a:srgbClr val="2FB1CC"/>
                </a:solidFill>
                <a:latin typeface="+mj-lt"/>
                <a:ea typeface="+mj-ea"/>
                <a:cs typeface="+mj-cs"/>
              </a:rPr>
            </a:br>
            <a:r>
              <a:rPr lang="hr-HR" sz="3600" dirty="0">
                <a:solidFill>
                  <a:srgbClr val="2FB1CC"/>
                </a:solidFill>
                <a:latin typeface="+mj-lt"/>
                <a:ea typeface="+mj-ea"/>
                <a:cs typeface="+mj-cs"/>
              </a:rPr>
              <a:t>Priprema i organizacija mobilnosti </a:t>
            </a:r>
            <a:r>
              <a:rPr lang="en-US" sz="3600" dirty="0">
                <a:solidFill>
                  <a:srgbClr val="2FB1CC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dirty="0">
                <a:solidFill>
                  <a:srgbClr val="2FB1CC"/>
                </a:solidFill>
                <a:latin typeface="+mj-lt"/>
                <a:ea typeface="+mj-ea"/>
                <a:cs typeface="+mj-cs"/>
              </a:rPr>
            </a:br>
            <a:endParaRPr lang="hr-HR" sz="3600" dirty="0">
              <a:solidFill>
                <a:srgbClr val="2FB1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65275" y="0"/>
            <a:ext cx="7578725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LdV – Mobility in Initial Vocational Training (IVT)/učenici</a:t>
            </a:r>
          </a:p>
        </p:txBody>
      </p:sp>
      <p:graphicFrame>
        <p:nvGraphicFramePr>
          <p:cNvPr id="13335" name="Group 23"/>
          <p:cNvGraphicFramePr>
            <a:graphicFrameLocks noGrp="1"/>
          </p:cNvGraphicFramePr>
          <p:nvPr>
            <p:ph idx="4294967295"/>
          </p:nvPr>
        </p:nvGraphicFramePr>
        <p:xfrm>
          <a:off x="685800" y="1981200"/>
          <a:ext cx="7772400" cy="41148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70075"/>
                <a:gridCol w="5902325"/>
              </a:tblGrid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Trajanje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tjedna (minimum) – 39 tjedana (maksimum)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Država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Države EU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163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Vrste troškova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putovanja (stvarni troškovi)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života (paušalni iznos),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pripreme (paušalni iznos),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organizacije (paušalni iznos)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Prijava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Prijava NA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Koristiti službeni obrazac za prijavu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sz="2800" smtClean="0"/>
              <a:t>       LdV -  Mobility for VET Professionals (VETPRO)/(ne)nastavno osoblje)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r-Latn-CS" smtClean="0"/>
          </a:p>
          <a:p>
            <a:pPr eaLnBrk="1" hangingPunct="1">
              <a:buFont typeface="Wingdings" pitchFamily="2" charset="2"/>
              <a:buChar char="§"/>
            </a:pPr>
            <a:endParaRPr lang="sr-Latn-CS" smtClean="0"/>
          </a:p>
          <a:p>
            <a:pPr eaLnBrk="1" hangingPunct="1">
              <a:buFontTx/>
              <a:buNone/>
            </a:pPr>
            <a:endParaRPr lang="sr-Latn-CS" smtClean="0">
              <a:solidFill>
                <a:srgbClr val="96888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sr-Latn-CS" smtClean="0">
              <a:solidFill>
                <a:srgbClr val="968880"/>
              </a:solidFill>
            </a:endParaRPr>
          </a:p>
        </p:txBody>
      </p:sp>
      <p:graphicFrame>
        <p:nvGraphicFramePr>
          <p:cNvPr id="15383" name="Group 23"/>
          <p:cNvGraphicFramePr>
            <a:graphicFrameLocks noGrp="1"/>
          </p:cNvGraphicFramePr>
          <p:nvPr/>
        </p:nvGraphicFramePr>
        <p:xfrm>
          <a:off x="971550" y="2060575"/>
          <a:ext cx="7200900" cy="33817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54213"/>
                <a:gridCol w="5246687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Trajanje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tjedan (minimum) – 6 tjedana (maksimum)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Država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Države EU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Vrste troškova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putovanja (stvarni troškovi)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života (paušalni iznos),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pripreme (paušalni iznos)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organizacije (paušalni iznos)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Prijava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Prijava 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Koristiti službeni obrazac za prijavu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65275" y="0"/>
            <a:ext cx="7578725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LdV – Mobility in People </a:t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in the Labour Market (PLM)</a:t>
            </a:r>
          </a:p>
        </p:txBody>
      </p:sp>
      <p:graphicFrame>
        <p:nvGraphicFramePr>
          <p:cNvPr id="13335" name="Group 23"/>
          <p:cNvGraphicFramePr>
            <a:graphicFrameLocks noGrp="1"/>
          </p:cNvGraphicFramePr>
          <p:nvPr>
            <p:ph idx="4294967295"/>
          </p:nvPr>
        </p:nvGraphicFramePr>
        <p:xfrm>
          <a:off x="685800" y="1981200"/>
          <a:ext cx="7772400" cy="41148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70075"/>
                <a:gridCol w="5902325"/>
              </a:tblGrid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Trajanje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tjedna (minimum) – 26 tjedana (maksimum)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Država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Države EU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163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Vrste troškova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putovanja (stvarni troškovi)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života (paušalni iznos),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pripreme (paušalni iznos),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organizacije (paušalni iznos)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Prijava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Prijava NA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Koristiti službeni obrazac za prijavu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65275" y="0"/>
            <a:ext cx="7578725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LdV – Partnerships (PA)</a:t>
            </a:r>
          </a:p>
        </p:txBody>
      </p:sp>
      <p:graphicFrame>
        <p:nvGraphicFramePr>
          <p:cNvPr id="13335" name="Group 23"/>
          <p:cNvGraphicFramePr>
            <a:graphicFrameLocks noGrp="1"/>
          </p:cNvGraphicFramePr>
          <p:nvPr>
            <p:ph idx="4294967295"/>
          </p:nvPr>
        </p:nvGraphicFramePr>
        <p:xfrm>
          <a:off x="685800" y="1981200"/>
          <a:ext cx="7772400" cy="42170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70075"/>
                <a:gridCol w="5902325"/>
              </a:tblGrid>
              <a:tr h="661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Trajanje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godine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Država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Države EU + države EFTA + Turska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1208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Vrste troškova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putovanja, života, pripreme,organizacije – paušalni iznos na temelju broja prijavljenih mobilnosti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mobilnosti – 7,000 eura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mobilnosti-10,500 eura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mobilnosti- 14 000 eura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 mobilnosti – 22,500 eura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Prijava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Prijava NA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Koristiti službeni obrazac za prijavu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Strukovno obrazovanje </a:t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 i tržište rada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r-HR" smtClean="0">
                <a:solidFill>
                  <a:srgbClr val="938678"/>
                </a:solidFill>
              </a:rPr>
              <a:t>Strukovno obrazovanje u Hrvatskoj/EU</a:t>
            </a:r>
          </a:p>
          <a:p>
            <a:pPr>
              <a:buFontTx/>
              <a:buNone/>
            </a:pPr>
            <a:endParaRPr lang="hr-HR" smtClean="0">
              <a:solidFill>
                <a:srgbClr val="938678"/>
              </a:solidFill>
            </a:endParaRPr>
          </a:p>
          <a:p>
            <a:r>
              <a:rPr lang="hr-HR" smtClean="0">
                <a:solidFill>
                  <a:srgbClr val="938678"/>
                </a:solidFill>
              </a:rPr>
              <a:t>Smjernice HR/EU</a:t>
            </a:r>
          </a:p>
          <a:p>
            <a:pPr>
              <a:buFontTx/>
              <a:buNone/>
            </a:pPr>
            <a:endParaRPr lang="hr-HR" smtClean="0">
              <a:solidFill>
                <a:srgbClr val="938678"/>
              </a:solidFill>
            </a:endParaRPr>
          </a:p>
          <a:p>
            <a:r>
              <a:rPr lang="hr-HR" smtClean="0">
                <a:solidFill>
                  <a:srgbClr val="938678"/>
                </a:solidFill>
              </a:rPr>
              <a:t>Poveznica strukovnog obrazovanja i tržišta rada</a:t>
            </a:r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Pripremni posjet – </a:t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kontakt seminar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u="sng" smtClean="0">
                <a:solidFill>
                  <a:srgbClr val="938678"/>
                </a:solidFill>
              </a:rPr>
              <a:t>Financijska potpora:</a:t>
            </a:r>
          </a:p>
          <a:p>
            <a:pPr eaLnBrk="1" hangingPunct="1"/>
            <a:endParaRPr lang="sr-Latn-CS" u="sng" smtClean="0">
              <a:solidFill>
                <a:srgbClr val="938678"/>
              </a:solidFill>
            </a:endParaRP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Naknada za kontakt seminar - okvirno 500-600 eura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Troškovi puta </a:t>
            </a:r>
            <a:r>
              <a:rPr lang="en-US" smtClean="0">
                <a:solidFill>
                  <a:srgbClr val="938678"/>
                </a:solidFill>
              </a:rPr>
              <a:t>–</a:t>
            </a:r>
            <a:r>
              <a:rPr lang="sr-Latn-CS" smtClean="0">
                <a:solidFill>
                  <a:srgbClr val="938678"/>
                </a:solidFill>
              </a:rPr>
              <a:t> 400 eura (stvarni troškovi)</a:t>
            </a:r>
          </a:p>
          <a:p>
            <a:pPr eaLnBrk="1" hangingPunct="1"/>
            <a:r>
              <a:rPr lang="sr-Latn-CS" smtClean="0">
                <a:solidFill>
                  <a:srgbClr val="938678"/>
                </a:solidFill>
              </a:rPr>
              <a:t>Dodatna dnevnica za vrijeme provedeno na putu </a:t>
            </a:r>
            <a:r>
              <a:rPr lang="en-US" smtClean="0">
                <a:solidFill>
                  <a:srgbClr val="938678"/>
                </a:solidFill>
              </a:rPr>
              <a:t>–</a:t>
            </a:r>
            <a:r>
              <a:rPr lang="sr-Latn-CS" smtClean="0">
                <a:solidFill>
                  <a:srgbClr val="938678"/>
                </a:solidFill>
              </a:rPr>
              <a:t>iznos ovisi o državi održavanja kontakt seminara (tablica troškova </a:t>
            </a:r>
            <a:r>
              <a:rPr lang="en-US" smtClean="0">
                <a:solidFill>
                  <a:srgbClr val="938678"/>
                </a:solidFill>
              </a:rPr>
              <a:t>–</a:t>
            </a:r>
            <a:r>
              <a:rPr lang="sr-Latn-CS" smtClean="0">
                <a:solidFill>
                  <a:srgbClr val="938678"/>
                </a:solidFill>
              </a:rPr>
              <a:t> dnevna stopa)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Pripremni posjet –</a:t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posjet partneru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Financijska potpora:</a:t>
            </a:r>
          </a:p>
          <a:p>
            <a:pPr eaLnBrk="1" hangingPunct="1"/>
            <a:endParaRPr lang="en-US" u="sng" smtClean="0"/>
          </a:p>
          <a:p>
            <a:pPr eaLnBrk="1" hangingPunct="1"/>
            <a:r>
              <a:rPr lang="sr-Latn-CS" smtClean="0"/>
              <a:t>Životni troškovi</a:t>
            </a:r>
            <a:r>
              <a:rPr lang="en-US" smtClean="0"/>
              <a:t> – </a:t>
            </a:r>
            <a:r>
              <a:rPr lang="sr-Latn-CS" smtClean="0"/>
              <a:t>ovisno o državi odredištu (dnevne </a:t>
            </a:r>
          </a:p>
          <a:p>
            <a:pPr eaLnBrk="1" hangingPunct="1">
              <a:buFontTx/>
              <a:buNone/>
            </a:pPr>
            <a:r>
              <a:rPr lang="sr-Latn-CS" smtClean="0"/>
              <a:t>                                 stope </a:t>
            </a:r>
            <a:r>
              <a:rPr lang="en-US" smtClean="0"/>
              <a:t>–</a:t>
            </a:r>
            <a:r>
              <a:rPr lang="sr-Latn-CS" smtClean="0"/>
              <a:t> tablica troškova</a:t>
            </a:r>
            <a:endParaRPr lang="en-US" smtClean="0"/>
          </a:p>
          <a:p>
            <a:pPr eaLnBrk="1" hangingPunct="1"/>
            <a:r>
              <a:rPr lang="sr-Latn-CS" smtClean="0"/>
              <a:t>Putni troškovi</a:t>
            </a:r>
            <a:r>
              <a:rPr lang="en-US" smtClean="0"/>
              <a:t> – 400 eura (stvarni troškovi)</a:t>
            </a:r>
            <a:endParaRPr lang="sr-Latn-C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71563" y="0"/>
            <a:ext cx="77724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Ugovaranje</a:t>
            </a:r>
          </a:p>
        </p:txBody>
      </p:sp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431800" y="1628775"/>
            <a:ext cx="8208963" cy="4421188"/>
            <a:chOff x="272" y="999"/>
            <a:chExt cx="1440" cy="1584"/>
          </a:xfrm>
        </p:grpSpPr>
        <p:cxnSp>
          <p:nvCxnSpPr>
            <p:cNvPr id="74756" name="_s17415"/>
            <p:cNvCxnSpPr>
              <a:cxnSpLocks noChangeShapeType="1"/>
              <a:stCxn id="74762" idx="2"/>
              <a:endCxn id="74759" idx="3"/>
            </p:cNvCxnSpPr>
            <p:nvPr/>
          </p:nvCxnSpPr>
          <p:spPr bwMode="auto">
            <a:xfrm rot="10800000">
              <a:off x="696" y="1287"/>
              <a:ext cx="152" cy="116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74757" name="_s17416"/>
            <p:cNvCxnSpPr>
              <a:cxnSpLocks noChangeShapeType="1"/>
              <a:stCxn id="74761" idx="2"/>
              <a:endCxn id="74759" idx="3"/>
            </p:cNvCxnSpPr>
            <p:nvPr/>
          </p:nvCxnSpPr>
          <p:spPr bwMode="auto">
            <a:xfrm rot="10800000">
              <a:off x="696" y="1287"/>
              <a:ext cx="152" cy="73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74758" name="_s17417"/>
            <p:cNvCxnSpPr>
              <a:cxnSpLocks noChangeShapeType="1"/>
              <a:stCxn id="74760" idx="2"/>
              <a:endCxn id="74759" idx="3"/>
            </p:cNvCxnSpPr>
            <p:nvPr/>
          </p:nvCxnSpPr>
          <p:spPr bwMode="auto">
            <a:xfrm rot="10800000">
              <a:off x="696" y="1287"/>
              <a:ext cx="152" cy="30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74759" name="_s17418"/>
            <p:cNvSpPr>
              <a:spLocks noChangeArrowheads="1"/>
            </p:cNvSpPr>
            <p:nvPr/>
          </p:nvSpPr>
          <p:spPr bwMode="auto">
            <a:xfrm>
              <a:off x="272" y="999"/>
              <a:ext cx="864" cy="288"/>
            </a:xfrm>
            <a:prstGeom prst="cube">
              <a:avLst>
                <a:gd name="adj" fmla="val 10764"/>
              </a:avLst>
            </a:prstGeom>
            <a:solidFill>
              <a:srgbClr val="938678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r-HR" sz="2400" b="1"/>
                <a:t>Ugovor – </a:t>
              </a:r>
              <a:r>
                <a:rPr lang="hr-HR" sz="2400" b="1" i="1"/>
                <a:t>Grant agreement</a:t>
              </a:r>
              <a:endParaRPr lang="en-US" sz="2400" b="1" i="1"/>
            </a:p>
          </p:txBody>
        </p:sp>
        <p:sp>
          <p:nvSpPr>
            <p:cNvPr id="74760" name="_s17419"/>
            <p:cNvSpPr>
              <a:spLocks noChangeArrowheads="1"/>
            </p:cNvSpPr>
            <p:nvPr/>
          </p:nvSpPr>
          <p:spPr bwMode="auto">
            <a:xfrm>
              <a:off x="848" y="1431"/>
              <a:ext cx="864" cy="288"/>
            </a:xfrm>
            <a:prstGeom prst="cube">
              <a:avLst>
                <a:gd name="adj" fmla="val 10764"/>
              </a:avLst>
            </a:prstGeom>
            <a:solidFill>
              <a:srgbClr val="DE6E4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r-HR" b="1"/>
                <a:t>Najviši iznos granta</a:t>
              </a:r>
              <a:endParaRPr lang="en-US" b="1"/>
            </a:p>
          </p:txBody>
        </p:sp>
        <p:sp>
          <p:nvSpPr>
            <p:cNvPr id="74761" name="_s17420"/>
            <p:cNvSpPr>
              <a:spLocks noChangeArrowheads="1"/>
            </p:cNvSpPr>
            <p:nvPr/>
          </p:nvSpPr>
          <p:spPr bwMode="auto">
            <a:xfrm>
              <a:off x="848" y="1863"/>
              <a:ext cx="864" cy="288"/>
            </a:xfrm>
            <a:prstGeom prst="cube">
              <a:avLst>
                <a:gd name="adj" fmla="val 10764"/>
              </a:avLst>
            </a:prstGeom>
            <a:solidFill>
              <a:srgbClr val="DE6E4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r-HR" b="1"/>
                <a:t>Financijska pravila</a:t>
              </a:r>
              <a:endParaRPr lang="en-US" b="1"/>
            </a:p>
          </p:txBody>
        </p:sp>
        <p:sp>
          <p:nvSpPr>
            <p:cNvPr id="74762" name="_s17421"/>
            <p:cNvSpPr>
              <a:spLocks noChangeArrowheads="1"/>
            </p:cNvSpPr>
            <p:nvPr/>
          </p:nvSpPr>
          <p:spPr bwMode="auto">
            <a:xfrm>
              <a:off x="848" y="2295"/>
              <a:ext cx="864" cy="288"/>
            </a:xfrm>
            <a:prstGeom prst="cube">
              <a:avLst>
                <a:gd name="adj" fmla="val 10764"/>
              </a:avLst>
            </a:prstGeom>
            <a:solidFill>
              <a:srgbClr val="DE6E4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r-HR" b="1"/>
                <a:t>Potpisivanje ugovora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627313" y="0"/>
            <a:ext cx="7145337" cy="1143000"/>
          </a:xfrm>
        </p:spPr>
        <p:txBody>
          <a:bodyPr/>
          <a:lstStyle/>
          <a:p>
            <a:pPr algn="l" eaLnBrk="1" hangingPunct="1"/>
            <a:r>
              <a:rPr smtClean="0">
                <a:solidFill>
                  <a:srgbClr val="2FB1CC"/>
                </a:solidFill>
              </a:rPr>
              <a:t>Odnos između NA, korisnika i sudionika</a:t>
            </a: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sl-SI" sz="4000">
              <a:solidFill>
                <a:schemeClr val="tx2"/>
              </a:solidFill>
            </a:endParaRP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407988" y="21939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latin typeface="Times New Roman" pitchFamily="18" charset="0"/>
              </a:rPr>
              <a:t>NA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2344738" y="3540125"/>
            <a:ext cx="22494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latin typeface="Times New Roman" pitchFamily="18" charset="0"/>
              </a:rPr>
              <a:t>Korisnik </a:t>
            </a:r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2425700" y="28670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b="1">
                <a:latin typeface="Times New Roman" pitchFamily="18" charset="0"/>
              </a:rPr>
              <a:t>Ugovor</a:t>
            </a:r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>
            <a:off x="2087563" y="2624138"/>
            <a:ext cx="5048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 flipV="1">
            <a:off x="4614863" y="3773488"/>
            <a:ext cx="2463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>
            <a:off x="5756275" y="3786188"/>
            <a:ext cx="952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4787900" y="2781300"/>
            <a:ext cx="2484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b="1">
                <a:latin typeface="Times New Roman" pitchFamily="18" charset="0"/>
              </a:rPr>
              <a:t>Ugovor (uključujući ugovor o sadržaju obavljanja stručne prakse ili plan rada)</a:t>
            </a:r>
          </a:p>
        </p:txBody>
      </p:sp>
      <p:sp>
        <p:nvSpPr>
          <p:cNvPr id="75787" name="AutoShape 13"/>
          <p:cNvSpPr>
            <a:spLocks/>
          </p:cNvSpPr>
          <p:nvPr/>
        </p:nvSpPr>
        <p:spPr bwMode="auto">
          <a:xfrm>
            <a:off x="4808538" y="4549775"/>
            <a:ext cx="171450" cy="1946275"/>
          </a:xfrm>
          <a:prstGeom prst="leftBrace">
            <a:avLst>
              <a:gd name="adj1" fmla="val 945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 sz="2400"/>
          </a:p>
        </p:txBody>
      </p:sp>
      <p:sp>
        <p:nvSpPr>
          <p:cNvPr id="75788" name="Text Box 14"/>
          <p:cNvSpPr txBox="1">
            <a:spLocks noChangeArrowheads="1"/>
          </p:cNvSpPr>
          <p:nvPr/>
        </p:nvSpPr>
        <p:spPr bwMode="auto">
          <a:xfrm>
            <a:off x="2124075" y="4508500"/>
            <a:ext cx="933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b="1">
                <a:latin typeface="Times New Roman" pitchFamily="18" charset="0"/>
              </a:rPr>
              <a:t>Izvješće,</a:t>
            </a:r>
          </a:p>
          <a:p>
            <a:r>
              <a:rPr lang="sl-SI" sz="1600" b="1">
                <a:latin typeface="Times New Roman" pitchFamily="18" charset="0"/>
              </a:rPr>
              <a:t>upitnici</a:t>
            </a:r>
          </a:p>
        </p:txBody>
      </p:sp>
      <p:sp>
        <p:nvSpPr>
          <p:cNvPr id="75789" name="Text Box 15"/>
          <p:cNvSpPr txBox="1">
            <a:spLocks noChangeArrowheads="1"/>
          </p:cNvSpPr>
          <p:nvPr/>
        </p:nvSpPr>
        <p:spPr bwMode="auto">
          <a:xfrm>
            <a:off x="5035550" y="4521200"/>
            <a:ext cx="2249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latin typeface="Times New Roman" pitchFamily="18" charset="0"/>
              </a:rPr>
              <a:t>Sudionik 1</a:t>
            </a:r>
          </a:p>
        </p:txBody>
      </p:sp>
      <p:sp>
        <p:nvSpPr>
          <p:cNvPr id="75790" name="Text Box 16"/>
          <p:cNvSpPr txBox="1">
            <a:spLocks noChangeArrowheads="1"/>
          </p:cNvSpPr>
          <p:nvPr/>
        </p:nvSpPr>
        <p:spPr bwMode="auto">
          <a:xfrm>
            <a:off x="5024438" y="5026025"/>
            <a:ext cx="22494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latin typeface="Times New Roman" pitchFamily="18" charset="0"/>
              </a:rPr>
              <a:t>Sudionik 2</a:t>
            </a:r>
          </a:p>
        </p:txBody>
      </p:sp>
      <p:sp>
        <p:nvSpPr>
          <p:cNvPr id="75791" name="Text Box 17"/>
          <p:cNvSpPr txBox="1">
            <a:spLocks noChangeArrowheads="1"/>
          </p:cNvSpPr>
          <p:nvPr/>
        </p:nvSpPr>
        <p:spPr bwMode="auto">
          <a:xfrm>
            <a:off x="5013325" y="5532438"/>
            <a:ext cx="2249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latin typeface="Times New Roman" pitchFamily="18" charset="0"/>
              </a:rPr>
              <a:t>Sudionik 3</a:t>
            </a:r>
          </a:p>
        </p:txBody>
      </p:sp>
      <p:sp>
        <p:nvSpPr>
          <p:cNvPr id="75792" name="Text Box 18"/>
          <p:cNvSpPr txBox="1">
            <a:spLocks noChangeArrowheads="1"/>
          </p:cNvSpPr>
          <p:nvPr/>
        </p:nvSpPr>
        <p:spPr bwMode="auto">
          <a:xfrm>
            <a:off x="5003800" y="6061075"/>
            <a:ext cx="2249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latin typeface="Times New Roman" pitchFamily="18" charset="0"/>
              </a:rPr>
              <a:t>…</a:t>
            </a:r>
          </a:p>
        </p:txBody>
      </p:sp>
      <p:sp>
        <p:nvSpPr>
          <p:cNvPr id="75793" name="Text Box 19"/>
          <p:cNvSpPr txBox="1">
            <a:spLocks noChangeArrowheads="1"/>
          </p:cNvSpPr>
          <p:nvPr/>
        </p:nvSpPr>
        <p:spPr bwMode="auto">
          <a:xfrm>
            <a:off x="7075488" y="3394075"/>
            <a:ext cx="17732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latin typeface="Times New Roman" pitchFamily="18" charset="0"/>
              </a:rPr>
              <a:t>Organizacija partner</a:t>
            </a:r>
          </a:p>
        </p:txBody>
      </p:sp>
      <p:sp>
        <p:nvSpPr>
          <p:cNvPr id="75794" name="Line 20"/>
          <p:cNvSpPr>
            <a:spLocks noChangeShapeType="1"/>
          </p:cNvSpPr>
          <p:nvPr/>
        </p:nvSpPr>
        <p:spPr bwMode="auto">
          <a:xfrm flipH="1" flipV="1">
            <a:off x="3549650" y="4002088"/>
            <a:ext cx="1173163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75795" name="Text Box 21"/>
          <p:cNvSpPr txBox="1">
            <a:spLocks noChangeArrowheads="1"/>
          </p:cNvSpPr>
          <p:nvPr/>
        </p:nvSpPr>
        <p:spPr bwMode="auto">
          <a:xfrm>
            <a:off x="639763" y="3543300"/>
            <a:ext cx="925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b="1">
                <a:latin typeface="Times New Roman" pitchFamily="18" charset="0"/>
              </a:rPr>
              <a:t>Izvješće </a:t>
            </a:r>
          </a:p>
        </p:txBody>
      </p:sp>
      <p:sp>
        <p:nvSpPr>
          <p:cNvPr id="75796" name="Line 22"/>
          <p:cNvSpPr>
            <a:spLocks noChangeShapeType="1"/>
          </p:cNvSpPr>
          <p:nvPr/>
        </p:nvSpPr>
        <p:spPr bwMode="auto">
          <a:xfrm flipH="1" flipV="1">
            <a:off x="1476375" y="3213100"/>
            <a:ext cx="847725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zaglavl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143250" y="428625"/>
            <a:ext cx="8142288" cy="358775"/>
          </a:xfrm>
        </p:spPr>
        <p:txBody>
          <a:bodyPr anchor="t"/>
          <a:lstStyle/>
          <a:p>
            <a:pPr eaLnBrk="1" hangingPunct="1"/>
            <a:r>
              <a:rPr smtClean="0"/>
              <a:t>Prvo izvješće (</a:t>
            </a:r>
            <a:r>
              <a:rPr smtClean="0">
                <a:solidFill>
                  <a:srgbClr val="2FB1CC"/>
                </a:solidFill>
              </a:rPr>
              <a:t>financijski</a:t>
            </a:r>
            <a:r>
              <a:rPr smtClean="0"/>
              <a:t> dio)</a:t>
            </a:r>
            <a:br>
              <a:rPr smtClean="0"/>
            </a:br>
            <a:r>
              <a:rPr sz="1800" smtClean="0"/>
              <a:t/>
            </a:r>
            <a:br>
              <a:rPr sz="1800" smtClean="0"/>
            </a:br>
            <a:endParaRPr sz="180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28750"/>
            <a:ext cx="5891212" cy="5429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sz="2400" b="1" i="1" dirty="0" err="1" smtClean="0">
                <a:solidFill>
                  <a:srgbClr val="DE6E46"/>
                </a:solidFill>
              </a:rPr>
              <a:t>Prvo</a:t>
            </a:r>
            <a:r>
              <a:rPr sz="2400" b="1" i="1" dirty="0" smtClean="0">
                <a:solidFill>
                  <a:srgbClr val="DE6E46"/>
                </a:solidFill>
              </a:rPr>
              <a:t> </a:t>
            </a:r>
            <a:r>
              <a:rPr sz="2400" b="1" i="1" dirty="0" err="1" smtClean="0">
                <a:solidFill>
                  <a:srgbClr val="DE6E46"/>
                </a:solidFill>
              </a:rPr>
              <a:t>izvješće</a:t>
            </a:r>
            <a:r>
              <a:rPr sz="2400" b="1" i="1" dirty="0" smtClean="0">
                <a:solidFill>
                  <a:srgbClr val="DE6E46"/>
                </a:solidFill>
              </a:rPr>
              <a:t>:</a:t>
            </a:r>
            <a:r>
              <a:rPr sz="2400" dirty="0" smtClean="0">
                <a:solidFill>
                  <a:srgbClr val="DE6E46"/>
                </a:solidFill>
              </a:rPr>
              <a:t> </a:t>
            </a:r>
            <a:r>
              <a:rPr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prikaz </a:t>
            </a:r>
            <a:r>
              <a:rPr sz="24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dotadašnje</a:t>
            </a:r>
            <a:r>
              <a:rPr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sz="24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nastale</a:t>
            </a:r>
            <a:r>
              <a:rPr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		    </a:t>
            </a:r>
            <a:r>
              <a:rPr sz="24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potrošnje</a:t>
            </a:r>
            <a:r>
              <a:rPr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sz="2400" dirty="0" smtClean="0"/>
          </a:p>
          <a:p>
            <a:pPr eaLnBrk="1" hangingPunct="1">
              <a:buFontTx/>
              <a:buNone/>
              <a:defRPr/>
            </a:pPr>
            <a:r>
              <a:rPr sz="2400" b="1" i="1" dirty="0" smtClean="0">
                <a:solidFill>
                  <a:srgbClr val="DE6E46"/>
                </a:solidFill>
              </a:rPr>
              <a:t>Oblik:</a:t>
            </a:r>
            <a:r>
              <a:rPr sz="2400" b="1" dirty="0" smtClean="0">
                <a:solidFill>
                  <a:srgbClr val="DE6E46"/>
                </a:solidFill>
              </a:rPr>
              <a:t> </a:t>
            </a:r>
            <a:r>
              <a:rPr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excel tablica za financijski </a:t>
            </a:r>
            <a:r>
              <a:rPr sz="24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dio</a:t>
            </a:r>
            <a:r>
              <a:rPr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sz="24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</a:t>
            </a:r>
            <a:r>
              <a:rPr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      	</a:t>
            </a:r>
            <a:r>
              <a:rPr sz="24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izvješća</a:t>
            </a:r>
            <a:endParaRPr sz="24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sz="2400" b="1" dirty="0" smtClean="0"/>
          </a:p>
          <a:p>
            <a:pPr eaLnBrk="1" hangingPunct="1">
              <a:buFontTx/>
              <a:buNone/>
              <a:defRPr/>
            </a:pPr>
            <a:r>
              <a:rPr sz="2400" b="1" i="1" dirty="0" smtClean="0">
                <a:solidFill>
                  <a:srgbClr val="DE6E46"/>
                </a:solidFill>
              </a:rPr>
              <a:t>Slati: </a:t>
            </a:r>
            <a:r>
              <a:rPr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e-mail, pošta</a:t>
            </a:r>
          </a:p>
          <a:p>
            <a:pPr eaLnBrk="1" hangingPunct="1">
              <a:buFontTx/>
              <a:buNone/>
              <a:defRPr/>
            </a:pPr>
            <a:endParaRPr sz="2400" b="1" dirty="0" smtClean="0"/>
          </a:p>
          <a:p>
            <a:pPr eaLnBrk="1" hangingPunct="1">
              <a:buFontTx/>
              <a:buNone/>
              <a:defRPr/>
            </a:pPr>
            <a:r>
              <a:rPr sz="2400" b="1" i="1" dirty="0" smtClean="0">
                <a:solidFill>
                  <a:srgbClr val="DE6E46"/>
                </a:solidFill>
              </a:rPr>
              <a:t>Evaluacija:</a:t>
            </a:r>
            <a:r>
              <a:rPr sz="2400" dirty="0" smtClean="0">
                <a:solidFill>
                  <a:srgbClr val="DE6E46"/>
                </a:solidFill>
              </a:rPr>
              <a:t> </a:t>
            </a:r>
            <a:r>
              <a:rPr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ograničena na provjeru točnosti dostavljenih financijskih podataka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1843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411413" y="188913"/>
            <a:ext cx="69469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hr-HR" sz="3600" dirty="0">
                <a:solidFill>
                  <a:srgbClr val="2FB1CC"/>
                </a:solidFill>
                <a:latin typeface="+mj-lt"/>
                <a:ea typeface="+mj-ea"/>
                <a:cs typeface="+mj-cs"/>
              </a:rPr>
              <a:t>Završno izvješće (financijski dio)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71500" y="1357313"/>
            <a:ext cx="835821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hr-HR" sz="2200" b="1" i="1" dirty="0">
                <a:solidFill>
                  <a:srgbClr val="DE6E46"/>
                </a:solidFill>
              </a:rPr>
              <a:t>Završno izvješće:</a:t>
            </a:r>
            <a:r>
              <a:rPr lang="hr-HR" sz="2200" dirty="0">
                <a:solidFill>
                  <a:srgbClr val="DE6E46"/>
                </a:solidFill>
              </a:rPr>
              <a:t> </a:t>
            </a:r>
            <a:r>
              <a:rPr lang="hr-HR" sz="2200" dirty="0">
                <a:solidFill>
                  <a:srgbClr val="938678"/>
                </a:solidFill>
              </a:rPr>
              <a:t>svi projekti obavezni su predati završno izvješće o razini potrošnje po završetku projekta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hr-HR" sz="2200" b="1" i="1" dirty="0">
              <a:solidFill>
                <a:srgbClr val="FF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hr-HR" sz="2200" b="1" i="1" dirty="0">
                <a:solidFill>
                  <a:srgbClr val="DE6E46"/>
                </a:solidFill>
              </a:rPr>
              <a:t>Oblik:</a:t>
            </a:r>
            <a:r>
              <a:rPr lang="hr-HR" sz="2200" b="1" dirty="0">
                <a:solidFill>
                  <a:srgbClr val="DE6E46"/>
                </a:solidFill>
              </a:rPr>
              <a:t> </a:t>
            </a:r>
            <a:r>
              <a:rPr lang="hr-HR" sz="2200" dirty="0">
                <a:solidFill>
                  <a:srgbClr val="938678"/>
                </a:solidFill>
              </a:rPr>
              <a:t>excel tablica za financijski dio izvješća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hr-HR" sz="2200" b="1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hr-HR" sz="2200" b="1" i="1" dirty="0">
                <a:solidFill>
                  <a:srgbClr val="DE6E46"/>
                </a:solidFill>
              </a:rPr>
              <a:t>Slati: </a:t>
            </a:r>
            <a:r>
              <a:rPr lang="hr-HR" sz="2200" dirty="0">
                <a:solidFill>
                  <a:srgbClr val="938678"/>
                </a:solidFill>
              </a:rPr>
              <a:t>e-mail, pošta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hr-HR" sz="2200" b="1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hr-HR" sz="2200" b="1" i="1" dirty="0">
                <a:solidFill>
                  <a:srgbClr val="DE6E46"/>
                </a:solidFill>
              </a:rPr>
              <a:t>Evaluacija: </a:t>
            </a:r>
            <a:r>
              <a:rPr lang="hr-HR" sz="2200" dirty="0">
                <a:solidFill>
                  <a:srgbClr val="938678"/>
                </a:solidFill>
              </a:rPr>
              <a:t>analiza svih troškova kako bi se odredio završni iznos granta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hr-HR" sz="2200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hr-HR" sz="2200" b="1" i="1" dirty="0">
                <a:solidFill>
                  <a:srgbClr val="DE6E46"/>
                </a:solidFill>
              </a:rPr>
              <a:t>Završno usklađivanje:</a:t>
            </a:r>
            <a:r>
              <a:rPr lang="hr-HR" sz="2200" dirty="0">
                <a:solidFill>
                  <a:srgbClr val="DE6E46"/>
                </a:solidFill>
              </a:rPr>
              <a:t> </a:t>
            </a:r>
            <a:r>
              <a:rPr lang="hr-HR" sz="2200" dirty="0">
                <a:solidFill>
                  <a:srgbClr val="938678"/>
                </a:solidFill>
              </a:rPr>
              <a:t>dodatna isplata od strane NA ili povrat sredstava od strane </a:t>
            </a:r>
            <a:r>
              <a:rPr lang="hr-HR" sz="2200" dirty="0">
                <a:solidFill>
                  <a:srgbClr val="7F7F7F"/>
                </a:solidFill>
              </a:rPr>
              <a:t>korisnika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188913"/>
            <a:ext cx="6337300" cy="836612"/>
          </a:xfrm>
        </p:spPr>
        <p:txBody>
          <a:bodyPr/>
          <a:lstStyle/>
          <a:p>
            <a:pPr eaLnBrk="1" hangingPunct="1"/>
            <a:r>
              <a:rPr smtClean="0"/>
              <a:t>Primarne kontrole </a:t>
            </a:r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357298"/>
          <a:ext cx="850112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Graphic spid="4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28688" y="0"/>
            <a:ext cx="777240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Euro i Kuna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4667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sz="28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Prijava i izvješća u eurima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sz="2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sz="28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Isplate od strane NA u </a:t>
            </a:r>
            <a:r>
              <a:rPr sz="28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kunama</a:t>
            </a:r>
            <a:endParaRPr sz="2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sz="2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sz="28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Korisnik konvertira ukupni iznos granta u </a:t>
            </a:r>
            <a:r>
              <a:rPr sz="28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eure</a:t>
            </a:r>
            <a:r>
              <a:rPr sz="28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(prema </a:t>
            </a:r>
            <a:r>
              <a:rPr sz="28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kupovnom</a:t>
            </a:r>
            <a:r>
              <a:rPr sz="28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 tečaju za devize poslovne banke NA na dan isplate od strane NA)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sz="2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sz="28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Korisnik vrši isplatu sudionicima u kunama</a:t>
            </a:r>
          </a:p>
          <a:p>
            <a:pPr eaLnBrk="1" hangingPunct="1">
              <a:buFontTx/>
              <a:buNone/>
              <a:defRPr/>
            </a:pPr>
            <a:endParaRPr dirty="0"/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1331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30213" y="1357313"/>
            <a:ext cx="8713787" cy="1439862"/>
          </a:xfrm>
        </p:spPr>
        <p:txBody>
          <a:bodyPr/>
          <a:lstStyle/>
          <a:p>
            <a:pPr algn="l" eaLnBrk="1" hangingPunct="1"/>
            <a:r>
              <a:rPr sz="1800" smtClean="0">
                <a:solidFill>
                  <a:srgbClr val="938678"/>
                </a:solidFill>
              </a:rPr>
              <a:t>Srednja strukovna škola iz Hrvatske  želi poslati 1 učenika u Austriju u trajanju od 2 tjedna, početak mobilnosti je u rujnu 2010. godine, od lipnja do rujna 2010 sudionik će pohađati jezični trening, te kratki tečaj o kulturi Austrije.</a:t>
            </a:r>
            <a:br>
              <a:rPr sz="1800" smtClean="0">
                <a:solidFill>
                  <a:srgbClr val="938678"/>
                </a:solidFill>
              </a:rPr>
            </a:br>
            <a:r>
              <a:rPr sz="1800" smtClean="0">
                <a:solidFill>
                  <a:srgbClr val="938678"/>
                </a:solidFill>
              </a:rPr>
              <a:t/>
            </a:r>
            <a:br>
              <a:rPr sz="1800" smtClean="0">
                <a:solidFill>
                  <a:srgbClr val="938678"/>
                </a:solidFill>
              </a:rPr>
            </a:br>
            <a:r>
              <a:rPr sz="1800" smtClean="0">
                <a:solidFill>
                  <a:srgbClr val="938678"/>
                </a:solidFill>
              </a:rPr>
              <a:t>Ista srednja strukovna u okviru istog projekta želi poslati 2 učenika u Italiju, u trajanju od 2 tjedna, početak mobilnosti je u rujnu 2010, a od lipnja do srpnja 2010. sudionici će pohađati jezični trening.</a:t>
            </a:r>
          </a:p>
        </p:txBody>
      </p:sp>
      <p:sp>
        <p:nvSpPr>
          <p:cNvPr id="32771" name="Title 1"/>
          <p:cNvSpPr>
            <a:spLocks/>
          </p:cNvSpPr>
          <p:nvPr/>
        </p:nvSpPr>
        <p:spPr bwMode="auto">
          <a:xfrm>
            <a:off x="221456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hr-HR" sz="3600" dirty="0">
                <a:solidFill>
                  <a:srgbClr val="2FB1CC"/>
                </a:solidFill>
                <a:latin typeface="+mj-lt"/>
                <a:ea typeface="+mj-ea"/>
                <a:cs typeface="+mj-cs"/>
              </a:rPr>
              <a:t>Primjer IVT/učenici</a:t>
            </a:r>
          </a:p>
        </p:txBody>
      </p:sp>
      <p:graphicFrame>
        <p:nvGraphicFramePr>
          <p:cNvPr id="16441" name="Group 57"/>
          <p:cNvGraphicFramePr>
            <a:graphicFrameLocks noGrp="1"/>
          </p:cNvGraphicFramePr>
          <p:nvPr/>
        </p:nvGraphicFramePr>
        <p:xfrm>
          <a:off x="285750" y="3071813"/>
          <a:ext cx="5327650" cy="34742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3600"/>
                <a:gridCol w="1368425"/>
                <a:gridCol w="1079500"/>
                <a:gridCol w="1081088"/>
                <a:gridCol w="935037"/>
              </a:tblGrid>
              <a:tr h="623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Zemlja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Broj sudionika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Trajanje mobilnosti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putovanja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života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4007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Austrija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665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480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Italija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1.130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6407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Ukupno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1.765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640791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Ukupan iznos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1.200,00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1.765,00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450,00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+500,00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3.915 eura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442" name="Group 58"/>
          <p:cNvGraphicFramePr>
            <a:graphicFrameLocks noGrp="1"/>
          </p:cNvGraphicFramePr>
          <p:nvPr/>
        </p:nvGraphicFramePr>
        <p:xfrm>
          <a:off x="6143625" y="3071813"/>
          <a:ext cx="2665413" cy="233840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76338"/>
                <a:gridCol w="1489075"/>
              </a:tblGrid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pripreme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Troškovi organizacije mobilnosti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  <a:tr h="411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500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/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/>
                </a:tc>
              </a:tr>
              <a:tr h="7667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88913"/>
            <a:ext cx="6442075" cy="836612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Savjeti i pitanja </a:t>
            </a:r>
            <a:endParaRPr lang="en-US" smtClean="0">
              <a:solidFill>
                <a:srgbClr val="2FB1C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Dosjei sudionika (sa svim relevantnim dokumentima; kopija tekućeg računa, potvrde o isplatama, računi, liječnička dokumentacija, …)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Popis svih isplata (excel)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Dokaz o </a:t>
            </a:r>
            <a:r>
              <a:rPr sz="26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kupovnom</a:t>
            </a: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tečaju za devize poslovne banke NA na dan isplate od strane 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sz="26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Dokaz</a:t>
            </a: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o </a:t>
            </a:r>
            <a:r>
              <a:rPr sz="26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isplati</a:t>
            </a: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sz="26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granta</a:t>
            </a: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sz="26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korisnika</a:t>
            </a: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sz="26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sudioniku</a:t>
            </a:r>
            <a:endParaRPr sz="2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sz="26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Sačuvajte</a:t>
            </a: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sz="26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sve</a:t>
            </a: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sz="26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račune</a:t>
            </a:r>
            <a:r>
              <a:rPr sz="2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sz="26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sz="2600" b="1" i="1" dirty="0">
                <a:solidFill>
                  <a:srgbClr val="25AFC9"/>
                </a:solidFill>
              </a:rPr>
              <a:t>Vi ste odgovorni za informiranje sudionika …..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sz="2000" i="1" dirty="0">
              <a:solidFill>
                <a:srgbClr val="25AFC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sz="2000" i="1" dirty="0">
              <a:solidFill>
                <a:srgbClr val="FF8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sz="2000" dirty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Leonardo da Vinci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r-HR" smtClean="0">
                <a:solidFill>
                  <a:srgbClr val="938678"/>
                </a:solidFill>
              </a:rPr>
              <a:t>potprogram LLP-a</a:t>
            </a:r>
          </a:p>
          <a:p>
            <a:endParaRPr lang="hr-HR" smtClean="0">
              <a:solidFill>
                <a:srgbClr val="938678"/>
              </a:solidFill>
            </a:endParaRPr>
          </a:p>
          <a:p>
            <a:r>
              <a:rPr lang="hr-HR" smtClean="0">
                <a:solidFill>
                  <a:srgbClr val="938678"/>
                </a:solidFill>
              </a:rPr>
              <a:t>strukovno obrazovanje i osposobljavanje – vocational education and training (VET)</a:t>
            </a:r>
          </a:p>
          <a:p>
            <a:pPr>
              <a:buFontTx/>
              <a:buNone/>
            </a:pPr>
            <a:endParaRPr lang="hr-HR" smtClean="0">
              <a:solidFill>
                <a:srgbClr val="938678"/>
              </a:solidFill>
            </a:endParaRPr>
          </a:p>
          <a:p>
            <a:r>
              <a:rPr lang="hr-HR" smtClean="0">
                <a:solidFill>
                  <a:srgbClr val="938678"/>
                </a:solidFill>
              </a:rPr>
              <a:t>mobilnost osoba i obrazovni projekti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ctrTitle"/>
          </p:nvPr>
        </p:nvSpPr>
        <p:spPr>
          <a:xfrm>
            <a:off x="714375" y="1500188"/>
            <a:ext cx="7772400" cy="1470025"/>
          </a:xfrm>
        </p:spPr>
        <p:txBody>
          <a:bodyPr/>
          <a:lstStyle/>
          <a:p>
            <a:pPr>
              <a:defRPr/>
            </a:pPr>
            <a:r>
              <a:rPr smtClean="0">
                <a:solidFill>
                  <a:srgbClr val="FF8000"/>
                </a:solidFill>
                <a:latin typeface="+mn-lt"/>
              </a:rPr>
              <a:t/>
            </a:r>
            <a:br>
              <a:rPr smtClean="0">
                <a:solidFill>
                  <a:srgbClr val="FF8000"/>
                </a:solidFill>
                <a:latin typeface="+mn-lt"/>
              </a:rPr>
            </a:br>
            <a:r>
              <a:rPr b="1" smtClean="0">
                <a:solidFill>
                  <a:srgbClr val="DE6E46"/>
                </a:solidFill>
                <a:latin typeface="+mn-lt"/>
              </a:rPr>
              <a:t>Od ideje do projekta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57313" y="3357563"/>
            <a:ext cx="6343650" cy="1709737"/>
          </a:xfrm>
        </p:spPr>
        <p:txBody>
          <a:bodyPr/>
          <a:lstStyle/>
          <a:p>
            <a:r>
              <a:rPr lang="hr-HR" smtClean="0">
                <a:solidFill>
                  <a:srgbClr val="2FB1CC"/>
                </a:solidFill>
              </a:rPr>
              <a:t>Leonardo da Vinci </a:t>
            </a:r>
          </a:p>
          <a:p>
            <a:r>
              <a:rPr lang="hr-HR" smtClean="0">
                <a:solidFill>
                  <a:srgbClr val="2FB1CC"/>
                </a:solidFill>
              </a:rPr>
              <a:t>Projekti mobilnosti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12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00250" y="-214313"/>
            <a:ext cx="7000875" cy="1500188"/>
          </a:xfrm>
        </p:spPr>
        <p:txBody>
          <a:bodyPr/>
          <a:lstStyle/>
          <a:p>
            <a:r>
              <a:rPr smtClean="0">
                <a:solidFill>
                  <a:srgbClr val="2FB1CC"/>
                </a:solidFill>
              </a:rPr>
              <a:t/>
            </a:r>
            <a:br>
              <a:rPr smtClean="0">
                <a:solidFill>
                  <a:srgbClr val="2FB1CC"/>
                </a:solidFill>
              </a:rPr>
            </a:br>
            <a:r>
              <a:rPr smtClean="0">
                <a:solidFill>
                  <a:srgbClr val="2FB1CC"/>
                </a:solidFill>
              </a:rPr>
              <a:t>Nacrt projekta</a:t>
            </a:r>
            <a:br>
              <a:rPr smtClean="0">
                <a:solidFill>
                  <a:srgbClr val="2FB1CC"/>
                </a:solidFill>
              </a:rPr>
            </a:br>
            <a:endParaRPr smtClean="0">
              <a:solidFill>
                <a:srgbClr val="2FB1CC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46672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osnovni podaci o prijavitelju</a:t>
            </a:r>
          </a:p>
          <a:p>
            <a:pPr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glavni ciljevi</a:t>
            </a:r>
          </a:p>
          <a:p>
            <a:pPr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zašto napraviti projekt?</a:t>
            </a:r>
          </a:p>
          <a:p>
            <a:pPr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rezultati projekta?</a:t>
            </a:r>
          </a:p>
          <a:p>
            <a:pPr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podaci o partnerima</a:t>
            </a:r>
          </a:p>
          <a:p>
            <a:pPr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kako će se upravljati projektom?</a:t>
            </a:r>
          </a:p>
          <a:p>
            <a:pPr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kada će se projekt ostvariti?</a:t>
            </a:r>
          </a:p>
          <a:p>
            <a:pPr>
              <a:buFont typeface="Wingdings" pitchFamily="2" charset="2"/>
              <a:buChar char="§"/>
            </a:pPr>
            <a:endParaRPr lang="hr-HR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14563" y="-285750"/>
            <a:ext cx="6715125" cy="1966913"/>
          </a:xfrm>
        </p:spPr>
        <p:txBody>
          <a:bodyPr/>
          <a:lstStyle/>
          <a:p>
            <a:r>
              <a:rPr smtClean="0">
                <a:solidFill>
                  <a:srgbClr val="2FB1CC"/>
                </a:solidFill>
              </a:rPr>
              <a:t>Zadatak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0063" y="1143000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uzmite Nacrt projekta iz mape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uz smjernice za uspjeh odlučite o ideji za projekt u grupi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ispunite nacrt projekta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mtClean="0">
                <a:solidFill>
                  <a:srgbClr val="938678"/>
                </a:solidFill>
              </a:rPr>
              <a:t>glasnogovornik predstavlja projekt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hr-HR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43188" y="0"/>
            <a:ext cx="7772400" cy="1143000"/>
          </a:xfrm>
        </p:spPr>
        <p:txBody>
          <a:bodyPr/>
          <a:lstStyle/>
          <a:p>
            <a:r>
              <a:rPr smtClean="0">
                <a:solidFill>
                  <a:srgbClr val="2FB1CC"/>
                </a:solidFill>
              </a:rPr>
              <a:t>            </a:t>
            </a:r>
            <a:r>
              <a:rPr lang="en-US" smtClean="0">
                <a:solidFill>
                  <a:srgbClr val="2FB1CC"/>
                </a:solidFill>
              </a:rPr>
              <a:t>Ciljevi</a:t>
            </a:r>
            <a:r>
              <a:rPr lang="en-US" smtClean="0"/>
              <a:t> </a:t>
            </a:r>
            <a:r>
              <a:rPr lang="en-US" smtClean="0">
                <a:solidFill>
                  <a:srgbClr val="2FB1CC"/>
                </a:solidFill>
              </a:rPr>
              <a:t>Leonarda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r-HR" smtClean="0">
                <a:solidFill>
                  <a:srgbClr val="938678"/>
                </a:solidFill>
              </a:rPr>
              <a:t>znanja, vještine i kvalifikacije</a:t>
            </a:r>
          </a:p>
          <a:p>
            <a:r>
              <a:rPr lang="hr-HR" smtClean="0">
                <a:solidFill>
                  <a:srgbClr val="938678"/>
                </a:solidFill>
              </a:rPr>
              <a:t>kvaliteta, inovacija, atraktivnost</a:t>
            </a:r>
          </a:p>
          <a:p>
            <a:r>
              <a:rPr lang="hr-HR" smtClean="0">
                <a:solidFill>
                  <a:srgbClr val="938678"/>
                </a:solidFill>
              </a:rPr>
              <a:t>suradnja</a:t>
            </a:r>
          </a:p>
          <a:p>
            <a:r>
              <a:rPr lang="hr-HR" smtClean="0">
                <a:solidFill>
                  <a:srgbClr val="938678"/>
                </a:solidFill>
              </a:rPr>
              <a:t>mobilnost</a:t>
            </a:r>
          </a:p>
          <a:p>
            <a:r>
              <a:rPr lang="hr-HR" smtClean="0">
                <a:solidFill>
                  <a:srgbClr val="938678"/>
                </a:solidFill>
              </a:rPr>
              <a:t>kompatibilnost kvalifikacija</a:t>
            </a:r>
          </a:p>
          <a:p>
            <a:r>
              <a:rPr lang="hr-HR" smtClean="0">
                <a:solidFill>
                  <a:srgbClr val="938678"/>
                </a:solidFill>
              </a:rPr>
              <a:t>strani jezici</a:t>
            </a:r>
          </a:p>
          <a:p>
            <a:r>
              <a:rPr lang="hr-HR" smtClean="0">
                <a:solidFill>
                  <a:srgbClr val="938678"/>
                </a:solidFill>
              </a:rPr>
              <a:t>IKT </a:t>
            </a:r>
          </a:p>
          <a:p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slov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6115050" cy="1143000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Kontakt</a:t>
            </a:r>
          </a:p>
        </p:txBody>
      </p:sp>
      <p:pic>
        <p:nvPicPr>
          <p:cNvPr id="34819" name="Picture 4" descr="plavi bal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428875"/>
            <a:ext cx="3857625" cy="3338513"/>
          </a:xfrm>
          <a:solidFill>
            <a:srgbClr val="2FB1CC"/>
          </a:solidFill>
        </p:spPr>
      </p:pic>
      <p:sp>
        <p:nvSpPr>
          <p:cNvPr id="87044" name="Pravokutnik 4"/>
          <p:cNvSpPr>
            <a:spLocks noChangeArrowheads="1"/>
          </p:cNvSpPr>
          <p:nvPr/>
        </p:nvSpPr>
        <p:spPr bwMode="auto">
          <a:xfrm>
            <a:off x="5786438" y="3429000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 b="1">
                <a:solidFill>
                  <a:schemeClr val="bg1"/>
                </a:solidFill>
                <a:latin typeface="Calibri" pitchFamily="34" charset="0"/>
              </a:rPr>
              <a:t>Pitanja?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14282" y="2000240"/>
            <a:ext cx="3857652" cy="3429000"/>
            <a:chOff x="214282" y="2000240"/>
            <a:chExt cx="3857652" cy="3429000"/>
          </a:xfrm>
          <a:solidFill>
            <a:srgbClr val="938678"/>
          </a:solidFill>
        </p:grpSpPr>
        <p:pic>
          <p:nvPicPr>
            <p:cNvPr id="21509" name="Picture 4" descr="sivi balon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14282" y="2000240"/>
              <a:ext cx="3786188" cy="3429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Pravokutnik 5"/>
            <p:cNvSpPr>
              <a:spLocks noChangeArrowheads="1"/>
            </p:cNvSpPr>
            <p:nvPr/>
          </p:nvSpPr>
          <p:spPr bwMode="auto">
            <a:xfrm>
              <a:off x="714348" y="2500306"/>
              <a:ext cx="3357586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2400" u="sng" dirty="0">
                  <a:solidFill>
                    <a:schemeClr val="bg1"/>
                  </a:solidFill>
                  <a:latin typeface="Calibri" pitchFamily="34" charset="0"/>
                </a:rPr>
                <a:t>leonardo@</a:t>
              </a:r>
              <a:r>
                <a:rPr lang="hr-HR" sz="2400" u="sng" dirty="0" err="1">
                  <a:solidFill>
                    <a:schemeClr val="bg1"/>
                  </a:solidFill>
                  <a:latin typeface="Calibri" pitchFamily="34" charset="0"/>
                </a:rPr>
                <a:t>mobilnost.hr</a:t>
              </a:r>
              <a:endParaRPr lang="hr-HR" sz="2400" u="sng" dirty="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defRPr/>
              </a:pPr>
              <a:endParaRPr lang="hr-HR" sz="24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hr-HR" sz="2400" dirty="0">
                  <a:solidFill>
                    <a:schemeClr val="bg1"/>
                  </a:solidFill>
                  <a:latin typeface="Calibri" pitchFamily="34" charset="0"/>
                </a:rPr>
                <a:t>www.mobilnost.hr</a:t>
              </a:r>
            </a:p>
          </p:txBody>
        </p:sp>
      </p:grpSp>
      <p:sp>
        <p:nvSpPr>
          <p:cNvPr id="8" name="Elipsasti oblačić 7"/>
          <p:cNvSpPr/>
          <p:nvPr/>
        </p:nvSpPr>
        <p:spPr>
          <a:xfrm>
            <a:off x="3786188" y="1143000"/>
            <a:ext cx="2714625" cy="1643063"/>
          </a:xfrm>
          <a:prstGeom prst="wedgeEllipseCallout">
            <a:avLst>
              <a:gd name="adj1" fmla="val -37621"/>
              <a:gd name="adj2" fmla="val 66983"/>
            </a:avLst>
          </a:prstGeom>
          <a:solidFill>
            <a:srgbClr val="DE6E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chemeClr val="accent3"/>
                </a:solidFill>
              </a:rPr>
              <a:t>Hvala na pozornosti!</a:t>
            </a:r>
          </a:p>
          <a:p>
            <a:pPr algn="ctr">
              <a:defRPr/>
            </a:pPr>
            <a:endParaRPr lang="hr-HR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Ciljevi Leonarda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r-HR" smtClean="0">
                <a:solidFill>
                  <a:srgbClr val="938678"/>
                </a:solidFill>
              </a:rPr>
              <a:t>znanja, vještine i kvalifikacije</a:t>
            </a:r>
          </a:p>
          <a:p>
            <a:r>
              <a:rPr lang="hr-HR" smtClean="0">
                <a:solidFill>
                  <a:srgbClr val="938678"/>
                </a:solidFill>
              </a:rPr>
              <a:t>kvaliteta, inovacija, atraktivnost</a:t>
            </a:r>
          </a:p>
          <a:p>
            <a:r>
              <a:rPr lang="hr-HR" smtClean="0">
                <a:solidFill>
                  <a:srgbClr val="938678"/>
                </a:solidFill>
              </a:rPr>
              <a:t>suradnja</a:t>
            </a:r>
          </a:p>
          <a:p>
            <a:r>
              <a:rPr lang="hr-HR" smtClean="0">
                <a:solidFill>
                  <a:srgbClr val="938678"/>
                </a:solidFill>
              </a:rPr>
              <a:t>mobilnost</a:t>
            </a:r>
          </a:p>
          <a:p>
            <a:r>
              <a:rPr lang="hr-HR" smtClean="0">
                <a:solidFill>
                  <a:srgbClr val="938678"/>
                </a:solidFill>
              </a:rPr>
              <a:t>kompatibilnost kvalifikacija</a:t>
            </a:r>
          </a:p>
          <a:p>
            <a:r>
              <a:rPr lang="hr-HR" smtClean="0">
                <a:solidFill>
                  <a:srgbClr val="938678"/>
                </a:solidFill>
              </a:rPr>
              <a:t>strani jezici</a:t>
            </a:r>
          </a:p>
          <a:p>
            <a:r>
              <a:rPr lang="hr-HR" smtClean="0">
                <a:solidFill>
                  <a:srgbClr val="938678"/>
                </a:solidFill>
              </a:rPr>
              <a:t>IKT </a:t>
            </a:r>
          </a:p>
          <a:p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solidFill>
                  <a:srgbClr val="2FB1CC"/>
                </a:solidFill>
              </a:rPr>
              <a:t>Aktivnosti Leonardo da Vinci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hr-HR" smtClean="0">
                <a:solidFill>
                  <a:srgbClr val="938678"/>
                </a:solidFill>
              </a:rPr>
              <a:t>Pripremni </a:t>
            </a:r>
            <a:r>
              <a:rPr lang="hr-HR" b="1" smtClean="0">
                <a:solidFill>
                  <a:srgbClr val="938678"/>
                </a:solidFill>
              </a:rPr>
              <a:t>posjeti</a:t>
            </a:r>
            <a:r>
              <a:rPr lang="hr-HR" smtClean="0">
                <a:solidFill>
                  <a:srgbClr val="938678"/>
                </a:solidFill>
              </a:rPr>
              <a:t> </a:t>
            </a:r>
            <a:r>
              <a:rPr lang="hr-HR" smtClean="0">
                <a:solidFill>
                  <a:srgbClr val="938678"/>
                </a:solidFill>
                <a:sym typeface="Wingdings" pitchFamily="2" charset="2"/>
              </a:rPr>
              <a:t></a:t>
            </a:r>
            <a:endParaRPr lang="hr-HR" smtClean="0">
              <a:solidFill>
                <a:srgbClr val="938678"/>
              </a:solidFill>
            </a:endParaRPr>
          </a:p>
          <a:p>
            <a:pPr marL="609600" indent="-609600">
              <a:buFontTx/>
              <a:buNone/>
            </a:pPr>
            <a:r>
              <a:rPr lang="hr-HR" smtClean="0">
                <a:solidFill>
                  <a:srgbClr val="938678"/>
                </a:solidFill>
              </a:rPr>
              <a:t>Projekti </a:t>
            </a:r>
            <a:r>
              <a:rPr lang="hr-HR" b="1" smtClean="0">
                <a:solidFill>
                  <a:srgbClr val="938678"/>
                </a:solidFill>
              </a:rPr>
              <a:t>mobilnosti</a:t>
            </a:r>
            <a:r>
              <a:rPr lang="hr-HR" smtClean="0">
                <a:solidFill>
                  <a:srgbClr val="938678"/>
                </a:solidFill>
              </a:rPr>
              <a:t> </a:t>
            </a:r>
            <a:r>
              <a:rPr lang="hr-HR" smtClean="0">
                <a:solidFill>
                  <a:srgbClr val="938678"/>
                </a:solidFill>
                <a:sym typeface="Wingdings" pitchFamily="2" charset="2"/>
              </a:rPr>
              <a:t></a:t>
            </a:r>
            <a:endParaRPr lang="hr-HR" smtClean="0">
              <a:solidFill>
                <a:srgbClr val="938678"/>
              </a:solidFill>
            </a:endParaRPr>
          </a:p>
          <a:p>
            <a:pPr marL="609600" indent="-609600">
              <a:buFontTx/>
              <a:buNone/>
            </a:pPr>
            <a:r>
              <a:rPr lang="hr-HR" smtClean="0">
                <a:solidFill>
                  <a:srgbClr val="938678"/>
                </a:solidFill>
              </a:rPr>
              <a:t>Projekti </a:t>
            </a:r>
            <a:r>
              <a:rPr lang="hr-HR" b="1" smtClean="0">
                <a:solidFill>
                  <a:srgbClr val="938678"/>
                </a:solidFill>
              </a:rPr>
              <a:t>partnerstva</a:t>
            </a:r>
            <a:r>
              <a:rPr lang="hr-HR" smtClean="0">
                <a:solidFill>
                  <a:srgbClr val="938678"/>
                </a:solidFill>
              </a:rPr>
              <a:t> </a:t>
            </a:r>
            <a:r>
              <a:rPr lang="hr-HR" smtClean="0">
                <a:solidFill>
                  <a:srgbClr val="938678"/>
                </a:solidFill>
                <a:sym typeface="Wingdings" pitchFamily="2" charset="2"/>
              </a:rPr>
              <a:t></a:t>
            </a:r>
          </a:p>
          <a:p>
            <a:pPr marL="609600" indent="-609600">
              <a:buFontTx/>
              <a:buNone/>
            </a:pPr>
            <a:endParaRPr lang="hr-HR" smtClean="0">
              <a:solidFill>
                <a:srgbClr val="938678"/>
              </a:solidFill>
            </a:endParaRPr>
          </a:p>
          <a:p>
            <a:pPr marL="609600" indent="-609600">
              <a:buFontTx/>
              <a:buNone/>
            </a:pPr>
            <a:r>
              <a:rPr lang="hr-HR" smtClean="0">
                <a:solidFill>
                  <a:srgbClr val="938678"/>
                </a:solidFill>
              </a:rPr>
              <a:t>Projekti </a:t>
            </a:r>
            <a:r>
              <a:rPr lang="hr-HR" b="1" smtClean="0">
                <a:solidFill>
                  <a:srgbClr val="938678"/>
                </a:solidFill>
              </a:rPr>
              <a:t>prijenosa</a:t>
            </a:r>
            <a:r>
              <a:rPr lang="hr-HR" smtClean="0">
                <a:solidFill>
                  <a:srgbClr val="938678"/>
                </a:solidFill>
              </a:rPr>
              <a:t> </a:t>
            </a:r>
            <a:r>
              <a:rPr lang="hr-HR" b="1" smtClean="0">
                <a:solidFill>
                  <a:srgbClr val="938678"/>
                </a:solidFill>
              </a:rPr>
              <a:t>inovacija</a:t>
            </a:r>
            <a:r>
              <a:rPr lang="hr-HR" smtClean="0">
                <a:solidFill>
                  <a:srgbClr val="938678"/>
                </a:solidFill>
              </a:rPr>
              <a:t> </a:t>
            </a:r>
            <a:r>
              <a:rPr lang="hr-HR" smtClean="0">
                <a:solidFill>
                  <a:srgbClr val="938678"/>
                </a:solidFill>
                <a:sym typeface="Wingdings" pitchFamily="2" charset="2"/>
              </a:rPr>
              <a:t></a:t>
            </a:r>
          </a:p>
          <a:p>
            <a:pPr marL="609600" indent="-609600">
              <a:buFontTx/>
              <a:buNone/>
            </a:pPr>
            <a:endParaRPr lang="hr-HR" smtClean="0">
              <a:solidFill>
                <a:srgbClr val="938678"/>
              </a:solidFill>
              <a:sym typeface="Wingdings" pitchFamily="2" charset="2"/>
            </a:endParaRPr>
          </a:p>
          <a:p>
            <a:pPr marL="609600" indent="-609600">
              <a:buFontTx/>
              <a:buNone/>
            </a:pPr>
            <a:endParaRPr lang="hr-HR" smtClean="0"/>
          </a:p>
          <a:p>
            <a:pPr marL="609600" indent="-609600">
              <a:buFontTx/>
              <a:buNone/>
            </a:pPr>
            <a:endParaRPr lang="hr-HR" smtClean="0"/>
          </a:p>
          <a:p>
            <a:pPr marL="609600" indent="-609600">
              <a:buFontTx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2900</Words>
  <Application>Microsoft Office PowerPoint</Application>
  <PresentationFormat>On-screen Show (4:3)</PresentationFormat>
  <Paragraphs>815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Wingdings</vt:lpstr>
      <vt:lpstr>Times New Roman</vt:lpstr>
      <vt:lpstr>ＭＳ Ｐゴシック</vt:lpstr>
      <vt:lpstr>Calibri</vt:lpstr>
      <vt:lpstr>Default Design</vt:lpstr>
      <vt:lpstr>Slide 1</vt:lpstr>
      <vt:lpstr>Zašto smo danas ovdje?</vt:lpstr>
      <vt:lpstr>Danas na programu...</vt:lpstr>
      <vt:lpstr>Agencija za mobilnost i programe EU (AMPEU)</vt:lpstr>
      <vt:lpstr>Program za cjeloživotno učenje  LLP</vt:lpstr>
      <vt:lpstr>Strukovno obrazovanje   i tržište rada</vt:lpstr>
      <vt:lpstr>Leonardo da Vinci</vt:lpstr>
      <vt:lpstr>Ciljevi Leonarda</vt:lpstr>
      <vt:lpstr>Aktivnosti Leonardo da Vinci</vt:lpstr>
      <vt:lpstr>Ostale Leonardo da Vinci  aktivnosti</vt:lpstr>
      <vt:lpstr>Prije svega...</vt:lpstr>
      <vt:lpstr>Projekti mobilnosti</vt:lpstr>
      <vt:lpstr>Početno strukovno obrazovanje Initial vocational education (IVT)</vt:lpstr>
      <vt:lpstr>Osobe na tržištu rada   People in the labour market (PLM) </vt:lpstr>
      <vt:lpstr>Stručnjaci u strukovnom obrazovanju VET professionals (VETPRO) </vt:lpstr>
      <vt:lpstr>Put mobilnosti...</vt:lpstr>
      <vt:lpstr>Primjeri...</vt:lpstr>
      <vt:lpstr>Primjer mobilnosti IVT</vt:lpstr>
      <vt:lpstr>Prije svega...</vt:lpstr>
      <vt:lpstr>Projekti partnerstva</vt:lpstr>
      <vt:lpstr>Projekti partnerstva </vt:lpstr>
      <vt:lpstr>Put partnerstva...</vt:lpstr>
      <vt:lpstr>Slide 23</vt:lpstr>
      <vt:lpstr>Partneri</vt:lpstr>
      <vt:lpstr>I prijavitelji su...</vt:lpstr>
      <vt:lpstr>Koristi mobilnosti i partnerstva</vt:lpstr>
      <vt:lpstr>Prošle godine...</vt:lpstr>
      <vt:lpstr>Natječaj 2010. godine</vt:lpstr>
      <vt:lpstr>Pripremni posjeti</vt:lpstr>
      <vt:lpstr>Svrha</vt:lpstr>
      <vt:lpstr>Pripremni posjeti</vt:lpstr>
      <vt:lpstr>Slide 32</vt:lpstr>
      <vt:lpstr>Kontakt seminar - primjer</vt:lpstr>
      <vt:lpstr> Posjet partnerskoj ustanovi</vt:lpstr>
      <vt:lpstr>Pripremni posjet – gdje?</vt:lpstr>
      <vt:lpstr>Pripremni posjet – procedura</vt:lpstr>
      <vt:lpstr>Pripremni posjet –  završno izvješće</vt:lpstr>
      <vt:lpstr>Pripremni posjet –  savjeti</vt:lpstr>
      <vt:lpstr>Kako započeti s projektom</vt:lpstr>
      <vt:lpstr>Svaki početak je težak…</vt:lpstr>
      <vt:lpstr>Pronalazak partnera</vt:lpstr>
      <vt:lpstr>Pronalazak partnera</vt:lpstr>
      <vt:lpstr>Zajedno s partnerom</vt:lpstr>
      <vt:lpstr>Rokovi u 2010. godini</vt:lpstr>
      <vt:lpstr>Financije</vt:lpstr>
      <vt:lpstr>                                        Sadržaj</vt:lpstr>
      <vt:lpstr>Financijski ciklus projekta – mobilnost</vt:lpstr>
      <vt:lpstr>Životni ciklus projekta –  mobilnost</vt:lpstr>
      <vt:lpstr>Financijski ciklus projekta – partnerstva</vt:lpstr>
      <vt:lpstr>Životni ciklus projekta - partnerstva</vt:lpstr>
      <vt:lpstr>Načini financiranja</vt:lpstr>
      <vt:lpstr>Vrste troškova</vt:lpstr>
      <vt:lpstr> Troškovi putovanja – mobilnost   </vt:lpstr>
      <vt:lpstr> Troškovi života - mobilnost  </vt:lpstr>
      <vt:lpstr>Slide 55</vt:lpstr>
      <vt:lpstr>LdV – Mobility in Initial Vocational Training (IVT)/učenici</vt:lpstr>
      <vt:lpstr>       LdV -  Mobility for VET Professionals (VETPRO)/(ne)nastavno osoblje)</vt:lpstr>
      <vt:lpstr>LdV – Mobility in People  in the Labour Market (PLM)</vt:lpstr>
      <vt:lpstr>LdV – Partnerships (PA)</vt:lpstr>
      <vt:lpstr>Pripremni posjet –  kontakt seminar </vt:lpstr>
      <vt:lpstr>Pripremni posjet – posjet partneru</vt:lpstr>
      <vt:lpstr>Ugovaranje</vt:lpstr>
      <vt:lpstr>Odnos između NA, korisnika i sudionika</vt:lpstr>
      <vt:lpstr>Prvo izvješće (financijski dio)  </vt:lpstr>
      <vt:lpstr>Slide 65</vt:lpstr>
      <vt:lpstr>Primarne kontrole </vt:lpstr>
      <vt:lpstr>Euro i Kuna</vt:lpstr>
      <vt:lpstr>Srednja strukovna škola iz Hrvatske  želi poslati 1 učenika u Austriju u trajanju od 2 tjedna, početak mobilnosti je u rujnu 2010. godine, od lipnja do rujna 2010 sudionik će pohađati jezični trening, te kratki tečaj o kulturi Austrije.  Ista srednja strukovna u okviru istog projekta želi poslati 2 učenika u Italiju, u trajanju od 2 tjedna, početak mobilnosti je u rujnu 2010, a od lipnja do srpnja 2010. sudionici će pohađati jezični trening.</vt:lpstr>
      <vt:lpstr>Savjeti i pitanja </vt:lpstr>
      <vt:lpstr> Od ideje do projekta</vt:lpstr>
      <vt:lpstr> Nacrt projekta </vt:lpstr>
      <vt:lpstr>Zadatak</vt:lpstr>
      <vt:lpstr>            Ciljevi Leonarda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2009-12-21T16:15:27Z</dcterms:created>
  <dcterms:modified xsi:type="dcterms:W3CDTF">2009-12-22T08:56:36Z</dcterms:modified>
</cp:coreProperties>
</file>