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36" r:id="rId2"/>
  </p:sldMasterIdLst>
  <p:notesMasterIdLst>
    <p:notesMasterId r:id="rId35"/>
  </p:notesMasterIdLst>
  <p:handoutMasterIdLst>
    <p:handoutMasterId r:id="rId36"/>
  </p:handoutMasterIdLst>
  <p:sldIdLst>
    <p:sldId id="306" r:id="rId3"/>
    <p:sldId id="302" r:id="rId4"/>
    <p:sldId id="289" r:id="rId5"/>
    <p:sldId id="290" r:id="rId6"/>
    <p:sldId id="304" r:id="rId7"/>
    <p:sldId id="295" r:id="rId8"/>
    <p:sldId id="303" r:id="rId9"/>
    <p:sldId id="308" r:id="rId10"/>
    <p:sldId id="309" r:id="rId11"/>
    <p:sldId id="313" r:id="rId12"/>
    <p:sldId id="324" r:id="rId13"/>
    <p:sldId id="329" r:id="rId14"/>
    <p:sldId id="330" r:id="rId15"/>
    <p:sldId id="331" r:id="rId16"/>
    <p:sldId id="322" r:id="rId17"/>
    <p:sldId id="312" r:id="rId18"/>
    <p:sldId id="323" r:id="rId19"/>
    <p:sldId id="310" r:id="rId20"/>
    <p:sldId id="325" r:id="rId21"/>
    <p:sldId id="311" r:id="rId22"/>
    <p:sldId id="326" r:id="rId23"/>
    <p:sldId id="328" r:id="rId24"/>
    <p:sldId id="327" r:id="rId25"/>
    <p:sldId id="314" r:id="rId26"/>
    <p:sldId id="315" r:id="rId27"/>
    <p:sldId id="316" r:id="rId28"/>
    <p:sldId id="317" r:id="rId29"/>
    <p:sldId id="318" r:id="rId30"/>
    <p:sldId id="319" r:id="rId31"/>
    <p:sldId id="320" r:id="rId32"/>
    <p:sldId id="321" r:id="rId33"/>
    <p:sldId id="301" r:id="rId34"/>
  </p:sldIdLst>
  <p:sldSz cx="9144000" cy="6858000" type="screen4x3"/>
  <p:notesSz cx="6735763" cy="9866313"/>
  <p:defaultTextStyle>
    <a:defPPr>
      <a:defRPr lang="hr-HR"/>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30D"/>
    <a:srgbClr val="D6570E"/>
    <a:srgbClr val="FF3300"/>
    <a:srgbClr val="3366FF"/>
    <a:srgbClr val="0099FF"/>
    <a:srgbClr val="3399FF"/>
    <a:srgbClr val="3333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2" autoAdjust="0"/>
    <p:restoredTop sz="79541" autoAdjust="0"/>
  </p:normalViewPr>
  <p:slideViewPr>
    <p:cSldViewPr>
      <p:cViewPr>
        <p:scale>
          <a:sx n="75" d="100"/>
          <a:sy n="75" d="100"/>
        </p:scale>
        <p:origin x="-2112" y="-93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138" y="-12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DAB89-6607-44EE-AC36-06745B795CE1}"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GB"/>
        </a:p>
      </dgm:t>
    </dgm:pt>
    <dgm:pt modelId="{99189CBE-C8D2-4569-8ED0-E6C51632553B}">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1.PODNOŠENJE MOLBE NACIONALNOJ AGENCIJI</a:t>
          </a:r>
          <a:endParaRPr lang="en-GB" sz="1200" b="1" dirty="0">
            <a:solidFill>
              <a:srgbClr val="00B0F0"/>
            </a:solidFill>
            <a:latin typeface="+mn-lt"/>
          </a:endParaRPr>
        </a:p>
      </dgm:t>
    </dgm:pt>
    <dgm:pt modelId="{6C605290-3B9C-4097-BDC7-AAAB909E7C90}" type="parTrans" cxnId="{F4EC3CA7-7A26-4708-9E99-7925F4194E80}">
      <dgm:prSet/>
      <dgm:spPr/>
      <dgm:t>
        <a:bodyPr/>
        <a:lstStyle/>
        <a:p>
          <a:endParaRPr lang="en-GB"/>
        </a:p>
      </dgm:t>
    </dgm:pt>
    <dgm:pt modelId="{7C304A5F-D49F-4F60-A219-20192A5C42DE}" type="sibTrans" cxnId="{F4EC3CA7-7A26-4708-9E99-7925F4194E80}">
      <dgm:prSet/>
      <dgm:spPr>
        <a:gradFill flip="none" rotWithShape="0">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100000" b="100000"/>
          </a:path>
          <a:tileRect t="-100000" r="-100000"/>
        </a:gradFill>
      </dgm:spPr>
      <dgm:t>
        <a:bodyPr/>
        <a:lstStyle/>
        <a:p>
          <a:endParaRPr lang="en-GB" dirty="0"/>
        </a:p>
      </dgm:t>
    </dgm:pt>
    <dgm:pt modelId="{A620B61B-BC55-456B-A783-1D9DD148B1F5}">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2.SELEKCIJA PROJEKATA</a:t>
          </a:r>
          <a:endParaRPr lang="en-GB" sz="1200" b="1" dirty="0">
            <a:solidFill>
              <a:srgbClr val="00B0F0"/>
            </a:solidFill>
            <a:latin typeface="+mn-lt"/>
          </a:endParaRPr>
        </a:p>
      </dgm:t>
    </dgm:pt>
    <dgm:pt modelId="{9056EA63-5484-4A92-9A3C-286B0A034990}" type="parTrans" cxnId="{5487BBD9-7A0E-4DB3-AE5E-76EA195EE69F}">
      <dgm:prSet/>
      <dgm:spPr/>
      <dgm:t>
        <a:bodyPr/>
        <a:lstStyle/>
        <a:p>
          <a:endParaRPr lang="en-GB"/>
        </a:p>
      </dgm:t>
    </dgm:pt>
    <dgm:pt modelId="{5F3B68F7-6101-480E-B7EE-88C16D60AE7C}" type="sibTrans" cxnId="{5487BBD9-7A0E-4DB3-AE5E-76EA195EE69F}">
      <dgm:prSet/>
      <dgm:spPr/>
      <dgm:t>
        <a:bodyPr/>
        <a:lstStyle/>
        <a:p>
          <a:endParaRPr lang="en-GB"/>
        </a:p>
      </dgm:t>
    </dgm:pt>
    <dgm:pt modelId="{691D8BA3-53D0-4C1A-A54A-DC25D1B666BB}">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4.POTPISIVANJE UGOVORA</a:t>
          </a:r>
          <a:endParaRPr lang="en-GB" sz="1200" b="1" dirty="0">
            <a:solidFill>
              <a:srgbClr val="00B0F0"/>
            </a:solidFill>
            <a:latin typeface="+mn-lt"/>
          </a:endParaRPr>
        </a:p>
      </dgm:t>
    </dgm:pt>
    <dgm:pt modelId="{DD07340D-F1B5-4591-BC7A-835CEB7DAE37}" type="parTrans" cxnId="{3CE35793-8A13-4713-B3B3-3319E37C48F6}">
      <dgm:prSet/>
      <dgm:spPr/>
      <dgm:t>
        <a:bodyPr/>
        <a:lstStyle/>
        <a:p>
          <a:endParaRPr lang="en-GB"/>
        </a:p>
      </dgm:t>
    </dgm:pt>
    <dgm:pt modelId="{49EB7A41-2475-49AC-8F5F-6BEA4853B2C3}" type="sibTrans" cxnId="{3CE35793-8A13-4713-B3B3-3319E37C48F6}">
      <dgm:prSet/>
      <dgm:spPr/>
      <dgm:t>
        <a:bodyPr/>
        <a:lstStyle/>
        <a:p>
          <a:endParaRPr lang="en-GB"/>
        </a:p>
      </dgm:t>
    </dgm:pt>
    <dgm:pt modelId="{97ABAA8A-C5A7-426D-8AE5-139B2E9B81BB}">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5.IMPLEMENTACIJA PROJEKTA</a:t>
          </a:r>
          <a:endParaRPr lang="en-GB" sz="1200" b="1" dirty="0">
            <a:solidFill>
              <a:srgbClr val="00B0F0"/>
            </a:solidFill>
            <a:latin typeface="+mn-lt"/>
          </a:endParaRPr>
        </a:p>
      </dgm:t>
    </dgm:pt>
    <dgm:pt modelId="{EDCBFAE9-3F3F-4C80-B109-24EE98234333}" type="parTrans" cxnId="{0CDED4DC-9822-44B7-A0CC-F7307C8445B9}">
      <dgm:prSet/>
      <dgm:spPr/>
      <dgm:t>
        <a:bodyPr/>
        <a:lstStyle/>
        <a:p>
          <a:endParaRPr lang="en-GB"/>
        </a:p>
      </dgm:t>
    </dgm:pt>
    <dgm:pt modelId="{B1C07349-C58D-4588-86BB-4B9D863320FB}" type="sibTrans" cxnId="{0CDED4DC-9822-44B7-A0CC-F7307C8445B9}">
      <dgm:prSet/>
      <dgm:spPr/>
      <dgm:t>
        <a:bodyPr/>
        <a:lstStyle/>
        <a:p>
          <a:endParaRPr lang="en-GB"/>
        </a:p>
      </dgm:t>
    </dgm:pt>
    <dgm:pt modelId="{C036E706-6A7A-4DDE-8ADE-3BBB399E0CFF}">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8.ZAVRŠNO IZVJEŠĆE</a:t>
          </a:r>
          <a:endParaRPr lang="en-GB" sz="1200" b="1" dirty="0">
            <a:solidFill>
              <a:srgbClr val="00B0F0"/>
            </a:solidFill>
            <a:latin typeface="+mn-lt"/>
          </a:endParaRPr>
        </a:p>
      </dgm:t>
    </dgm:pt>
    <dgm:pt modelId="{E2EAD29B-39EF-49E9-AC0E-9C8FC9ADEE12}" type="parTrans" cxnId="{05354923-0259-4254-88AF-DA5C544D982D}">
      <dgm:prSet/>
      <dgm:spPr/>
      <dgm:t>
        <a:bodyPr/>
        <a:lstStyle/>
        <a:p>
          <a:endParaRPr lang="en-GB"/>
        </a:p>
      </dgm:t>
    </dgm:pt>
    <dgm:pt modelId="{CAAF47B3-0ABB-49CD-99EA-0EF9580315FE}" type="sibTrans" cxnId="{05354923-0259-4254-88AF-DA5C544D982D}">
      <dgm:prSet/>
      <dgm:spPr/>
      <dgm:t>
        <a:bodyPr/>
        <a:lstStyle/>
        <a:p>
          <a:endParaRPr lang="en-GB"/>
        </a:p>
      </dgm:t>
    </dgm:pt>
    <dgm:pt modelId="{22823FCB-86A1-42F0-96A0-0B79EEA07C7B}">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Institucija/organizacija/korisnik</a:t>
          </a:r>
          <a:endParaRPr lang="en-GB" sz="1200" b="1" dirty="0">
            <a:solidFill>
              <a:srgbClr val="BF7625"/>
            </a:solidFill>
            <a:latin typeface="+mn-lt"/>
          </a:endParaRPr>
        </a:p>
      </dgm:t>
    </dgm:pt>
    <dgm:pt modelId="{0DA81497-E32E-45FA-A0AF-E25E2B3D6979}" type="parTrans" cxnId="{466C6E9C-1744-4FEB-9616-245DF92F83F9}">
      <dgm:prSet/>
      <dgm:spPr/>
      <dgm:t>
        <a:bodyPr/>
        <a:lstStyle/>
        <a:p>
          <a:endParaRPr lang="en-GB"/>
        </a:p>
      </dgm:t>
    </dgm:pt>
    <dgm:pt modelId="{60524081-660A-4421-AE40-A52F630C9CAC}" type="sibTrans" cxnId="{466C6E9C-1744-4FEB-9616-245DF92F83F9}">
      <dgm:prSet/>
      <dgm:spPr/>
      <dgm:t>
        <a:bodyPr/>
        <a:lstStyle/>
        <a:p>
          <a:endParaRPr lang="en-GB"/>
        </a:p>
      </dgm:t>
    </dgm:pt>
    <dgm:pt modelId="{D73673B0-5B26-4AA2-8A02-4BAC329F556E}">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Nacionalna agencija	</a:t>
          </a:r>
          <a:endParaRPr lang="en-GB" sz="1200" b="1" dirty="0">
            <a:solidFill>
              <a:srgbClr val="BF7625"/>
            </a:solidFill>
            <a:latin typeface="+mn-lt"/>
          </a:endParaRPr>
        </a:p>
      </dgm:t>
    </dgm:pt>
    <dgm:pt modelId="{323183C4-390A-41D8-AC50-AA99A6A764D4}" type="parTrans" cxnId="{83787497-483E-40C8-9E4A-384932B57894}">
      <dgm:prSet/>
      <dgm:spPr/>
      <dgm:t>
        <a:bodyPr/>
        <a:lstStyle/>
        <a:p>
          <a:endParaRPr lang="en-GB"/>
        </a:p>
      </dgm:t>
    </dgm:pt>
    <dgm:pt modelId="{F9303EBE-412E-46DF-8598-F7E745336553}" type="sibTrans" cxnId="{83787497-483E-40C8-9E4A-384932B57894}">
      <dgm:prSet/>
      <dgm:spPr/>
      <dgm:t>
        <a:bodyPr/>
        <a:lstStyle/>
        <a:p>
          <a:endParaRPr lang="en-GB"/>
        </a:p>
      </dgm:t>
    </dgm:pt>
    <dgm:pt modelId="{5A42C0C9-6B36-4481-BDA0-A3DA0AB4FB00}">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Institucija/organizacija (korisnik)</a:t>
          </a:r>
          <a:endParaRPr lang="en-GB" sz="1200" b="1" dirty="0">
            <a:solidFill>
              <a:srgbClr val="BF7625"/>
            </a:solidFill>
            <a:latin typeface="+mn-lt"/>
          </a:endParaRPr>
        </a:p>
      </dgm:t>
    </dgm:pt>
    <dgm:pt modelId="{A5AF7830-1707-4D07-B90E-C9E9B464A8AC}" type="parTrans" cxnId="{84316C4A-33E9-49C9-ABA4-E5F9766AE8E1}">
      <dgm:prSet/>
      <dgm:spPr/>
      <dgm:t>
        <a:bodyPr/>
        <a:lstStyle/>
        <a:p>
          <a:endParaRPr lang="en-GB"/>
        </a:p>
      </dgm:t>
    </dgm:pt>
    <dgm:pt modelId="{D81FEF54-1CB1-4F09-97FD-3DE0B62B402E}" type="sibTrans" cxnId="{84316C4A-33E9-49C9-ABA4-E5F9766AE8E1}">
      <dgm:prSet/>
      <dgm:spPr/>
      <dgm:t>
        <a:bodyPr/>
        <a:lstStyle/>
        <a:p>
          <a:endParaRPr lang="en-GB"/>
        </a:p>
      </dgm:t>
    </dgm:pt>
    <dgm:pt modelId="{D837962A-5F17-4F4E-A970-CACA0A14180D}">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Institucija/organizacija (korisnik)</a:t>
          </a:r>
          <a:endParaRPr lang="en-GB" sz="1200" b="1" dirty="0">
            <a:solidFill>
              <a:srgbClr val="BF7625"/>
            </a:solidFill>
            <a:latin typeface="+mn-lt"/>
          </a:endParaRPr>
        </a:p>
      </dgm:t>
    </dgm:pt>
    <dgm:pt modelId="{2CB654BC-6CE6-42FA-8CFF-D08DED2E7678}" type="parTrans" cxnId="{C9AE07C1-4EBE-42FF-BDB7-AC0B28612335}">
      <dgm:prSet/>
      <dgm:spPr/>
      <dgm:t>
        <a:bodyPr/>
        <a:lstStyle/>
        <a:p>
          <a:endParaRPr lang="en-GB"/>
        </a:p>
      </dgm:t>
    </dgm:pt>
    <dgm:pt modelId="{EBF5325E-762B-4B44-8C8E-56E2D445CB65}" type="sibTrans" cxnId="{C9AE07C1-4EBE-42FF-BDB7-AC0B28612335}">
      <dgm:prSet/>
      <dgm:spPr/>
      <dgm:t>
        <a:bodyPr/>
        <a:lstStyle/>
        <a:p>
          <a:endParaRPr lang="en-GB"/>
        </a:p>
      </dgm:t>
    </dgm:pt>
    <dgm:pt modelId="{4E2E3BC0-D28E-4514-AACE-3B0AC27702BE}">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Institucija/organizacija (korisnik)</a:t>
          </a:r>
          <a:endParaRPr lang="en-GB" sz="1200" b="1" dirty="0">
            <a:solidFill>
              <a:srgbClr val="BF7625"/>
            </a:solidFill>
            <a:latin typeface="+mn-lt"/>
          </a:endParaRPr>
        </a:p>
      </dgm:t>
    </dgm:pt>
    <dgm:pt modelId="{1D0D6D0C-0862-47B1-8ADC-FD15B68FA24B}" type="parTrans" cxnId="{EBC4F3EC-3DCB-4B54-95D3-F37A34504AAC}">
      <dgm:prSet/>
      <dgm:spPr/>
      <dgm:t>
        <a:bodyPr/>
        <a:lstStyle/>
        <a:p>
          <a:endParaRPr lang="en-GB"/>
        </a:p>
      </dgm:t>
    </dgm:pt>
    <dgm:pt modelId="{656602C8-3A97-4052-A880-7DB6F206352C}" type="sibTrans" cxnId="{EBC4F3EC-3DCB-4B54-95D3-F37A34504AAC}">
      <dgm:prSet/>
      <dgm:spPr/>
      <dgm:t>
        <a:bodyPr/>
        <a:lstStyle/>
        <a:p>
          <a:endParaRPr lang="en-GB"/>
        </a:p>
      </dgm:t>
    </dgm:pt>
    <dgm:pt modelId="{8B74CDA4-6B9D-4283-A833-44EDAF97BA74}">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7.ZAVRŠETAK  AKTIVNOSTI</a:t>
          </a:r>
          <a:endParaRPr lang="en-GB" sz="1200" b="1" dirty="0">
            <a:solidFill>
              <a:srgbClr val="00B0F0"/>
            </a:solidFill>
            <a:latin typeface="+mn-lt"/>
          </a:endParaRPr>
        </a:p>
      </dgm:t>
    </dgm:pt>
    <dgm:pt modelId="{9F258966-F6A0-4643-A405-AEA6CF0515C9}" type="sibTrans" cxnId="{B0F88EFB-2462-492C-92B6-86F97D98E190}">
      <dgm:prSet/>
      <dgm:spPr/>
      <dgm:t>
        <a:bodyPr/>
        <a:lstStyle/>
        <a:p>
          <a:endParaRPr lang="en-GB"/>
        </a:p>
      </dgm:t>
    </dgm:pt>
    <dgm:pt modelId="{3CAC284B-7C4C-4BDB-82FF-4E2A97B1F69A}" type="parTrans" cxnId="{B0F88EFB-2462-492C-92B6-86F97D98E190}">
      <dgm:prSet/>
      <dgm:spPr/>
      <dgm:t>
        <a:bodyPr/>
        <a:lstStyle/>
        <a:p>
          <a:endParaRPr lang="en-GB"/>
        </a:p>
      </dgm:t>
    </dgm:pt>
    <dgm:pt modelId="{EC3F2FD3-04EA-4A9C-AB83-04F48F2C1256}">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9.KONAČNA ODLUKA</a:t>
          </a:r>
          <a:endParaRPr lang="en-GB" sz="1200" b="1" dirty="0">
            <a:solidFill>
              <a:srgbClr val="00B0F0"/>
            </a:solidFill>
            <a:latin typeface="+mn-lt"/>
          </a:endParaRPr>
        </a:p>
      </dgm:t>
    </dgm:pt>
    <dgm:pt modelId="{F029F8A1-EF54-4E20-A78F-0EB901EAC9F9}" type="parTrans" cxnId="{997BAB55-068E-4864-B56B-62C6350FFA83}">
      <dgm:prSet/>
      <dgm:spPr/>
      <dgm:t>
        <a:bodyPr/>
        <a:lstStyle/>
        <a:p>
          <a:endParaRPr lang="en-GB"/>
        </a:p>
      </dgm:t>
    </dgm:pt>
    <dgm:pt modelId="{8A128D5A-6865-4C84-AC26-FB2C73AB2B00}" type="sibTrans" cxnId="{997BAB55-068E-4864-B56B-62C6350FFA83}">
      <dgm:prSet/>
      <dgm:spPr/>
      <dgm:t>
        <a:bodyPr/>
        <a:lstStyle/>
        <a:p>
          <a:endParaRPr lang="en-GB"/>
        </a:p>
      </dgm:t>
    </dgm:pt>
    <dgm:pt modelId="{9C19DC46-8CD6-4CE0-9B8C-6D7C6BEF60B6}">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Institucija/organizacija i Nacionalna agencija</a:t>
          </a:r>
          <a:endParaRPr lang="en-GB" sz="1200" b="1" dirty="0">
            <a:solidFill>
              <a:srgbClr val="BF7625"/>
            </a:solidFill>
            <a:latin typeface="+mn-lt"/>
          </a:endParaRPr>
        </a:p>
      </dgm:t>
    </dgm:pt>
    <dgm:pt modelId="{BCB08CD8-E2CB-4897-86CD-22B30DABFB3E}" type="sibTrans" cxnId="{BE6A8E5A-E609-44E5-9806-10ACE9997E92}">
      <dgm:prSet/>
      <dgm:spPr/>
      <dgm:t>
        <a:bodyPr/>
        <a:lstStyle/>
        <a:p>
          <a:endParaRPr lang="en-GB"/>
        </a:p>
      </dgm:t>
    </dgm:pt>
    <dgm:pt modelId="{31B128FB-F100-46A9-9EA4-E86491444DF0}" type="parTrans" cxnId="{BE6A8E5A-E609-44E5-9806-10ACE9997E92}">
      <dgm:prSet/>
      <dgm:spPr/>
      <dgm:t>
        <a:bodyPr/>
        <a:lstStyle/>
        <a:p>
          <a:endParaRPr lang="en-GB"/>
        </a:p>
      </dgm:t>
    </dgm:pt>
    <dgm:pt modelId="{3AF76560-A3FD-4485-BB57-E018EE9875A4}">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3.ODLUKA O DODJELI FINANCIJSKIH SREDSTAVA</a:t>
          </a:r>
          <a:endParaRPr lang="en-GB" sz="1200" b="1" dirty="0">
            <a:solidFill>
              <a:srgbClr val="00B0F0"/>
            </a:solidFill>
            <a:latin typeface="+mn-lt"/>
          </a:endParaRPr>
        </a:p>
      </dgm:t>
    </dgm:pt>
    <dgm:pt modelId="{1E79BEAC-FAA3-4F50-8919-2C977E10D3FF}" type="parTrans" cxnId="{B981624A-EC41-4ACE-B82B-65B8585ECFBE}">
      <dgm:prSet/>
      <dgm:spPr/>
      <dgm:t>
        <a:bodyPr/>
        <a:lstStyle/>
        <a:p>
          <a:endParaRPr lang="hr-HR"/>
        </a:p>
      </dgm:t>
    </dgm:pt>
    <dgm:pt modelId="{78E20D11-4212-4FCB-A3C6-62202FDAA618}" type="sibTrans" cxnId="{B981624A-EC41-4ACE-B82B-65B8585ECFBE}">
      <dgm:prSet/>
      <dgm:spPr/>
      <dgm:t>
        <a:bodyPr/>
        <a:lstStyle/>
        <a:p>
          <a:endParaRPr lang="hr-HR"/>
        </a:p>
      </dgm:t>
    </dgm:pt>
    <dgm:pt modelId="{74BC2C29-F0D5-4535-9290-AF4CE7BFB337}">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Nacionalna agencija</a:t>
          </a:r>
          <a:endParaRPr lang="en-GB" sz="1200" b="1" dirty="0">
            <a:solidFill>
              <a:srgbClr val="BF7625"/>
            </a:solidFill>
            <a:latin typeface="+mn-lt"/>
          </a:endParaRPr>
        </a:p>
      </dgm:t>
    </dgm:pt>
    <dgm:pt modelId="{907E9577-2D26-4609-BD36-640805BA7BB3}" type="parTrans" cxnId="{A602F53E-5BA3-4AC9-9EDA-9679839779B1}">
      <dgm:prSet/>
      <dgm:spPr/>
      <dgm:t>
        <a:bodyPr/>
        <a:lstStyle/>
        <a:p>
          <a:endParaRPr lang="hr-HR"/>
        </a:p>
      </dgm:t>
    </dgm:pt>
    <dgm:pt modelId="{92B57FA2-689C-4C2E-8588-20B4AC52781B}" type="sibTrans" cxnId="{A602F53E-5BA3-4AC9-9EDA-9679839779B1}">
      <dgm:prSet/>
      <dgm:spPr/>
      <dgm:t>
        <a:bodyPr/>
        <a:lstStyle/>
        <a:p>
          <a:endParaRPr lang="hr-HR"/>
        </a:p>
      </dgm:t>
    </dgm:pt>
    <dgm:pt modelId="{AD4AE166-09B2-43D6-BABF-88F1B95BBC5D}">
      <dgm:prSet custT="1"/>
      <dgm:spPr>
        <a:solidFill>
          <a:schemeClr val="accent3">
            <a:lumMod val="85000"/>
          </a:schemeClr>
        </a:solidFill>
      </dgm:spPr>
      <dgm:t>
        <a:bodyPr/>
        <a:lstStyle/>
        <a:p>
          <a:pPr algn="ctr">
            <a:lnSpc>
              <a:spcPct val="150000"/>
            </a:lnSpc>
          </a:pPr>
          <a:r>
            <a:rPr lang="hr-HR" sz="1200" b="1" dirty="0" smtClean="0">
              <a:solidFill>
                <a:srgbClr val="BF7625"/>
              </a:solidFill>
              <a:latin typeface="+mn-lt"/>
            </a:rPr>
            <a:t>Nacionalna agencija</a:t>
          </a:r>
          <a:endParaRPr lang="en-GB" sz="1200" b="1" dirty="0">
            <a:solidFill>
              <a:srgbClr val="00B0F0"/>
            </a:solidFill>
            <a:latin typeface="+mn-lt"/>
          </a:endParaRPr>
        </a:p>
      </dgm:t>
    </dgm:pt>
    <dgm:pt modelId="{94D18C34-57BD-42B2-A5A2-C95DEAC71CC2}" type="parTrans" cxnId="{5E5373EB-2C39-4B62-A288-9228DF12F014}">
      <dgm:prSet/>
      <dgm:spPr/>
      <dgm:t>
        <a:bodyPr/>
        <a:lstStyle/>
        <a:p>
          <a:endParaRPr lang="hr-HR"/>
        </a:p>
      </dgm:t>
    </dgm:pt>
    <dgm:pt modelId="{FF19980E-A6E6-47CF-86F0-46A4022C505B}" type="sibTrans" cxnId="{5E5373EB-2C39-4B62-A288-9228DF12F014}">
      <dgm:prSet/>
      <dgm:spPr/>
      <dgm:t>
        <a:bodyPr/>
        <a:lstStyle/>
        <a:p>
          <a:endParaRPr lang="hr-HR"/>
        </a:p>
      </dgm:t>
    </dgm:pt>
    <dgm:pt modelId="{5EA87E4A-E94C-4D7E-911A-B6E6CCF50B73}">
      <dgm:prSet custT="1"/>
      <dgm:spPr>
        <a:solidFill>
          <a:schemeClr val="accent3">
            <a:lumMod val="85000"/>
          </a:schemeClr>
        </a:solidFill>
      </dgm:spPr>
      <dgm:t>
        <a:bodyPr/>
        <a:lstStyle/>
        <a:p>
          <a:pPr algn="ctr">
            <a:lnSpc>
              <a:spcPct val="150000"/>
            </a:lnSpc>
          </a:pPr>
          <a:r>
            <a:rPr lang="hr-HR" sz="1200" b="1" dirty="0" smtClean="0">
              <a:solidFill>
                <a:srgbClr val="00B0F0"/>
              </a:solidFill>
              <a:latin typeface="+mn-lt"/>
            </a:rPr>
            <a:t>6. PRVO IZVJEŠĆE</a:t>
          </a:r>
        </a:p>
        <a:p>
          <a:pPr algn="ctr">
            <a:lnSpc>
              <a:spcPct val="150000"/>
            </a:lnSpc>
          </a:pPr>
          <a:r>
            <a:rPr lang="hr-HR" sz="1200" b="1" dirty="0" smtClean="0">
              <a:solidFill>
                <a:srgbClr val="BF7625"/>
              </a:solidFill>
              <a:latin typeface="+mn-lt"/>
            </a:rPr>
            <a:t>Institucija/organizacija (korisnik)</a:t>
          </a:r>
          <a:endParaRPr lang="en-GB" sz="1200" b="1" dirty="0">
            <a:solidFill>
              <a:srgbClr val="00B0F0"/>
            </a:solidFill>
            <a:latin typeface="+mn-lt"/>
          </a:endParaRPr>
        </a:p>
      </dgm:t>
    </dgm:pt>
    <dgm:pt modelId="{F7A78C39-55C3-4BBA-A015-379140E041A3}" type="parTrans" cxnId="{79A85323-9E24-4842-AB56-EA54D8BE5FC1}">
      <dgm:prSet/>
      <dgm:spPr/>
      <dgm:t>
        <a:bodyPr/>
        <a:lstStyle/>
        <a:p>
          <a:endParaRPr lang="hr-HR"/>
        </a:p>
      </dgm:t>
    </dgm:pt>
    <dgm:pt modelId="{36477F0E-073C-4FD6-8FFA-0577ADCE6874}" type="sibTrans" cxnId="{79A85323-9E24-4842-AB56-EA54D8BE5FC1}">
      <dgm:prSet/>
      <dgm:spPr/>
      <dgm:t>
        <a:bodyPr/>
        <a:lstStyle/>
        <a:p>
          <a:endParaRPr lang="hr-HR"/>
        </a:p>
      </dgm:t>
    </dgm:pt>
    <dgm:pt modelId="{09C0B328-D1FC-42E1-A835-DB080E198B3A}">
      <dgm:prSet custT="1"/>
      <dgm:spPr>
        <a:solidFill>
          <a:schemeClr val="accent3">
            <a:lumMod val="85000"/>
          </a:schemeClr>
        </a:solidFill>
      </dgm:spPr>
      <dgm:t>
        <a:bodyPr/>
        <a:lstStyle/>
        <a:p>
          <a:pPr algn="ctr">
            <a:lnSpc>
              <a:spcPct val="150000"/>
            </a:lnSpc>
          </a:pPr>
          <a:endParaRPr lang="en-GB" sz="1200" b="1" dirty="0">
            <a:solidFill>
              <a:srgbClr val="BF7625"/>
            </a:solidFill>
            <a:latin typeface="+mn-lt"/>
          </a:endParaRPr>
        </a:p>
      </dgm:t>
    </dgm:pt>
    <dgm:pt modelId="{6469F793-F5A1-438F-8B78-9D570129B5C3}" type="parTrans" cxnId="{13B7846C-1C1F-4C41-8CD4-413505C669FE}">
      <dgm:prSet/>
      <dgm:spPr/>
      <dgm:t>
        <a:bodyPr/>
        <a:lstStyle/>
        <a:p>
          <a:endParaRPr lang="hr-HR"/>
        </a:p>
      </dgm:t>
    </dgm:pt>
    <dgm:pt modelId="{F1391199-A97C-4D5F-AA89-3D7875D1599F}" type="sibTrans" cxnId="{13B7846C-1C1F-4C41-8CD4-413505C669FE}">
      <dgm:prSet/>
      <dgm:spPr/>
      <dgm:t>
        <a:bodyPr/>
        <a:lstStyle/>
        <a:p>
          <a:endParaRPr lang="hr-HR"/>
        </a:p>
      </dgm:t>
    </dgm:pt>
    <dgm:pt modelId="{77C36594-F9F4-4AA3-9C0D-A8AE23D5C841}" type="pres">
      <dgm:prSet presAssocID="{A2BDAB89-6607-44EE-AC36-06745B795CE1}" presName="Name0" presStyleCnt="0">
        <dgm:presLayoutVars>
          <dgm:dir/>
          <dgm:resizeHandles val="exact"/>
        </dgm:presLayoutVars>
      </dgm:prSet>
      <dgm:spPr/>
      <dgm:t>
        <a:bodyPr/>
        <a:lstStyle/>
        <a:p>
          <a:endParaRPr lang="en-GB"/>
        </a:p>
      </dgm:t>
    </dgm:pt>
    <dgm:pt modelId="{AE595BFE-0B2F-426A-80B6-5BBFA912AE21}" type="pres">
      <dgm:prSet presAssocID="{A2BDAB89-6607-44EE-AC36-06745B795CE1}" presName="cycle" presStyleCnt="0"/>
      <dgm:spPr/>
      <dgm:t>
        <a:bodyPr/>
        <a:lstStyle/>
        <a:p>
          <a:endParaRPr lang="en-GB"/>
        </a:p>
      </dgm:t>
    </dgm:pt>
    <dgm:pt modelId="{EF4435E4-A6FA-446E-AA02-B5370E39D22C}" type="pres">
      <dgm:prSet presAssocID="{99189CBE-C8D2-4569-8ED0-E6C51632553B}" presName="nodeFirstNode" presStyleLbl="node1" presStyleIdx="0" presStyleCnt="9" custScaleX="147155" custScaleY="123687" custRadScaleRad="95189" custRadScaleInc="24043">
        <dgm:presLayoutVars>
          <dgm:bulletEnabled val="1"/>
        </dgm:presLayoutVars>
      </dgm:prSet>
      <dgm:spPr/>
      <dgm:t>
        <a:bodyPr/>
        <a:lstStyle/>
        <a:p>
          <a:endParaRPr lang="en-GB"/>
        </a:p>
      </dgm:t>
    </dgm:pt>
    <dgm:pt modelId="{6EFF6DB3-0CBA-4D10-80F3-BBFF7B80ABFC}" type="pres">
      <dgm:prSet presAssocID="{7C304A5F-D49F-4F60-A219-20192A5C42DE}" presName="sibTransFirstNode" presStyleLbl="bgShp" presStyleIdx="0" presStyleCnt="1" custScaleX="111693" custLinFactNeighborX="-348" custLinFactNeighborY="-57"/>
      <dgm:spPr/>
      <dgm:t>
        <a:bodyPr/>
        <a:lstStyle/>
        <a:p>
          <a:endParaRPr lang="en-GB"/>
        </a:p>
      </dgm:t>
    </dgm:pt>
    <dgm:pt modelId="{80702E8E-EDF2-4817-B8FD-DF5DD326EF4C}" type="pres">
      <dgm:prSet presAssocID="{A620B61B-BC55-456B-A783-1D9DD148B1F5}" presName="nodeFollowingNodes" presStyleLbl="node1" presStyleIdx="1" presStyleCnt="9" custScaleX="132818" custScaleY="106453" custRadScaleRad="114191" custRadScaleInc="49966">
        <dgm:presLayoutVars>
          <dgm:bulletEnabled val="1"/>
        </dgm:presLayoutVars>
      </dgm:prSet>
      <dgm:spPr/>
      <dgm:t>
        <a:bodyPr/>
        <a:lstStyle/>
        <a:p>
          <a:endParaRPr lang="en-GB"/>
        </a:p>
      </dgm:t>
    </dgm:pt>
    <dgm:pt modelId="{7833A6BF-0E00-433C-8D8F-A2135B88EFAD}" type="pres">
      <dgm:prSet presAssocID="{3AF76560-A3FD-4485-BB57-E018EE9875A4}" presName="nodeFollowingNodes" presStyleLbl="node1" presStyleIdx="2" presStyleCnt="9" custScaleX="152132" custScaleY="133547" custRadScaleRad="102602" custRadScaleInc="15784">
        <dgm:presLayoutVars>
          <dgm:bulletEnabled val="1"/>
        </dgm:presLayoutVars>
      </dgm:prSet>
      <dgm:spPr/>
      <dgm:t>
        <a:bodyPr/>
        <a:lstStyle/>
        <a:p>
          <a:endParaRPr lang="hr-HR"/>
        </a:p>
      </dgm:t>
    </dgm:pt>
    <dgm:pt modelId="{E643943C-CB8F-48F8-87AD-2AE04A1FCECC}" type="pres">
      <dgm:prSet presAssocID="{691D8BA3-53D0-4C1A-A54A-DC25D1B666BB}" presName="nodeFollowingNodes" presStyleLbl="node1" presStyleIdx="3" presStyleCnt="9" custScaleX="137127" custScaleY="138215" custRadScaleRad="106320" custRadScaleInc="-10360">
        <dgm:presLayoutVars>
          <dgm:bulletEnabled val="1"/>
        </dgm:presLayoutVars>
      </dgm:prSet>
      <dgm:spPr/>
      <dgm:t>
        <a:bodyPr/>
        <a:lstStyle/>
        <a:p>
          <a:endParaRPr lang="en-GB"/>
        </a:p>
      </dgm:t>
    </dgm:pt>
    <dgm:pt modelId="{65373847-0C4E-4752-8B59-18D8DFC50536}" type="pres">
      <dgm:prSet presAssocID="{97ABAA8A-C5A7-426D-8AE5-139B2E9B81BB}" presName="nodeFollowingNodes" presStyleLbl="node1" presStyleIdx="4" presStyleCnt="9" custScaleX="146964" custScaleY="122326" custRadScaleRad="98817" custRadScaleInc="-3096">
        <dgm:presLayoutVars>
          <dgm:bulletEnabled val="1"/>
        </dgm:presLayoutVars>
      </dgm:prSet>
      <dgm:spPr/>
      <dgm:t>
        <a:bodyPr/>
        <a:lstStyle/>
        <a:p>
          <a:endParaRPr lang="en-GB"/>
        </a:p>
      </dgm:t>
    </dgm:pt>
    <dgm:pt modelId="{F9CAF92F-B380-4DE3-9C0F-88B1FA3C13C6}" type="pres">
      <dgm:prSet presAssocID="{5EA87E4A-E94C-4D7E-911A-B6E6CCF50B73}" presName="nodeFollowingNodes" presStyleLbl="node1" presStyleIdx="5" presStyleCnt="9" custScaleX="147419" custRadScaleRad="107090" custRadScaleInc="78719">
        <dgm:presLayoutVars>
          <dgm:bulletEnabled val="1"/>
        </dgm:presLayoutVars>
      </dgm:prSet>
      <dgm:spPr/>
      <dgm:t>
        <a:bodyPr/>
        <a:lstStyle/>
        <a:p>
          <a:endParaRPr lang="hr-HR"/>
        </a:p>
      </dgm:t>
    </dgm:pt>
    <dgm:pt modelId="{6DB1D275-E9AC-410B-82EC-A016C3D79DD4}" type="pres">
      <dgm:prSet presAssocID="{8B74CDA4-6B9D-4283-A833-44EDAF97BA74}" presName="nodeFollowingNodes" presStyleLbl="node1" presStyleIdx="6" presStyleCnt="9" custScaleX="136831" custRadScaleRad="114296" custRadScaleInc="43149">
        <dgm:presLayoutVars>
          <dgm:bulletEnabled val="1"/>
        </dgm:presLayoutVars>
      </dgm:prSet>
      <dgm:spPr/>
      <dgm:t>
        <a:bodyPr/>
        <a:lstStyle/>
        <a:p>
          <a:endParaRPr lang="en-GB"/>
        </a:p>
      </dgm:t>
    </dgm:pt>
    <dgm:pt modelId="{BD583179-5963-4536-A3B7-0A377F6DD0F2}" type="pres">
      <dgm:prSet presAssocID="{C036E706-6A7A-4DDE-8ADE-3BBB399E0CFF}" presName="nodeFollowingNodes" presStyleLbl="node1" presStyleIdx="7" presStyleCnt="9" custScaleX="145701" custScaleY="103724" custRadScaleRad="105768" custRadScaleInc="10333">
        <dgm:presLayoutVars>
          <dgm:bulletEnabled val="1"/>
        </dgm:presLayoutVars>
      </dgm:prSet>
      <dgm:spPr/>
      <dgm:t>
        <a:bodyPr/>
        <a:lstStyle/>
        <a:p>
          <a:endParaRPr lang="en-GB"/>
        </a:p>
      </dgm:t>
    </dgm:pt>
    <dgm:pt modelId="{8D813AF5-8532-4BD6-8C38-83F66BEBD326}" type="pres">
      <dgm:prSet presAssocID="{EC3F2FD3-04EA-4A9C-AB83-04F48F2C1256}" presName="nodeFollowingNodes" presStyleLbl="node1" presStyleIdx="8" presStyleCnt="9" custScaleX="133613" custScaleY="105159" custRadScaleRad="105705" custRadScaleInc="-17992">
        <dgm:presLayoutVars>
          <dgm:bulletEnabled val="1"/>
        </dgm:presLayoutVars>
      </dgm:prSet>
      <dgm:spPr/>
      <dgm:t>
        <a:bodyPr/>
        <a:lstStyle/>
        <a:p>
          <a:endParaRPr lang="en-GB"/>
        </a:p>
      </dgm:t>
    </dgm:pt>
  </dgm:ptLst>
  <dgm:cxnLst>
    <dgm:cxn modelId="{526CBFCE-7502-4226-9555-ECE13CEBA13F}" type="presOf" srcId="{C036E706-6A7A-4DDE-8ADE-3BBB399E0CFF}" destId="{BD583179-5963-4536-A3B7-0A377F6DD0F2}" srcOrd="0" destOrd="0" presId="urn:microsoft.com/office/officeart/2005/8/layout/cycle3"/>
    <dgm:cxn modelId="{591980FB-7804-4695-A353-65D30CE4E30C}" type="presOf" srcId="{7C304A5F-D49F-4F60-A219-20192A5C42DE}" destId="{6EFF6DB3-0CBA-4D10-80F3-BBFF7B80ABFC}" srcOrd="0" destOrd="0" presId="urn:microsoft.com/office/officeart/2005/8/layout/cycle3"/>
    <dgm:cxn modelId="{79A85323-9E24-4842-AB56-EA54D8BE5FC1}" srcId="{A2BDAB89-6607-44EE-AC36-06745B795CE1}" destId="{5EA87E4A-E94C-4D7E-911A-B6E6CCF50B73}" srcOrd="5" destOrd="0" parTransId="{F7A78C39-55C3-4BBA-A015-379140E041A3}" sibTransId="{36477F0E-073C-4FD6-8FFA-0577ADCE6874}"/>
    <dgm:cxn modelId="{00F1799C-0AD6-4B6B-B4A3-BF2683DE6869}" type="presOf" srcId="{D837962A-5F17-4F4E-A970-CACA0A14180D}" destId="{6DB1D275-E9AC-410B-82EC-A016C3D79DD4}" srcOrd="0" destOrd="1" presId="urn:microsoft.com/office/officeart/2005/8/layout/cycle3"/>
    <dgm:cxn modelId="{DD7BE391-B001-417C-9EDF-AB125AD1343D}" type="presOf" srcId="{A2BDAB89-6607-44EE-AC36-06745B795CE1}" destId="{77C36594-F9F4-4AA3-9C0D-A8AE23D5C841}" srcOrd="0" destOrd="0" presId="urn:microsoft.com/office/officeart/2005/8/layout/cycle3"/>
    <dgm:cxn modelId="{84316C4A-33E9-49C9-ABA4-E5F9766AE8E1}" srcId="{97ABAA8A-C5A7-426D-8AE5-139B2E9B81BB}" destId="{5A42C0C9-6B36-4481-BDA0-A3DA0AB4FB00}" srcOrd="0" destOrd="0" parTransId="{A5AF7830-1707-4D07-B90E-C9E9B464A8AC}" sibTransId="{D81FEF54-1CB1-4F09-97FD-3DE0B62B402E}"/>
    <dgm:cxn modelId="{0CDED4DC-9822-44B7-A0CC-F7307C8445B9}" srcId="{A2BDAB89-6607-44EE-AC36-06745B795CE1}" destId="{97ABAA8A-C5A7-426D-8AE5-139B2E9B81BB}" srcOrd="4" destOrd="0" parTransId="{EDCBFAE9-3F3F-4C80-B109-24EE98234333}" sibTransId="{B1C07349-C58D-4588-86BB-4B9D863320FB}"/>
    <dgm:cxn modelId="{C9AE07C1-4EBE-42FF-BDB7-AC0B28612335}" srcId="{8B74CDA4-6B9D-4283-A833-44EDAF97BA74}" destId="{D837962A-5F17-4F4E-A970-CACA0A14180D}" srcOrd="0" destOrd="0" parTransId="{2CB654BC-6CE6-42FA-8CFF-D08DED2E7678}" sibTransId="{EBF5325E-762B-4B44-8C8E-56E2D445CB65}"/>
    <dgm:cxn modelId="{B0F88EFB-2462-492C-92B6-86F97D98E190}" srcId="{A2BDAB89-6607-44EE-AC36-06745B795CE1}" destId="{8B74CDA4-6B9D-4283-A833-44EDAF97BA74}" srcOrd="6" destOrd="0" parTransId="{3CAC284B-7C4C-4BDB-82FF-4E2A97B1F69A}" sibTransId="{9F258966-F6A0-4643-A405-AEA6CF0515C9}"/>
    <dgm:cxn modelId="{20225A51-3F68-404F-984C-34A4B5D2C5FF}" type="presOf" srcId="{5EA87E4A-E94C-4D7E-911A-B6E6CCF50B73}" destId="{F9CAF92F-B380-4DE3-9C0F-88B1FA3C13C6}" srcOrd="0" destOrd="0" presId="urn:microsoft.com/office/officeart/2005/8/layout/cycle3"/>
    <dgm:cxn modelId="{55EB75E0-3533-4933-B237-75B776BA5353}" type="presOf" srcId="{97ABAA8A-C5A7-426D-8AE5-139B2E9B81BB}" destId="{65373847-0C4E-4752-8B59-18D8DFC50536}" srcOrd="0" destOrd="0" presId="urn:microsoft.com/office/officeart/2005/8/layout/cycle3"/>
    <dgm:cxn modelId="{466C6E9C-1744-4FEB-9616-245DF92F83F9}" srcId="{99189CBE-C8D2-4569-8ED0-E6C51632553B}" destId="{22823FCB-86A1-42F0-96A0-0B79EEA07C7B}" srcOrd="0" destOrd="0" parTransId="{0DA81497-E32E-45FA-A0AF-E25E2B3D6979}" sibTransId="{60524081-660A-4421-AE40-A52F630C9CAC}"/>
    <dgm:cxn modelId="{5F3DBDB7-D854-4E29-B922-C78C137CED76}" type="presOf" srcId="{D73673B0-5B26-4AA2-8A02-4BAC329F556E}" destId="{80702E8E-EDF2-4817-B8FD-DF5DD326EF4C}" srcOrd="0" destOrd="1" presId="urn:microsoft.com/office/officeart/2005/8/layout/cycle3"/>
    <dgm:cxn modelId="{50BE585F-BE8B-4ADB-9B0C-949B5145A641}" type="presOf" srcId="{9C19DC46-8CD6-4CE0-9B8C-6D7C6BEF60B6}" destId="{E643943C-CB8F-48F8-87AD-2AE04A1FCECC}" srcOrd="0" destOrd="1" presId="urn:microsoft.com/office/officeart/2005/8/layout/cycle3"/>
    <dgm:cxn modelId="{BDCE148A-8488-4F74-A868-1058C67202AC}" type="presOf" srcId="{8B74CDA4-6B9D-4283-A833-44EDAF97BA74}" destId="{6DB1D275-E9AC-410B-82EC-A016C3D79DD4}" srcOrd="0" destOrd="0" presId="urn:microsoft.com/office/officeart/2005/8/layout/cycle3"/>
    <dgm:cxn modelId="{A1EB929D-D36A-4D49-8442-42FADEED55D2}" type="presOf" srcId="{EC3F2FD3-04EA-4A9C-AB83-04F48F2C1256}" destId="{8D813AF5-8532-4BD6-8C38-83F66BEBD326}" srcOrd="0" destOrd="0" presId="urn:microsoft.com/office/officeart/2005/8/layout/cycle3"/>
    <dgm:cxn modelId="{520829A2-D72B-49AC-836C-5A5B83EE692F}" type="presOf" srcId="{AD4AE166-09B2-43D6-BABF-88F1B95BBC5D}" destId="{8D813AF5-8532-4BD6-8C38-83F66BEBD326}" srcOrd="0" destOrd="1" presId="urn:microsoft.com/office/officeart/2005/8/layout/cycle3"/>
    <dgm:cxn modelId="{997BAB55-068E-4864-B56B-62C6350FFA83}" srcId="{A2BDAB89-6607-44EE-AC36-06745B795CE1}" destId="{EC3F2FD3-04EA-4A9C-AB83-04F48F2C1256}" srcOrd="8" destOrd="0" parTransId="{F029F8A1-EF54-4E20-A78F-0EB901EAC9F9}" sibTransId="{8A128D5A-6865-4C84-AC26-FB2C73AB2B00}"/>
    <dgm:cxn modelId="{BE6A8E5A-E609-44E5-9806-10ACE9997E92}" srcId="{691D8BA3-53D0-4C1A-A54A-DC25D1B666BB}" destId="{9C19DC46-8CD6-4CE0-9B8C-6D7C6BEF60B6}" srcOrd="0" destOrd="0" parTransId="{31B128FB-F100-46A9-9EA4-E86491444DF0}" sibTransId="{BCB08CD8-E2CB-4897-86CD-22B30DABFB3E}"/>
    <dgm:cxn modelId="{B981624A-EC41-4ACE-B82B-65B8585ECFBE}" srcId="{A2BDAB89-6607-44EE-AC36-06745B795CE1}" destId="{3AF76560-A3FD-4485-BB57-E018EE9875A4}" srcOrd="2" destOrd="0" parTransId="{1E79BEAC-FAA3-4F50-8919-2C977E10D3FF}" sibTransId="{78E20D11-4212-4FCB-A3C6-62202FDAA618}"/>
    <dgm:cxn modelId="{F4EC3CA7-7A26-4708-9E99-7925F4194E80}" srcId="{A2BDAB89-6607-44EE-AC36-06745B795CE1}" destId="{99189CBE-C8D2-4569-8ED0-E6C51632553B}" srcOrd="0" destOrd="0" parTransId="{6C605290-3B9C-4097-BDC7-AAAB909E7C90}" sibTransId="{7C304A5F-D49F-4F60-A219-20192A5C42DE}"/>
    <dgm:cxn modelId="{13B7846C-1C1F-4C41-8CD4-413505C669FE}" srcId="{97ABAA8A-C5A7-426D-8AE5-139B2E9B81BB}" destId="{09C0B328-D1FC-42E1-A835-DB080E198B3A}" srcOrd="1" destOrd="0" parTransId="{6469F793-F5A1-438F-8B78-9D570129B5C3}" sibTransId="{F1391199-A97C-4D5F-AA89-3D7875D1599F}"/>
    <dgm:cxn modelId="{E361B602-AC50-4118-A8AD-354DFFE33279}" type="presOf" srcId="{691D8BA3-53D0-4C1A-A54A-DC25D1B666BB}" destId="{E643943C-CB8F-48F8-87AD-2AE04A1FCECC}" srcOrd="0" destOrd="0" presId="urn:microsoft.com/office/officeart/2005/8/layout/cycle3"/>
    <dgm:cxn modelId="{3867F1EE-D172-4423-909D-B34E306FD16B}" type="presOf" srcId="{74BC2C29-F0D5-4535-9290-AF4CE7BFB337}" destId="{7833A6BF-0E00-433C-8D8F-A2135B88EFAD}" srcOrd="0" destOrd="1" presId="urn:microsoft.com/office/officeart/2005/8/layout/cycle3"/>
    <dgm:cxn modelId="{83787497-483E-40C8-9E4A-384932B57894}" srcId="{A620B61B-BC55-456B-A783-1D9DD148B1F5}" destId="{D73673B0-5B26-4AA2-8A02-4BAC329F556E}" srcOrd="0" destOrd="0" parTransId="{323183C4-390A-41D8-AC50-AA99A6A764D4}" sibTransId="{F9303EBE-412E-46DF-8598-F7E745336553}"/>
    <dgm:cxn modelId="{534CF43E-3CFE-46E0-9211-47B1324EAA51}" type="presOf" srcId="{4E2E3BC0-D28E-4514-AACE-3B0AC27702BE}" destId="{BD583179-5963-4536-A3B7-0A377F6DD0F2}" srcOrd="0" destOrd="1" presId="urn:microsoft.com/office/officeart/2005/8/layout/cycle3"/>
    <dgm:cxn modelId="{EBC4F3EC-3DCB-4B54-95D3-F37A34504AAC}" srcId="{C036E706-6A7A-4DDE-8ADE-3BBB399E0CFF}" destId="{4E2E3BC0-D28E-4514-AACE-3B0AC27702BE}" srcOrd="0" destOrd="0" parTransId="{1D0D6D0C-0862-47B1-8ADC-FD15B68FA24B}" sibTransId="{656602C8-3A97-4052-A880-7DB6F206352C}"/>
    <dgm:cxn modelId="{6AC506E2-EEAA-40B6-BCC8-0F9D2C2A7E7D}" type="presOf" srcId="{09C0B328-D1FC-42E1-A835-DB080E198B3A}" destId="{65373847-0C4E-4752-8B59-18D8DFC50536}" srcOrd="0" destOrd="2" presId="urn:microsoft.com/office/officeart/2005/8/layout/cycle3"/>
    <dgm:cxn modelId="{3CE35793-8A13-4713-B3B3-3319E37C48F6}" srcId="{A2BDAB89-6607-44EE-AC36-06745B795CE1}" destId="{691D8BA3-53D0-4C1A-A54A-DC25D1B666BB}" srcOrd="3" destOrd="0" parTransId="{DD07340D-F1B5-4591-BC7A-835CEB7DAE37}" sibTransId="{49EB7A41-2475-49AC-8F5F-6BEA4853B2C3}"/>
    <dgm:cxn modelId="{CE7DC5E4-B987-47A2-9AB4-30415ADCE0C7}" type="presOf" srcId="{3AF76560-A3FD-4485-BB57-E018EE9875A4}" destId="{7833A6BF-0E00-433C-8D8F-A2135B88EFAD}" srcOrd="0" destOrd="0" presId="urn:microsoft.com/office/officeart/2005/8/layout/cycle3"/>
    <dgm:cxn modelId="{07C23F19-D493-4CBB-BEE8-9038951608B0}" type="presOf" srcId="{22823FCB-86A1-42F0-96A0-0B79EEA07C7B}" destId="{EF4435E4-A6FA-446E-AA02-B5370E39D22C}" srcOrd="0" destOrd="1" presId="urn:microsoft.com/office/officeart/2005/8/layout/cycle3"/>
    <dgm:cxn modelId="{05354923-0259-4254-88AF-DA5C544D982D}" srcId="{A2BDAB89-6607-44EE-AC36-06745B795CE1}" destId="{C036E706-6A7A-4DDE-8ADE-3BBB399E0CFF}" srcOrd="7" destOrd="0" parTransId="{E2EAD29B-39EF-49E9-AC0E-9C8FC9ADEE12}" sibTransId="{CAAF47B3-0ABB-49CD-99EA-0EF9580315FE}"/>
    <dgm:cxn modelId="{5E5373EB-2C39-4B62-A288-9228DF12F014}" srcId="{EC3F2FD3-04EA-4A9C-AB83-04F48F2C1256}" destId="{AD4AE166-09B2-43D6-BABF-88F1B95BBC5D}" srcOrd="0" destOrd="0" parTransId="{94D18C34-57BD-42B2-A5A2-C95DEAC71CC2}" sibTransId="{FF19980E-A6E6-47CF-86F0-46A4022C505B}"/>
    <dgm:cxn modelId="{A602F53E-5BA3-4AC9-9EDA-9679839779B1}" srcId="{3AF76560-A3FD-4485-BB57-E018EE9875A4}" destId="{74BC2C29-F0D5-4535-9290-AF4CE7BFB337}" srcOrd="0" destOrd="0" parTransId="{907E9577-2D26-4609-BD36-640805BA7BB3}" sibTransId="{92B57FA2-689C-4C2E-8588-20B4AC52781B}"/>
    <dgm:cxn modelId="{98F6E615-E1C9-4C24-BA71-384DACA7E731}" type="presOf" srcId="{A620B61B-BC55-456B-A783-1D9DD148B1F5}" destId="{80702E8E-EDF2-4817-B8FD-DF5DD326EF4C}" srcOrd="0" destOrd="0" presId="urn:microsoft.com/office/officeart/2005/8/layout/cycle3"/>
    <dgm:cxn modelId="{D4B63FA1-F24C-4544-B88F-DF2AB49931B6}" type="presOf" srcId="{5A42C0C9-6B36-4481-BDA0-A3DA0AB4FB00}" destId="{65373847-0C4E-4752-8B59-18D8DFC50536}" srcOrd="0" destOrd="1" presId="urn:microsoft.com/office/officeart/2005/8/layout/cycle3"/>
    <dgm:cxn modelId="{5487BBD9-7A0E-4DB3-AE5E-76EA195EE69F}" srcId="{A2BDAB89-6607-44EE-AC36-06745B795CE1}" destId="{A620B61B-BC55-456B-A783-1D9DD148B1F5}" srcOrd="1" destOrd="0" parTransId="{9056EA63-5484-4A92-9A3C-286B0A034990}" sibTransId="{5F3B68F7-6101-480E-B7EE-88C16D60AE7C}"/>
    <dgm:cxn modelId="{207B3DBC-984C-4B89-AAB2-5CEDF95C4D90}" type="presOf" srcId="{99189CBE-C8D2-4569-8ED0-E6C51632553B}" destId="{EF4435E4-A6FA-446E-AA02-B5370E39D22C}" srcOrd="0" destOrd="0" presId="urn:microsoft.com/office/officeart/2005/8/layout/cycle3"/>
    <dgm:cxn modelId="{E5FAA58B-C8AB-4EBD-AD34-910F84B5F950}" type="presParOf" srcId="{77C36594-F9F4-4AA3-9C0D-A8AE23D5C841}" destId="{AE595BFE-0B2F-426A-80B6-5BBFA912AE21}" srcOrd="0" destOrd="0" presId="urn:microsoft.com/office/officeart/2005/8/layout/cycle3"/>
    <dgm:cxn modelId="{12C50B19-7307-4C43-B567-048E6FF66DBC}" type="presParOf" srcId="{AE595BFE-0B2F-426A-80B6-5BBFA912AE21}" destId="{EF4435E4-A6FA-446E-AA02-B5370E39D22C}" srcOrd="0" destOrd="0" presId="urn:microsoft.com/office/officeart/2005/8/layout/cycle3"/>
    <dgm:cxn modelId="{73309733-5F5F-417F-837C-5847DEA1FC1F}" type="presParOf" srcId="{AE595BFE-0B2F-426A-80B6-5BBFA912AE21}" destId="{6EFF6DB3-0CBA-4D10-80F3-BBFF7B80ABFC}" srcOrd="1" destOrd="0" presId="urn:microsoft.com/office/officeart/2005/8/layout/cycle3"/>
    <dgm:cxn modelId="{4CF208A6-D819-43F1-9FFD-8833CFD17DAE}" type="presParOf" srcId="{AE595BFE-0B2F-426A-80B6-5BBFA912AE21}" destId="{80702E8E-EDF2-4817-B8FD-DF5DD326EF4C}" srcOrd="2" destOrd="0" presId="urn:microsoft.com/office/officeart/2005/8/layout/cycle3"/>
    <dgm:cxn modelId="{76909ABD-6C8C-4C35-8DDF-AE7419F22273}" type="presParOf" srcId="{AE595BFE-0B2F-426A-80B6-5BBFA912AE21}" destId="{7833A6BF-0E00-433C-8D8F-A2135B88EFAD}" srcOrd="3" destOrd="0" presId="urn:microsoft.com/office/officeart/2005/8/layout/cycle3"/>
    <dgm:cxn modelId="{C24FF0BE-B073-4150-A2C3-2F7A48B3ACC8}" type="presParOf" srcId="{AE595BFE-0B2F-426A-80B6-5BBFA912AE21}" destId="{E643943C-CB8F-48F8-87AD-2AE04A1FCECC}" srcOrd="4" destOrd="0" presId="urn:microsoft.com/office/officeart/2005/8/layout/cycle3"/>
    <dgm:cxn modelId="{F8F3B4FF-E44A-4277-869F-90E545BE4F84}" type="presParOf" srcId="{AE595BFE-0B2F-426A-80B6-5BBFA912AE21}" destId="{65373847-0C4E-4752-8B59-18D8DFC50536}" srcOrd="5" destOrd="0" presId="urn:microsoft.com/office/officeart/2005/8/layout/cycle3"/>
    <dgm:cxn modelId="{A58FA86A-84D2-4B24-B670-70365455662C}" type="presParOf" srcId="{AE595BFE-0B2F-426A-80B6-5BBFA912AE21}" destId="{F9CAF92F-B380-4DE3-9C0F-88B1FA3C13C6}" srcOrd="6" destOrd="0" presId="urn:microsoft.com/office/officeart/2005/8/layout/cycle3"/>
    <dgm:cxn modelId="{AE003B63-0D93-4C8D-85FE-BF2E0AF52DC8}" type="presParOf" srcId="{AE595BFE-0B2F-426A-80B6-5BBFA912AE21}" destId="{6DB1D275-E9AC-410B-82EC-A016C3D79DD4}" srcOrd="7" destOrd="0" presId="urn:microsoft.com/office/officeart/2005/8/layout/cycle3"/>
    <dgm:cxn modelId="{EC56D769-176F-40C0-89F9-9CFEBCCC0434}" type="presParOf" srcId="{AE595BFE-0B2F-426A-80B6-5BBFA912AE21}" destId="{BD583179-5963-4536-A3B7-0A377F6DD0F2}" srcOrd="8" destOrd="0" presId="urn:microsoft.com/office/officeart/2005/8/layout/cycle3"/>
    <dgm:cxn modelId="{4F706199-751B-4D42-A732-FBE001B2DB81}" type="presParOf" srcId="{AE595BFE-0B2F-426A-80B6-5BBFA912AE21}" destId="{8D813AF5-8532-4BD6-8C38-83F66BEBD326}" srcOrd="9" destOrd="0" presId="urn:microsoft.com/office/officeart/2005/8/layout/cycle3"/>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pPr>
              <a:defRPr/>
            </a:pPr>
            <a:endParaRPr lang="hr-HR"/>
          </a:p>
        </p:txBody>
      </p:sp>
      <p:sp>
        <p:nvSpPr>
          <p:cNvPr id="2560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hr-HR"/>
          </a:p>
        </p:txBody>
      </p:sp>
      <p:sp>
        <p:nvSpPr>
          <p:cNvPr id="2560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endParaRPr lang="hr-HR"/>
          </a:p>
        </p:txBody>
      </p:sp>
      <p:sp>
        <p:nvSpPr>
          <p:cNvPr id="2560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9F3A1845-400C-4424-8ABE-D86533DAA21A}"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pPr>
              <a:defRPr/>
            </a:pPr>
            <a:endParaRPr lang="hr-HR"/>
          </a:p>
        </p:txBody>
      </p:sp>
      <p:sp>
        <p:nvSpPr>
          <p:cNvPr id="307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hr-HR"/>
          </a:p>
        </p:txBody>
      </p:sp>
      <p:sp>
        <p:nvSpPr>
          <p:cNvPr id="4403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3072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endParaRPr lang="hr-HR"/>
          </a:p>
        </p:txBody>
      </p:sp>
      <p:sp>
        <p:nvSpPr>
          <p:cNvPr id="3072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9B074DD7-4BC2-441F-9C60-E072D5ED43C6}"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sr-Latn-CS" smtClean="0"/>
          </a:p>
        </p:txBody>
      </p:sp>
      <p:sp>
        <p:nvSpPr>
          <p:cNvPr id="45060" name="Slide Number Placeholder 3"/>
          <p:cNvSpPr>
            <a:spLocks noGrp="1"/>
          </p:cNvSpPr>
          <p:nvPr>
            <p:ph type="sldNum" sz="quarter" idx="5"/>
          </p:nvPr>
        </p:nvSpPr>
        <p:spPr>
          <a:noFill/>
        </p:spPr>
        <p:txBody>
          <a:bodyPr/>
          <a:lstStyle/>
          <a:p>
            <a:fld id="{2E3B4D5B-F4F9-492E-A9BA-19969E6FBB78}" type="slidenum">
              <a:rPr lang="hr-HR" smtClean="0"/>
              <a:pPr/>
              <a:t>1</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sr-Latn-CS" smtClean="0"/>
          </a:p>
        </p:txBody>
      </p:sp>
      <p:sp>
        <p:nvSpPr>
          <p:cNvPr id="54276" name="Slide Number Placeholder 3"/>
          <p:cNvSpPr>
            <a:spLocks noGrp="1"/>
          </p:cNvSpPr>
          <p:nvPr>
            <p:ph type="sldNum" sz="quarter" idx="5"/>
          </p:nvPr>
        </p:nvSpPr>
        <p:spPr>
          <a:noFill/>
        </p:spPr>
        <p:txBody>
          <a:bodyPr/>
          <a:lstStyle/>
          <a:p>
            <a:fld id="{FBEF59E1-1235-422C-944B-2393281621F2}" type="slidenum">
              <a:rPr lang="hr-HR" smtClean="0"/>
              <a:pPr/>
              <a:t>10</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Slide Number Placeholder 3"/>
          <p:cNvSpPr txBox="1">
            <a:spLocks noGrp="1"/>
          </p:cNvSpPr>
          <p:nvPr/>
        </p:nvSpPr>
        <p:spPr bwMode="auto">
          <a:xfrm>
            <a:off x="3816350" y="9372600"/>
            <a:ext cx="2919413" cy="493713"/>
          </a:xfrm>
          <a:prstGeom prst="rect">
            <a:avLst/>
          </a:prstGeom>
          <a:noFill/>
          <a:ln w="9525">
            <a:noFill/>
            <a:miter lim="800000"/>
            <a:headEnd/>
            <a:tailEnd/>
          </a:ln>
        </p:spPr>
        <p:txBody>
          <a:bodyPr anchor="b"/>
          <a:lstStyle/>
          <a:p>
            <a:pPr algn="r" eaLnBrk="0" hangingPunct="0"/>
            <a:fld id="{73D2A56F-F4FF-41E3-954E-578AC14837AC}" type="slidenum">
              <a:rPr lang="en-US" sz="1200"/>
              <a:pPr algn="r" eaLnBrk="0" hangingPunct="0"/>
              <a:t>11</a:t>
            </a:fld>
            <a:endParaRPr lang="en-US" sz="1200"/>
          </a:p>
        </p:txBody>
      </p:sp>
      <p:sp>
        <p:nvSpPr>
          <p:cNvPr id="55300"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zervirano mjesto slike slajda 1"/>
          <p:cNvSpPr>
            <a:spLocks noGrp="1" noRot="1" noChangeAspect="1" noTextEdit="1"/>
          </p:cNvSpPr>
          <p:nvPr>
            <p:ph type="sldImg"/>
          </p:nvPr>
        </p:nvSpPr>
        <p:spPr>
          <a:ln/>
        </p:spPr>
      </p:sp>
      <p:sp>
        <p:nvSpPr>
          <p:cNvPr id="56323" name="Rezervirano mjesto broja slajda 3"/>
          <p:cNvSpPr txBox="1">
            <a:spLocks noGrp="1"/>
          </p:cNvSpPr>
          <p:nvPr/>
        </p:nvSpPr>
        <p:spPr bwMode="auto">
          <a:xfrm>
            <a:off x="3816350" y="9372600"/>
            <a:ext cx="2919413" cy="493713"/>
          </a:xfrm>
          <a:prstGeom prst="rect">
            <a:avLst/>
          </a:prstGeom>
          <a:noFill/>
          <a:ln w="9525">
            <a:noFill/>
            <a:miter lim="800000"/>
            <a:headEnd/>
            <a:tailEnd/>
          </a:ln>
        </p:spPr>
        <p:txBody>
          <a:bodyPr anchor="b"/>
          <a:lstStyle/>
          <a:p>
            <a:pPr algn="r" eaLnBrk="0" hangingPunct="0"/>
            <a:fld id="{B4AE0B8E-B7D0-4695-8887-B4702AAF1D5A}" type="slidenum">
              <a:rPr lang="en-US" sz="1200"/>
              <a:pPr algn="r" eaLnBrk="0" hangingPunct="0"/>
              <a:t>12</a:t>
            </a:fld>
            <a:endParaRPr lang="en-US" sz="1200"/>
          </a:p>
        </p:txBody>
      </p:sp>
      <p:sp>
        <p:nvSpPr>
          <p:cNvPr id="56324" name="Rezervirano mjesto bilježaka 4"/>
          <p:cNvSpPr>
            <a:spLocks noGrp="1"/>
          </p:cNvSpPr>
          <p:nvPr/>
        </p:nvSpPr>
        <p:spPr bwMode="auto">
          <a:xfrm>
            <a:off x="673100" y="4686300"/>
            <a:ext cx="5389563" cy="4440238"/>
          </a:xfrm>
          <a:prstGeom prst="rect">
            <a:avLst/>
          </a:prstGeom>
          <a:noFill/>
          <a:ln w="9525">
            <a:noFill/>
            <a:miter lim="800000"/>
            <a:headEnd/>
            <a:tailEnd/>
          </a:ln>
        </p:spPr>
        <p:txBody>
          <a:bodyPr/>
          <a:lstStyle/>
          <a:p>
            <a:pPr>
              <a:spcBef>
                <a:spcPct val="30000"/>
              </a:spcBef>
            </a:pPr>
            <a:endParaRPr lang="sr-Latn-CS" sz="1200"/>
          </a:p>
        </p:txBody>
      </p:sp>
      <p:sp>
        <p:nvSpPr>
          <p:cNvPr id="56325" name="Notes Placeholder 5"/>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868488" y="739775"/>
            <a:ext cx="2998787" cy="2251075"/>
          </a:xfrm>
          <a:ln/>
        </p:spPr>
      </p:sp>
      <p:sp>
        <p:nvSpPr>
          <p:cNvPr id="57347" name="Notes Placeholder 2"/>
          <p:cNvSpPr>
            <a:spLocks noGrp="1"/>
          </p:cNvSpPr>
          <p:nvPr>
            <p:ph type="body" idx="1"/>
          </p:nvPr>
        </p:nvSpPr>
        <p:spPr>
          <a:xfrm>
            <a:off x="822325" y="2990850"/>
            <a:ext cx="5021263" cy="6605588"/>
          </a:xfrm>
          <a:noFill/>
          <a:ln/>
        </p:spPr>
        <p:txBody>
          <a:bodyPr/>
          <a:lstStyle/>
          <a:p>
            <a:pPr>
              <a:lnSpc>
                <a:spcPct val="80000"/>
              </a:lnSpc>
            </a:pPr>
            <a:r>
              <a:rPr lang="hr-HR" sz="1000" b="1" smtClean="0">
                <a:ea typeface="ＭＳ Ｐゴシック" pitchFamily="116" charset="-128"/>
              </a:rPr>
              <a:t>Flat rate način financiranja, Izračunati: iznos za dane koji su provedeni na aktivnosti u inozemstvu izdan od Agencije (kontakt seminar)</a:t>
            </a:r>
          </a:p>
          <a:p>
            <a:pPr>
              <a:lnSpc>
                <a:spcPct val="80000"/>
              </a:lnSpc>
            </a:pPr>
            <a:r>
              <a:rPr lang="hr-HR" sz="1000" b="1" smtClean="0">
                <a:ea typeface="ＭＳ Ｐゴシック" pitchFamily="116" charset="-128"/>
              </a:rPr>
              <a:t>Dokazi: treba dokazati stvarnost sudjelovanja na aktivnosti predočavanjem dokaza o broju dana provedenih na aktivnosti </a:t>
            </a:r>
          </a:p>
          <a:p>
            <a:pPr>
              <a:lnSpc>
                <a:spcPct val="80000"/>
              </a:lnSpc>
            </a:pPr>
            <a:endParaRPr lang="hr-HR" sz="1000" b="1" smtClean="0">
              <a:ea typeface="ＭＳ Ｐゴシック" pitchFamily="116" charset="-128"/>
            </a:endParaRPr>
          </a:p>
          <a:p>
            <a:pPr>
              <a:lnSpc>
                <a:spcPct val="80000"/>
              </a:lnSpc>
            </a:pPr>
            <a:r>
              <a:rPr lang="hr-HR" sz="1000" b="1" smtClean="0">
                <a:ea typeface="ＭＳ Ｐゴシック" pitchFamily="116" charset="-128"/>
              </a:rPr>
              <a:t>Jedinična skala troškova, dnevni troškovi pokrivaju se prema državi i trajanju aktivnosti </a:t>
            </a:r>
          </a:p>
          <a:p>
            <a:pPr>
              <a:lnSpc>
                <a:spcPct val="80000"/>
              </a:lnSpc>
            </a:pPr>
            <a:endParaRPr lang="hr-HR" sz="1000" b="1" smtClean="0">
              <a:ea typeface="ＭＳ Ｐゴシック" pitchFamily="116" charset="-128"/>
            </a:endParaRPr>
          </a:p>
          <a:p>
            <a:pPr>
              <a:lnSpc>
                <a:spcPct val="80000"/>
              </a:lnSpc>
            </a:pPr>
            <a:r>
              <a:rPr lang="hr-HR" sz="1000" b="1" smtClean="0">
                <a:ea typeface="ＭＳ Ｐゴシック" pitchFamily="116" charset="-128"/>
              </a:rPr>
              <a:t>Financiranje na temelju stvarnih troškova, Izračunati: stvarna potrošnja, poštujući maksimalni iznos</a:t>
            </a:r>
          </a:p>
          <a:p>
            <a:pPr>
              <a:lnSpc>
                <a:spcPct val="80000"/>
              </a:lnSpc>
            </a:pPr>
            <a:r>
              <a:rPr lang="hr-HR" sz="1000" b="1" smtClean="0">
                <a:ea typeface="ＭＳ Ｐゴシック" pitchFamily="116" charset="-128"/>
              </a:rPr>
              <a:t>Dokazi: treba dokazati trošak predočavanjem računa</a:t>
            </a:r>
          </a:p>
          <a:p>
            <a:pPr>
              <a:lnSpc>
                <a:spcPct val="80000"/>
              </a:lnSpc>
            </a:pPr>
            <a:r>
              <a:rPr lang="hr-HR" sz="1000" smtClean="0">
                <a:ea typeface="ＭＳ Ｐゴシック" pitchFamily="116" charset="-128"/>
              </a:rPr>
              <a:t>Putni troškovi</a:t>
            </a:r>
            <a:r>
              <a:rPr lang="hr-HR" sz="1000" i="1" smtClean="0">
                <a:ea typeface="ＭＳ Ｐゴシック" pitchFamily="116" charset="-128"/>
              </a:rPr>
              <a:t> </a:t>
            </a:r>
            <a:r>
              <a:rPr lang="hr-HR" sz="1000" smtClean="0">
                <a:ea typeface="ＭＳ Ｐゴシック" pitchFamily="116" charset="-128"/>
              </a:rPr>
              <a:t>definiraju se kao troškovi putovanja iz Hrvatske do odredišta pripremnog posjeta u inozemstvu i natrag uključujući i moguće troškove za izdavanje vize. Ovi troškovi ne uključuju troškove lokalnog prijevoza od i do smještaja, od i do zračne luke ili autobusnog kolodvora (npr. autobus do aerodroma) te troškove lokalnog prijevoza od i do lokacije održavanja pripremnog posjeta. Sav lokalni prijevoz pokriva se iz sredstava za troškove života. </a:t>
            </a:r>
          </a:p>
          <a:p>
            <a:pPr>
              <a:lnSpc>
                <a:spcPct val="80000"/>
              </a:lnSpc>
            </a:pPr>
            <a:r>
              <a:rPr lang="hr-HR" sz="1000" smtClean="0">
                <a:ea typeface="ＭＳ Ｐゴシック" pitchFamily="116" charset="-128"/>
              </a:rPr>
              <a:t>Putni troškovi se računaju na osnovi stvarnih troškova do maksimalnog iznosa od 300 Eura.</a:t>
            </a:r>
          </a:p>
          <a:p>
            <a:pPr>
              <a:lnSpc>
                <a:spcPct val="80000"/>
              </a:lnSpc>
            </a:pPr>
            <a:r>
              <a:rPr lang="hr-HR" sz="1000" smtClean="0">
                <a:ea typeface="ＭＳ Ｐゴシック" pitchFamily="116" charset="-128"/>
              </a:rPr>
              <a:t>Stvarna svota sredstava kojih očekujete da ćete potrošiti nastaje na temelju Vašeg izračuna. Potrebno je sačuvati sve dokaze troškova vezanih za putne troškove zbog izvješćivanja ili revizije (vidi poglavlje 11).</a:t>
            </a:r>
          </a:p>
          <a:p>
            <a:pPr>
              <a:lnSpc>
                <a:spcPct val="80000"/>
              </a:lnSpc>
            </a:pPr>
            <a:r>
              <a:rPr lang="hr-HR" sz="1000" smtClean="0">
                <a:ea typeface="ＭＳ Ｐゴシック" pitchFamily="116" charset="-128"/>
              </a:rPr>
              <a:t>Sudionici su dužni koristiti najpovoljniju vrstu prijevoznog sredstva, a to je najčešće neka vrsta javnog prijevoza. Kod procjene troškova zrakoplovne karte uzmite u obzir da je cijena viša što kasnije kupite kartu. Financijska potpora – grant ne može se dodijeliti za pokrivanje putnih troškova unutar matične države osim ako su oni nužni sastavni dio putovanja u stranu državu. </a:t>
            </a:r>
          </a:p>
          <a:p>
            <a:pPr>
              <a:lnSpc>
                <a:spcPct val="80000"/>
              </a:lnSpc>
            </a:pPr>
            <a:r>
              <a:rPr lang="hr-HR" sz="1000" smtClean="0">
                <a:ea typeface="ＭＳ Ｐゴシック" pitchFamily="116" charset="-128"/>
              </a:rPr>
              <a:t>Troškovi za unajmljeni automobil ne smiju biti previsoki u usporedbi s ostalim prijevoznim sredstvima (npr. javni prijevoz). Za unajmljene automobile novac se isplaćuje neovisno o broju osoba koje su putovale u istom vozilu. </a:t>
            </a:r>
          </a:p>
          <a:p>
            <a:pPr>
              <a:lnSpc>
                <a:spcPct val="80000"/>
              </a:lnSpc>
            </a:pPr>
            <a:r>
              <a:rPr lang="hr-HR" sz="1000" smtClean="0">
                <a:ea typeface="ＭＳ Ｐゴシック" pitchFamily="116" charset="-128"/>
              </a:rPr>
              <a:t>Potrebno je priložiti dokaz da je automobil najpovoljnije sredstvo prijevoza.</a:t>
            </a:r>
          </a:p>
          <a:p>
            <a:pPr>
              <a:lnSpc>
                <a:spcPct val="80000"/>
              </a:lnSpc>
            </a:pPr>
            <a:r>
              <a:rPr lang="hr-HR" sz="1000" smtClean="0">
                <a:ea typeface="ＭＳ Ｐゴシック" pitchFamily="116" charset="-128"/>
              </a:rPr>
              <a:t>Za korištenje osobnog/službenog vozila, troškovi će se refundirati na sljedeći način (koji god je povoljniji)</a:t>
            </a:r>
          </a:p>
          <a:p>
            <a:pPr>
              <a:lnSpc>
                <a:spcPct val="80000"/>
              </a:lnSpc>
            </a:pPr>
            <a:r>
              <a:rPr lang="hr-HR" sz="1000" smtClean="0">
                <a:ea typeface="ＭＳ Ｐゴシック" pitchFamily="116" charset="-128"/>
              </a:rPr>
              <a:t>-	ili po kilometru do najviše 0,22 eura,</a:t>
            </a:r>
          </a:p>
          <a:p>
            <a:pPr>
              <a:lnSpc>
                <a:spcPct val="80000"/>
              </a:lnSpc>
            </a:pPr>
            <a:r>
              <a:rPr lang="hr-HR" sz="1000" smtClean="0">
                <a:ea typeface="ＭＳ Ｐゴシック" pitchFamily="116" charset="-128"/>
              </a:rPr>
              <a:t>-	ili po cijeni vlaka, autobusa ili avionske karte (samo jedna karta bit će isplaćena neovisno o broju ljudi koji putuju u istom vozilu).</a:t>
            </a:r>
            <a:endParaRPr lang="en-US" sz="1000" smtClean="0">
              <a:ea typeface="ＭＳ Ｐゴシック" pitchFamily="116" charset="-128"/>
            </a:endParaRPr>
          </a:p>
          <a:p>
            <a:pPr>
              <a:lnSpc>
                <a:spcPct val="80000"/>
              </a:lnSpc>
            </a:pPr>
            <a:r>
              <a:rPr lang="hr-HR" sz="1000" smtClean="0">
                <a:ea typeface="ＭＳ Ｐゴシック" pitchFamily="116" charset="-128"/>
              </a:rPr>
              <a:t>Postoji mogućnost pokrivanja troškova jezične prirpeme. Jezična priprema može se odnositi npr. na samoučenje ili pohađanje tečaja jezika u Republici Hrvatskoj. U tom slučaju taj podatak navedite u prijavnom obrascu. Agencija određuje iznos podrške za jezičnupripremu koja u Republici Hrvatskoj iznosi do najviše 200 eura po sudioniku u obliku paušalnog iznosa tzv. „</a:t>
            </a:r>
            <a:r>
              <a:rPr lang="hr-HR" sz="1000" i="1" smtClean="0">
                <a:ea typeface="ＭＳ Ｐゴシック" pitchFamily="116" charset="-128"/>
              </a:rPr>
              <a:t>lump-sum</a:t>
            </a:r>
            <a:r>
              <a:rPr lang="hr-HR" sz="1000" smtClean="0">
                <a:ea typeface="ＭＳ Ｐゴシック" pitchFamily="116" charset="-128"/>
              </a:rPr>
              <a:t>“. Pokrivanja troškova jezične pripreme nije moguće ako namjeravate sudjelovati u tečaju jezika u inozemstvu (tzv. </a:t>
            </a:r>
            <a:r>
              <a:rPr lang="hr-HR" sz="1000" i="1" smtClean="0">
                <a:ea typeface="ＭＳ Ｐゴシック" pitchFamily="116" charset="-128"/>
              </a:rPr>
              <a:t>pure language courses</a:t>
            </a:r>
            <a:r>
              <a:rPr lang="hr-HR" sz="1000" smtClean="0">
                <a:ea typeface="ＭＳ Ｐゴシック" pitchFamily="116" charset="-128"/>
              </a:rPr>
              <a:t>).</a:t>
            </a:r>
          </a:p>
          <a:p>
            <a:pPr>
              <a:lnSpc>
                <a:spcPct val="80000"/>
              </a:lnSpc>
            </a:pPr>
            <a:r>
              <a:rPr lang="hr-HR" sz="1000" smtClean="0">
                <a:ea typeface="ＭＳ Ｐゴシック" pitchFamily="116" charset="-128"/>
              </a:rPr>
              <a:t/>
            </a:r>
            <a:br>
              <a:rPr lang="hr-HR" sz="1000" smtClean="0">
                <a:ea typeface="ＭＳ Ｐゴシック" pitchFamily="116" charset="-128"/>
              </a:rPr>
            </a:br>
            <a:endParaRPr lang="hr-HR" sz="1000" smtClean="0">
              <a:ea typeface="ＭＳ Ｐゴシック" pitchFamily="116" charset="-128"/>
            </a:endParaRPr>
          </a:p>
        </p:txBody>
      </p:sp>
      <p:sp>
        <p:nvSpPr>
          <p:cNvPr id="57348" name="Slide Number Placeholder 3"/>
          <p:cNvSpPr>
            <a:spLocks noGrp="1"/>
          </p:cNvSpPr>
          <p:nvPr>
            <p:ph type="sldNum" sz="quarter" idx="5"/>
          </p:nvPr>
        </p:nvSpPr>
        <p:spPr>
          <a:noFill/>
        </p:spPr>
        <p:txBody>
          <a:bodyPr/>
          <a:lstStyle/>
          <a:p>
            <a:fld id="{9BAA693A-090B-42B0-AF61-6075CEA5F584}" type="slidenum">
              <a:rPr lang="en-US" smtClean="0">
                <a:ea typeface="ＭＳ Ｐゴシック" pitchFamily="116" charset="-128"/>
              </a:rPr>
              <a:pPr/>
              <a:t>13</a:t>
            </a:fld>
            <a:endParaRPr lang="en-US" smtClean="0">
              <a:ea typeface="ＭＳ Ｐゴシック" pitchFamily="11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hr-HR" smtClean="0">
                <a:ea typeface="ＭＳ Ｐゴシック" pitchFamily="116" charset="-128"/>
              </a:rPr>
              <a:t>Dnevni troškovi pokrivaju se prema državi i trajanju aktivnosti. Pokrivaju se i troškovi puta, kotizacije i jezične pripreme.  - Troškovi života.</a:t>
            </a:r>
          </a:p>
          <a:p>
            <a:r>
              <a:rPr lang="hr-HR" smtClean="0">
                <a:ea typeface="ＭＳ Ｐゴシック" pitchFamily="116" charset="-128"/>
              </a:rPr>
              <a:t/>
            </a:r>
            <a:br>
              <a:rPr lang="hr-HR" smtClean="0">
                <a:ea typeface="ＭＳ Ｐゴシック" pitchFamily="116" charset="-128"/>
              </a:rPr>
            </a:br>
            <a:endParaRPr lang="hr-HR" smtClean="0">
              <a:ea typeface="ＭＳ Ｐゴシック" pitchFamily="116" charset="-128"/>
            </a:endParaRPr>
          </a:p>
        </p:txBody>
      </p:sp>
      <p:sp>
        <p:nvSpPr>
          <p:cNvPr id="58372" name="Slide Number Placeholder 3"/>
          <p:cNvSpPr txBox="1">
            <a:spLocks noGrp="1"/>
          </p:cNvSpPr>
          <p:nvPr/>
        </p:nvSpPr>
        <p:spPr bwMode="auto">
          <a:xfrm>
            <a:off x="3816350" y="9372600"/>
            <a:ext cx="2919413" cy="493713"/>
          </a:xfrm>
          <a:prstGeom prst="rect">
            <a:avLst/>
          </a:prstGeom>
          <a:noFill/>
          <a:ln w="9525">
            <a:noFill/>
            <a:miter lim="800000"/>
            <a:headEnd/>
            <a:tailEnd/>
          </a:ln>
        </p:spPr>
        <p:txBody>
          <a:bodyPr anchor="b"/>
          <a:lstStyle/>
          <a:p>
            <a:pPr algn="r" eaLnBrk="0" hangingPunct="0"/>
            <a:fld id="{6839920A-9BB6-4E6D-889F-0D6DCC27F212}" type="slidenum">
              <a:rPr lang="en-US" sz="1200"/>
              <a:pPr algn="r" eaLnBrk="0" hangingPunct="0"/>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hr-HR" smtClean="0">
                <a:ea typeface="ＭＳ Ｐゴシック" pitchFamily="116" charset="-128"/>
              </a:rPr>
              <a:t>Otkako smo započeli naše promotivne aktivnosti, i sa njima i počeli financirati projekte, interes ustanova je svakim danom sve više rastao.</a:t>
            </a:r>
          </a:p>
          <a:p>
            <a:endParaRPr lang="hr-HR" smtClean="0">
              <a:ea typeface="ＭＳ Ｐゴシック" pitchFamily="116" charset="-128"/>
            </a:endParaRPr>
          </a:p>
          <a:p>
            <a:r>
              <a:rPr lang="hr-HR" smtClean="0">
                <a:ea typeface="ＭＳ Ｐゴシック" pitchFamily="116" charset="-128"/>
              </a:rPr>
              <a:t>Ustanove su poželjele sudjelovati, no kod prvog koraka kojeg je bilo potrebno učiniti zapitali ste se:</a:t>
            </a:r>
          </a:p>
          <a:p>
            <a:endParaRPr lang="hr-HR" smtClean="0">
              <a:ea typeface="ＭＳ Ｐゴシック" pitchFamily="116" charset="-128"/>
            </a:endParaRPr>
          </a:p>
          <a:p>
            <a:r>
              <a:rPr lang="hr-HR" smtClean="0">
                <a:ea typeface="ＭＳ Ｐゴシック" pitchFamily="116" charset="-128"/>
              </a:rPr>
              <a:t>Možemo li vam mi, agencija zamobilnost preporučiti neku partnersku ustanovu u inozemstvu?</a:t>
            </a:r>
          </a:p>
          <a:p>
            <a:endParaRPr lang="hr-HR" smtClean="0">
              <a:ea typeface="ＭＳ Ｐゴシック" pitchFamily="116" charset="-128"/>
            </a:endParaRPr>
          </a:p>
          <a:p>
            <a:r>
              <a:rPr lang="hr-HR" smtClean="0">
                <a:ea typeface="ＭＳ Ｐゴシック" pitchFamily="116" charset="-128"/>
              </a:rPr>
              <a:t>Odmah ću vam odgovoriti na to pitanje: to nije primarna funkcija naše Agencije, iako, ako dobijemo upit od neke strane organizacije – proslijedit ćemo Vam ga i obrnuto.</a:t>
            </a:r>
          </a:p>
          <a:p>
            <a:endParaRPr lang="hr-HR" smtClean="0">
              <a:ea typeface="ＭＳ Ｐゴシック" pitchFamily="116" charset="-128"/>
            </a:endParaRPr>
          </a:p>
          <a:p>
            <a:r>
              <a:rPr lang="hr-HR" smtClean="0">
                <a:ea typeface="ＭＳ Ｐゴシック" pitchFamily="116" charset="-128"/>
              </a:rPr>
              <a:t>Nakon toga ste nas pitali : A kako onda da ostvarim suradnju kada ne poznajem niti jednu školu u inozemstvu</a:t>
            </a:r>
          </a:p>
          <a:p>
            <a:endParaRPr lang="hr-HR" smtClean="0">
              <a:ea typeface="ＭＳ Ｐゴシック" pitchFamily="116" charset="-128"/>
            </a:endParaRPr>
          </a:p>
          <a:p>
            <a:r>
              <a:rPr lang="hr-HR" smtClean="0">
                <a:ea typeface="ＭＳ Ｐゴシック" pitchFamily="116" charset="-128"/>
              </a:rPr>
              <a:t>Naš odgovor je : prijavite se na pripremni posjet</a:t>
            </a:r>
          </a:p>
        </p:txBody>
      </p:sp>
      <p:sp>
        <p:nvSpPr>
          <p:cNvPr id="59396" name="Slide Number Placeholder 3"/>
          <p:cNvSpPr>
            <a:spLocks noGrp="1"/>
          </p:cNvSpPr>
          <p:nvPr>
            <p:ph type="sldNum" sz="quarter" idx="5"/>
          </p:nvPr>
        </p:nvSpPr>
        <p:spPr>
          <a:noFill/>
        </p:spPr>
        <p:txBody>
          <a:bodyPr/>
          <a:lstStyle/>
          <a:p>
            <a:fld id="{8DA756C4-3489-4680-99F8-73A0863E04B9}" type="slidenum">
              <a:rPr lang="en-US" smtClean="0">
                <a:ea typeface="ＭＳ Ｐゴシック" pitchFamily="116" charset="-128"/>
              </a:rPr>
              <a:pPr/>
              <a:t>15</a:t>
            </a:fld>
            <a:endParaRPr lang="en-US" smtClean="0">
              <a:ea typeface="ＭＳ Ｐゴシック" pitchFamily="11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fld id="{5138E8D9-C57B-4A87-A36A-AF518B61D793}" type="slidenum">
              <a:rPr lang="hr-HR" sz="1200"/>
              <a:pPr/>
              <a:t>16</a:t>
            </a:fld>
            <a:endParaRPr lang="hr-HR" sz="1200"/>
          </a:p>
        </p:txBody>
      </p:sp>
      <p:sp>
        <p:nvSpPr>
          <p:cNvPr id="60419" name="Rectangle 2"/>
          <p:cNvSpPr>
            <a:spLocks noGrp="1" noRot="1" noChangeAspect="1" noChangeArrowheads="1" noTextEdit="1"/>
          </p:cNvSpPr>
          <p:nvPr>
            <p:ph type="sldImg"/>
          </p:nvPr>
        </p:nvSpPr>
        <p:spPr>
          <a:xfrm>
            <a:off x="1506538" y="739775"/>
            <a:ext cx="3725862" cy="2795588"/>
          </a:xfrm>
          <a:ln/>
        </p:spPr>
      </p:sp>
      <p:sp>
        <p:nvSpPr>
          <p:cNvPr id="60420" name="Rectangle 3"/>
          <p:cNvSpPr>
            <a:spLocks noGrp="1" noChangeArrowheads="1"/>
          </p:cNvSpPr>
          <p:nvPr>
            <p:ph type="body" idx="1"/>
          </p:nvPr>
        </p:nvSpPr>
        <p:spPr>
          <a:xfrm>
            <a:off x="898525" y="3690938"/>
            <a:ext cx="4938713" cy="5435600"/>
          </a:xfrm>
          <a:noFill/>
          <a:ln/>
        </p:spPr>
        <p:txBody>
          <a:bodyPr/>
          <a:lstStyle/>
          <a:p>
            <a:pPr marL="228600" indent="-228600" eaLnBrk="1" hangingPunct="1">
              <a:lnSpc>
                <a:spcPct val="80000"/>
              </a:lnSpc>
            </a:pPr>
            <a:r>
              <a:rPr lang="hr-HR" u="sng" smtClean="0"/>
              <a:t>Kontakt seminar</a:t>
            </a:r>
          </a:p>
          <a:p>
            <a:pPr marL="228600" indent="-228600" eaLnBrk="1" hangingPunct="1">
              <a:lnSpc>
                <a:spcPct val="80000"/>
              </a:lnSpc>
            </a:pPr>
            <a:r>
              <a:rPr lang="hr-HR" b="1" smtClean="0"/>
              <a:t>seminar</a:t>
            </a:r>
            <a:r>
              <a:rPr lang="hr-HR" smtClean="0"/>
              <a:t> u trajanju </a:t>
            </a:r>
            <a:r>
              <a:rPr lang="hr-HR" b="1" smtClean="0"/>
              <a:t>do 5 dana</a:t>
            </a:r>
            <a:r>
              <a:rPr lang="hr-HR" smtClean="0"/>
              <a:t> koji je organizirala neka LLP nacionalnih agencija koja provodi LLP kako bi sudionici našli pogodnog partnera za partnerstvo</a:t>
            </a:r>
          </a:p>
          <a:p>
            <a:pPr marL="228600" indent="-228600" eaLnBrk="1" hangingPunct="1">
              <a:lnSpc>
                <a:spcPct val="80000"/>
              </a:lnSpc>
            </a:pPr>
            <a:r>
              <a:rPr lang="hr-HR" smtClean="0"/>
              <a:t>Cilj – </a:t>
            </a:r>
            <a:r>
              <a:rPr lang="hr-HR" b="1" smtClean="0"/>
              <a:t>pronalaženje partnera</a:t>
            </a:r>
          </a:p>
          <a:p>
            <a:pPr marL="228600" indent="-228600" eaLnBrk="1" hangingPunct="1">
              <a:lnSpc>
                <a:spcPct val="80000"/>
              </a:lnSpc>
            </a:pPr>
            <a:r>
              <a:rPr lang="hr-HR" b="1" smtClean="0"/>
              <a:t>Lista kontakt</a:t>
            </a:r>
            <a:r>
              <a:rPr lang="hr-HR" smtClean="0"/>
              <a:t> seminara dostupna na </a:t>
            </a:r>
            <a:r>
              <a:rPr lang="hr-HR" b="1" smtClean="0"/>
              <a:t>web stranici</a:t>
            </a:r>
            <a:r>
              <a:rPr lang="hr-HR" smtClean="0"/>
              <a:t> nacionalne agencije sa rokovima za prijavu</a:t>
            </a:r>
          </a:p>
          <a:p>
            <a:pPr marL="228600" indent="-228600" eaLnBrk="1" hangingPunct="1">
              <a:lnSpc>
                <a:spcPct val="80000"/>
              </a:lnSpc>
            </a:pPr>
            <a:r>
              <a:rPr lang="hr-HR" smtClean="0"/>
              <a:t>Razdoblje održavanja – </a:t>
            </a:r>
            <a:r>
              <a:rPr lang="hr-HR" b="1" smtClean="0"/>
              <a:t>Rujan do Studeni svake godine</a:t>
            </a:r>
          </a:p>
          <a:p>
            <a:pPr marL="228600" indent="-228600" eaLnBrk="1" hangingPunct="1">
              <a:lnSpc>
                <a:spcPct val="80000"/>
              </a:lnSpc>
            </a:pPr>
            <a:r>
              <a:rPr lang="hr-HR" smtClean="0"/>
              <a:t>Rok za Partnerstva – Veljača naredne godine</a:t>
            </a:r>
          </a:p>
          <a:p>
            <a:pPr marL="228600" indent="-228600" eaLnBrk="1" hangingPunct="1">
              <a:lnSpc>
                <a:spcPct val="80000"/>
              </a:lnSpc>
            </a:pPr>
            <a:r>
              <a:rPr lang="hr-HR" smtClean="0"/>
              <a:t>Jasna očekivanja o tome što se očekuje od seminara, imati ideju o projektu i tipu ustanove s kojm se želi uspostaviti partnerstvo.</a:t>
            </a:r>
          </a:p>
          <a:p>
            <a:pPr marL="228600" indent="-228600" eaLnBrk="1" hangingPunct="1">
              <a:lnSpc>
                <a:spcPct val="80000"/>
              </a:lnSpc>
            </a:pPr>
            <a:r>
              <a:rPr lang="hr-HR" smtClean="0"/>
              <a:t>Prezentirati svoju instituciju i projekt</a:t>
            </a:r>
          </a:p>
          <a:p>
            <a:pPr marL="228600" indent="-228600" eaLnBrk="1" hangingPunct="1">
              <a:lnSpc>
                <a:spcPct val="80000"/>
              </a:lnSpc>
            </a:pPr>
            <a:endParaRPr lang="hr-HR" u="sng" smtClean="0"/>
          </a:p>
          <a:p>
            <a:pPr marL="228600" indent="-228600" eaLnBrk="1" hangingPunct="1">
              <a:lnSpc>
                <a:spcPct val="80000"/>
              </a:lnSpc>
            </a:pPr>
            <a:r>
              <a:rPr lang="hr-HR" u="sng" smtClean="0"/>
              <a:t>Pripremni posjeti </a:t>
            </a:r>
            <a:r>
              <a:rPr lang="hr-HR" smtClean="0"/>
              <a:t>za partnerstva su aktivnost u kojoj prije pripreme partnerstva imate mogućnost otići na sastanak sa potencijalnim partnerima. </a:t>
            </a:r>
          </a:p>
          <a:p>
            <a:pPr marL="228600" indent="-228600" eaLnBrk="1" hangingPunct="1">
              <a:lnSpc>
                <a:spcPct val="80000"/>
              </a:lnSpc>
            </a:pPr>
            <a:r>
              <a:rPr lang="hr-HR" b="1" smtClean="0"/>
              <a:t>posjet</a:t>
            </a:r>
            <a:r>
              <a:rPr lang="hr-HR" smtClean="0"/>
              <a:t> ustanovi partneru u trajanju od </a:t>
            </a:r>
            <a:r>
              <a:rPr lang="hr-HR" b="1" smtClean="0"/>
              <a:t>2 – 3 dana</a:t>
            </a:r>
            <a:r>
              <a:rPr lang="hr-HR" smtClean="0"/>
              <a:t> u nekoj LLP zemlji kako bi se dogovorili oko bitnih točaka partnerstva</a:t>
            </a:r>
          </a:p>
          <a:p>
            <a:pPr marL="228600" indent="-228600" eaLnBrk="1" hangingPunct="1">
              <a:lnSpc>
                <a:spcPct val="80000"/>
              </a:lnSpc>
            </a:pPr>
            <a:r>
              <a:rPr lang="hr-HR" smtClean="0"/>
              <a:t>Cilj – </a:t>
            </a:r>
            <a:r>
              <a:rPr lang="hr-HR" b="1" smtClean="0"/>
              <a:t>sastanak partnera</a:t>
            </a:r>
          </a:p>
          <a:p>
            <a:pPr marL="228600" indent="-228600" eaLnBrk="1" hangingPunct="1">
              <a:lnSpc>
                <a:spcPct val="80000"/>
              </a:lnSpc>
            </a:pPr>
            <a:r>
              <a:rPr lang="hr-HR" b="1" smtClean="0"/>
              <a:t>Rok za prijavu</a:t>
            </a:r>
            <a:r>
              <a:rPr lang="hr-HR" smtClean="0"/>
              <a:t>: 4 tjedna prije početka mobilnosti</a:t>
            </a:r>
          </a:p>
          <a:p>
            <a:pPr marL="228600" indent="-228600" eaLnBrk="1" hangingPunct="1">
              <a:lnSpc>
                <a:spcPct val="80000"/>
              </a:lnSpc>
            </a:pPr>
            <a:r>
              <a:rPr lang="hr-HR" b="1" smtClean="0"/>
              <a:t>Može se prijaviti</a:t>
            </a:r>
            <a:r>
              <a:rPr lang="hr-HR" smtClean="0"/>
              <a:t>: 1 osoba iz 1 institucije po 1 potencijalnom projektu</a:t>
            </a:r>
          </a:p>
          <a:p>
            <a:pPr marL="228600" indent="-228600" eaLnBrk="1" hangingPunct="1">
              <a:lnSpc>
                <a:spcPct val="80000"/>
              </a:lnSpc>
            </a:pPr>
            <a:r>
              <a:rPr lang="hr-HR" b="1" smtClean="0"/>
              <a:t>NB</a:t>
            </a:r>
            <a:r>
              <a:rPr lang="hr-HR" smtClean="0"/>
              <a:t>: Prijava se mora predati prije nego se preda prijava za odnosno partnerstvo  </a:t>
            </a:r>
          </a:p>
          <a:p>
            <a:pPr marL="228600" indent="-228600" eaLnBrk="1" hangingPunct="1">
              <a:lnSpc>
                <a:spcPct val="80000"/>
              </a:lnSpc>
            </a:pPr>
            <a:r>
              <a:rPr lang="hr-HR" b="1" smtClean="0"/>
              <a:t>Bespovratna sredstva (Grant)</a:t>
            </a:r>
            <a:r>
              <a:rPr lang="hr-HR" smtClean="0"/>
              <a:t>: doprinose troškovima puta, smještaja i kotizacije seminara</a:t>
            </a:r>
          </a:p>
          <a:p>
            <a:pPr marL="228600" indent="-228600" eaLnBrk="1" hangingPunct="1">
              <a:lnSpc>
                <a:spcPct val="80000"/>
              </a:lnSpc>
            </a:pPr>
            <a:r>
              <a:rPr lang="hr-HR" b="1" smtClean="0"/>
              <a:t>Svrha pripremnih posjeta</a:t>
            </a:r>
            <a:r>
              <a:rPr lang="hr-HR" smtClean="0"/>
              <a:t>, pomoć pri upoznavanju ustanove partnera i razvijanju radnog plana, definiranje ciljeva, uloga, zadataka partnerstva</a:t>
            </a:r>
          </a:p>
          <a:p>
            <a:pPr marL="228600" indent="-228600" eaLnBrk="1" hangingPunct="1">
              <a:lnSpc>
                <a:spcPct val="80000"/>
              </a:lnSpc>
            </a:pPr>
            <a:endParaRPr lang="hr-HR" smtClean="0"/>
          </a:p>
          <a:p>
            <a:pPr marL="228600" indent="-228600" eaLnBrk="1" hangingPunct="1">
              <a:lnSpc>
                <a:spcPct val="80000"/>
              </a:lnSpc>
            </a:pPr>
            <a:endParaRPr lang="hr-HR" smtClean="0"/>
          </a:p>
          <a:p>
            <a:pPr marL="228600" indent="-228600" eaLnBrk="1" hangingPunct="1">
              <a:lnSpc>
                <a:spcPct val="80000"/>
              </a:lnSpc>
            </a:pPr>
            <a:endParaRPr lang="hr-HR" smtClean="0"/>
          </a:p>
          <a:p>
            <a:pPr marL="228600" indent="-228600" eaLnBrk="1" hangingPunct="1">
              <a:lnSpc>
                <a:spcPct val="80000"/>
              </a:lnSpc>
            </a:pPr>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sr-Latn-CS" smtClean="0">
              <a:ea typeface="ＭＳ Ｐゴシック" pitchFamily="116" charset="-128"/>
            </a:endParaRPr>
          </a:p>
        </p:txBody>
      </p:sp>
      <p:sp>
        <p:nvSpPr>
          <p:cNvPr id="61444" name="Slide Number Placeholder 3"/>
          <p:cNvSpPr>
            <a:spLocks noGrp="1"/>
          </p:cNvSpPr>
          <p:nvPr>
            <p:ph type="sldNum" sz="quarter" idx="5"/>
          </p:nvPr>
        </p:nvSpPr>
        <p:spPr>
          <a:noFill/>
        </p:spPr>
        <p:txBody>
          <a:bodyPr/>
          <a:lstStyle/>
          <a:p>
            <a:fld id="{83A2872A-A5C6-4381-AE84-D4A85802AA55}" type="slidenum">
              <a:rPr lang="en-US" smtClean="0">
                <a:ea typeface="ＭＳ Ｐゴシック" pitchFamily="116" charset="-128"/>
              </a:rPr>
              <a:pPr/>
              <a:t>17</a:t>
            </a:fld>
            <a:endParaRPr lang="en-US" smtClean="0">
              <a:ea typeface="ＭＳ Ｐゴシック" pitchFamily="11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fld id="{3B39770F-B19A-45B9-AD51-20E2B16C253E}" type="slidenum">
              <a:rPr lang="hr-HR" sz="1200"/>
              <a:pPr/>
              <a:t>18</a:t>
            </a:fld>
            <a:endParaRPr lang="hr-HR" sz="1200"/>
          </a:p>
        </p:txBody>
      </p:sp>
      <p:sp>
        <p:nvSpPr>
          <p:cNvPr id="62467" name="Rectangle 2"/>
          <p:cNvSpPr>
            <a:spLocks noGrp="1" noRot="1" noChangeAspect="1" noChangeArrowheads="1" noTextEdit="1"/>
          </p:cNvSpPr>
          <p:nvPr>
            <p:ph type="sldImg"/>
          </p:nvPr>
        </p:nvSpPr>
        <p:spPr>
          <a:xfrm>
            <a:off x="746125" y="712788"/>
            <a:ext cx="4946650" cy="3711575"/>
          </a:xfrm>
          <a:ln/>
        </p:spPr>
      </p:sp>
      <p:sp>
        <p:nvSpPr>
          <p:cNvPr id="21508" name="Rectangle 3"/>
          <p:cNvSpPr>
            <a:spLocks noGrp="1" noChangeArrowheads="1"/>
          </p:cNvSpPr>
          <p:nvPr>
            <p:ph type="body" idx="1"/>
          </p:nvPr>
        </p:nvSpPr>
        <p:spPr>
          <a:xfrm>
            <a:off x="673100" y="4787900"/>
            <a:ext cx="5389563" cy="4338638"/>
          </a:xfrm>
          <a:ln/>
        </p:spPr>
        <p:txBody>
          <a:bodyPr/>
          <a:lstStyle/>
          <a:p>
            <a:pPr marL="228600" indent="-228600" eaLnBrk="1" hangingPunct="1">
              <a:defRPr/>
            </a:pPr>
            <a:r>
              <a:rPr lang="hr-HR" u="sng" dirty="0" smtClean="0"/>
              <a:t>Rokovi:</a:t>
            </a:r>
            <a:r>
              <a:rPr lang="hr-HR" dirty="0" smtClean="0"/>
              <a:t> 3 roka godišnje (siječanj, travanj, rujan), online course katalog</a:t>
            </a:r>
          </a:p>
          <a:p>
            <a:pPr marL="228600" indent="-228600" eaLnBrk="1" hangingPunct="1">
              <a:defRPr/>
            </a:pPr>
            <a:r>
              <a:rPr lang="hr-HR" b="1" dirty="0" smtClean="0"/>
              <a:t>Svrha In service stručnog osposobljavanja</a:t>
            </a:r>
            <a:r>
              <a:rPr lang="hr-HR" dirty="0" smtClean="0"/>
              <a:t>, Poboljšanje kvalitete cjeloživotnog učenja, kroz praksu obučavatelja odraslih učenika i poboljšavanje obučavateljskih vještina</a:t>
            </a:r>
          </a:p>
          <a:p>
            <a:pPr eaLnBrk="1" hangingPunct="1">
              <a:defRPr/>
            </a:pPr>
            <a:endParaRPr lang="hr-HR" dirty="0" smtClean="0">
              <a:ea typeface="ＭＳ Ｐゴシック" pitchFamily="116" charset="-128"/>
            </a:endParaRPr>
          </a:p>
          <a:p>
            <a:pPr eaLnBrk="1" hangingPunct="1">
              <a:defRPr/>
            </a:pPr>
            <a:r>
              <a:rPr lang="hr-HR" dirty="0" smtClean="0">
                <a:ea typeface="ＭＳ Ｐゴシック" pitchFamily="116" charset="-128"/>
              </a:rPr>
              <a:t>IST-course-tamo naći tečaj za sebe, provjeriti sa organizatorom da li treba predprijava.</a:t>
            </a:r>
          </a:p>
          <a:p>
            <a:pPr>
              <a:lnSpc>
                <a:spcPct val="80000"/>
              </a:lnSpc>
              <a:defRPr/>
            </a:pPr>
            <a:endParaRPr lang="hr-HR" dirty="0" smtClean="0">
              <a:ea typeface="ＭＳ Ｐゴシック" pitchFamily="116" charset="-128"/>
            </a:endParaRPr>
          </a:p>
          <a:p>
            <a:pPr marL="228600" indent="-228600" eaLnBrk="1" hangingPunct="1">
              <a:defRPr/>
            </a:pPr>
            <a:endParaRPr lang="hr-H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pPr algn="r"/>
            <a:fld id="{C0B90025-2750-42A5-AE64-96078111C5C3}" type="slidenum">
              <a:rPr lang="hr-HR" sz="1200"/>
              <a:pPr algn="r"/>
              <a:t>19</a:t>
            </a:fld>
            <a:endParaRPr lang="hr-HR" sz="1200"/>
          </a:p>
        </p:txBody>
      </p:sp>
      <p:sp>
        <p:nvSpPr>
          <p:cNvPr id="63491" name="Slide Image Placeholder 1"/>
          <p:cNvSpPr>
            <a:spLocks noGrp="1" noRot="1" noChangeAspect="1" noTextEdit="1"/>
          </p:cNvSpPr>
          <p:nvPr>
            <p:ph type="sldImg"/>
          </p:nvPr>
        </p:nvSpPr>
        <p:spPr>
          <a:xfrm>
            <a:off x="901700" y="739775"/>
            <a:ext cx="4933950" cy="3700463"/>
          </a:xfrm>
          <a:ln/>
        </p:spPr>
      </p:sp>
      <p:sp>
        <p:nvSpPr>
          <p:cNvPr id="4" name="Slide Number Placeholder 3"/>
          <p:cNvSpPr txBox="1">
            <a:spLocks noGrp="1"/>
          </p:cNvSpPr>
          <p:nvPr/>
        </p:nvSpPr>
        <p:spPr>
          <a:xfrm>
            <a:off x="3814763" y="9371013"/>
            <a:ext cx="2919412" cy="493712"/>
          </a:xfrm>
          <a:prstGeom prst="rect">
            <a:avLst/>
          </a:prstGeom>
          <a:noFill/>
        </p:spPr>
        <p:txBody>
          <a:bodyPr anchor="b"/>
          <a:lstStyle/>
          <a:p>
            <a:pPr algn="r" fontAlgn="auto">
              <a:spcBef>
                <a:spcPts val="0"/>
              </a:spcBef>
              <a:spcAft>
                <a:spcPts val="0"/>
              </a:spcAft>
              <a:defRPr/>
            </a:pPr>
            <a:fld id="{473378ED-C6D7-4E61-B3F2-FCA0EB06E064}" type="slidenum">
              <a:rPr lang="hr-HR" sz="1200">
                <a:latin typeface="+mn-lt"/>
              </a:rPr>
              <a:pPr algn="r" fontAlgn="auto">
                <a:spcBef>
                  <a:spcPts val="0"/>
                </a:spcBef>
                <a:spcAft>
                  <a:spcPts val="0"/>
                </a:spcAft>
                <a:defRPr/>
              </a:pPr>
              <a:t>19</a:t>
            </a:fld>
            <a:endParaRPr lang="hr-HR" sz="1200">
              <a:latin typeface="+mn-lt"/>
            </a:endParaRPr>
          </a:p>
        </p:txBody>
      </p:sp>
      <p:sp>
        <p:nvSpPr>
          <p:cNvPr id="63493" name="Notes Placeholder 5"/>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zervirano mjesto slike slajda 1"/>
          <p:cNvSpPr>
            <a:spLocks noGrp="1" noRot="1" noChangeAspect="1" noTextEdit="1"/>
          </p:cNvSpPr>
          <p:nvPr>
            <p:ph type="sldImg"/>
          </p:nvPr>
        </p:nvSpPr>
        <p:spPr>
          <a:ln/>
        </p:spPr>
      </p:sp>
      <p:sp>
        <p:nvSpPr>
          <p:cNvPr id="46083" name="Rezervirano mjesto broja slajda 3"/>
          <p:cNvSpPr txBox="1">
            <a:spLocks noGrp="1"/>
          </p:cNvSpPr>
          <p:nvPr/>
        </p:nvSpPr>
        <p:spPr bwMode="auto">
          <a:xfrm>
            <a:off x="3814763" y="9371013"/>
            <a:ext cx="2919412" cy="493712"/>
          </a:xfrm>
          <a:prstGeom prst="rect">
            <a:avLst/>
          </a:prstGeom>
          <a:noFill/>
          <a:ln w="9525">
            <a:noFill/>
            <a:miter lim="800000"/>
            <a:headEnd/>
            <a:tailEnd/>
          </a:ln>
        </p:spPr>
        <p:txBody>
          <a:bodyPr anchor="b"/>
          <a:lstStyle/>
          <a:p>
            <a:pPr algn="r"/>
            <a:fld id="{629893D8-DE26-43FF-8A34-3B23D2135080}" type="slidenum">
              <a:rPr lang="hr-HR" sz="1200" u="none"/>
              <a:pPr algn="r"/>
              <a:t>2</a:t>
            </a:fld>
            <a:endParaRPr lang="hr-HR" sz="1200" u="none"/>
          </a:p>
        </p:txBody>
      </p:sp>
      <p:sp>
        <p:nvSpPr>
          <p:cNvPr id="46084"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fld id="{5A444150-F019-4284-82CE-8F3D26B7D7BA}" type="slidenum">
              <a:rPr lang="hr-HR" sz="1200"/>
              <a:pPr/>
              <a:t>20</a:t>
            </a:fld>
            <a:endParaRPr lang="hr-HR" sz="1200"/>
          </a:p>
        </p:txBody>
      </p:sp>
      <p:sp>
        <p:nvSpPr>
          <p:cNvPr id="64515"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p:spPr>
        <p:txBody>
          <a:bodyPr/>
          <a:lstStyle/>
          <a:p>
            <a:pPr eaLnBrk="1" hangingPunct="1">
              <a:spcBef>
                <a:spcPct val="0"/>
              </a:spcBef>
              <a:defRPr/>
            </a:pPr>
            <a:r>
              <a:rPr lang="hr-HR" dirty="0" smtClean="0"/>
              <a:t>Prva natuknica -  one koji se misle vratiti ili se planiraju baviti...</a:t>
            </a:r>
          </a:p>
          <a:p>
            <a:pPr eaLnBrk="1" hangingPunct="1">
              <a:spcBef>
                <a:spcPct val="0"/>
              </a:spcBef>
              <a:defRPr/>
            </a:pPr>
            <a:endParaRPr lang="hr-HR" dirty="0" smtClean="0"/>
          </a:p>
          <a:p>
            <a:pPr eaLnBrk="1" hangingPunct="1">
              <a:lnSpc>
                <a:spcPct val="150000"/>
              </a:lnSpc>
              <a:spcAft>
                <a:spcPts val="600"/>
              </a:spcAft>
              <a:defRPr/>
            </a:pPr>
            <a:r>
              <a:rPr lang="hr-HR" dirty="0" smtClean="0">
                <a:solidFill>
                  <a:schemeClr val="accent3">
                    <a:lumMod val="50000"/>
                  </a:schemeClr>
                </a:solidFill>
              </a:rPr>
              <a:t>Korak 1 - pronađite partnera </a:t>
            </a:r>
          </a:p>
          <a:p>
            <a:pPr eaLnBrk="1" hangingPunct="1">
              <a:lnSpc>
                <a:spcPct val="150000"/>
              </a:lnSpc>
              <a:spcAft>
                <a:spcPts val="600"/>
              </a:spcAft>
              <a:defRPr/>
            </a:pPr>
            <a:r>
              <a:rPr lang="hr-HR" dirty="0" smtClean="0">
                <a:solidFill>
                  <a:schemeClr val="accent3">
                    <a:lumMod val="50000"/>
                  </a:schemeClr>
                </a:solidFill>
              </a:rPr>
              <a:t>Korak 2 - dogovorite s njim svoju posjetu i program edukacije/promatranja</a:t>
            </a:r>
          </a:p>
          <a:p>
            <a:pPr eaLnBrk="1" hangingPunct="1">
              <a:lnSpc>
                <a:spcPct val="150000"/>
              </a:lnSpc>
              <a:spcAft>
                <a:spcPts val="600"/>
              </a:spcAft>
              <a:defRPr/>
            </a:pPr>
            <a:r>
              <a:rPr lang="hr-HR" dirty="0" smtClean="0">
                <a:solidFill>
                  <a:schemeClr val="accent3">
                    <a:lumMod val="50000"/>
                  </a:schemeClr>
                </a:solidFill>
              </a:rPr>
              <a:t>Korak 3 - prijavite se nama najkasnije 45 dana prije predviđenog odlaska</a:t>
            </a:r>
          </a:p>
          <a:p>
            <a:pPr>
              <a:defRPr/>
            </a:pPr>
            <a:endParaRPr lang="hr-HR" dirty="0" smtClean="0">
              <a:ea typeface="ＭＳ Ｐゴシック" pitchFamily="116" charset="-128"/>
            </a:endParaRPr>
          </a:p>
          <a:p>
            <a:pPr>
              <a:defRPr/>
            </a:pPr>
            <a:r>
              <a:rPr lang="hr-HR" dirty="0" smtClean="0">
                <a:ea typeface="ＭＳ Ｐゴシック" pitchFamily="116" charset="-128"/>
              </a:rPr>
              <a:t>Prioritet kraći projekti u trajanju do 1 tjedna.</a:t>
            </a:r>
          </a:p>
          <a:p>
            <a:pPr>
              <a:defRPr/>
            </a:pPr>
            <a:r>
              <a:rPr lang="hr-HR" dirty="0" smtClean="0">
                <a:ea typeface="ＭＳ Ｐゴシック" pitchFamily="116" charset="-128"/>
              </a:rPr>
              <a:t>Uvijek je pravilo da se mora ići u državu članicubuduci da nije riječ o aktivnosti na kojoj sudjeluje više država onda se ne odobrava</a:t>
            </a:r>
          </a:p>
        </p:txBody>
      </p:sp>
      <p:sp>
        <p:nvSpPr>
          <p:cNvPr id="15364" name="Slide Number Placeholder 3"/>
          <p:cNvSpPr txBox="1">
            <a:spLocks noGrp="1"/>
          </p:cNvSpPr>
          <p:nvPr/>
        </p:nvSpPr>
        <p:spPr bwMode="auto">
          <a:xfrm>
            <a:off x="3814763" y="9371013"/>
            <a:ext cx="2919412" cy="493712"/>
          </a:xfrm>
          <a:prstGeom prst="rect">
            <a:avLst/>
          </a:prstGeom>
          <a:noFill/>
          <a:ln>
            <a:miter lim="800000"/>
            <a:headEnd/>
            <a:tailEnd/>
          </a:ln>
        </p:spPr>
        <p:txBody>
          <a:bodyPr anchor="b"/>
          <a:lstStyle/>
          <a:p>
            <a:pPr>
              <a:defRPr/>
            </a:pPr>
            <a:fld id="{B3114612-8734-4D56-8C05-E3D807ED3EA6}" type="slidenum">
              <a:rPr lang="hr-HR" sz="1200">
                <a:latin typeface="+mn-lt"/>
              </a:rPr>
              <a:pPr>
                <a:defRPr/>
              </a:pPr>
              <a:t>20</a:t>
            </a:fld>
            <a:endParaRPr lang="hr-HR"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01700" y="739775"/>
            <a:ext cx="4933950" cy="3700463"/>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a:lnSpc>
                <a:spcPct val="90000"/>
              </a:lnSpc>
            </a:pPr>
            <a:r>
              <a:rPr lang="vi-VN" sz="1000" smtClean="0">
                <a:ea typeface="ＭＳ Ｐゴシック" pitchFamily="116" charset="-128"/>
              </a:rPr>
              <a:t>Nakon izvršene aktivnosti korisnik – osoba je dužna podnijeti završno izvješće o njenoj provedbi Agenciji za mobilnost i programe Europske unije, uz priložene dokaze da su mu sredstva isplaćena na račun. Završno izvješće također, mora sadržavati račune kojima se opravdavaju isplaćena sredstva (karta, smještaj).</a:t>
            </a:r>
          </a:p>
          <a:p>
            <a:pPr>
              <a:lnSpc>
                <a:spcPct val="90000"/>
              </a:lnSpc>
            </a:pPr>
            <a:r>
              <a:rPr lang="vi-VN" sz="1000" smtClean="0">
                <a:ea typeface="ＭＳ Ｐゴシック" pitchFamily="116" charset="-128"/>
              </a:rPr>
              <a:t> </a:t>
            </a:r>
          </a:p>
          <a:p>
            <a:pPr>
              <a:lnSpc>
                <a:spcPct val="90000"/>
              </a:lnSpc>
            </a:pPr>
            <a:r>
              <a:rPr lang="vi-VN" sz="1000" smtClean="0">
                <a:ea typeface="ＭＳ Ｐゴシック" pitchFamily="116" charset="-128"/>
              </a:rPr>
              <a:t>Rok za podnošenje završnog izvješća jest 30 dana od završetka aktivnosti.</a:t>
            </a:r>
          </a:p>
          <a:p>
            <a:pPr>
              <a:lnSpc>
                <a:spcPct val="90000"/>
              </a:lnSpc>
            </a:pPr>
            <a:r>
              <a:rPr lang="vi-VN" sz="1000" smtClean="0">
                <a:ea typeface="ＭＳ Ｐゴシック" pitchFamily="116" charset="-128"/>
              </a:rPr>
              <a:t> </a:t>
            </a:r>
          </a:p>
          <a:p>
            <a:pPr>
              <a:lnSpc>
                <a:spcPct val="90000"/>
              </a:lnSpc>
            </a:pPr>
            <a:r>
              <a:rPr lang="vi-VN" sz="1000" smtClean="0">
                <a:ea typeface="ＭＳ Ｐゴシック" pitchFamily="116" charset="-128"/>
              </a:rPr>
              <a:t>Nakon predaje završnog izvješća, Agencija će napraviti analizu troškova (zatraženih troškova u prijavnom obrascu, te realiziranih troškova tijekom pripremnog posjeta), te na osnovi toga :</a:t>
            </a:r>
          </a:p>
          <a:p>
            <a:pPr>
              <a:lnSpc>
                <a:spcPct val="90000"/>
              </a:lnSpc>
            </a:pPr>
            <a:r>
              <a:rPr lang="vi-VN" sz="1000" smtClean="0">
                <a:ea typeface="ＭＳ Ｐゴシック" pitchFamily="116" charset="-128"/>
              </a:rPr>
              <a:t> </a:t>
            </a:r>
          </a:p>
          <a:p>
            <a:pPr>
              <a:lnSpc>
                <a:spcPct val="90000"/>
              </a:lnSpc>
            </a:pPr>
            <a:r>
              <a:rPr lang="vi-VN" sz="1000" smtClean="0">
                <a:ea typeface="ＭＳ Ｐゴシック" pitchFamily="116" charset="-128"/>
              </a:rPr>
              <a:t>a) zatražiti povrat sredstava ukoliko se uspostavi da je iznos kojeg je Agencija uplatila ustanovi prije realizacije aktivnosti veći od stvarno nastalih troškova. Povrat sredstava Agenciji od strane korisnika mora se izvršiti u roku od 30 dana nakon obavijesti koju pošalje Agencija korisniku. Ustanove će biti obaviještene o postupku povrata sredstava nakon analize završnog izvješća.</a:t>
            </a:r>
            <a:br>
              <a:rPr lang="vi-VN" sz="1000" smtClean="0">
                <a:ea typeface="ＭＳ Ｐゴシック" pitchFamily="116" charset="-128"/>
              </a:rPr>
            </a:br>
            <a:r>
              <a:rPr lang="vi-VN" sz="1000" smtClean="0">
                <a:ea typeface="ＭＳ Ｐゴシック" pitchFamily="116" charset="-128"/>
              </a:rPr>
              <a:t>b) isplatiti ostatak sredstava korisniku ukoliko se analizom pokaže da su troškovi nastali uslijed realizacije aktivnosti realni i opravdani, te veći od iznosa kojeg je Agencija uplatila ustanovi prije realizacije aktivnosti.</a:t>
            </a:r>
          </a:p>
          <a:p>
            <a:pPr>
              <a:lnSpc>
                <a:spcPct val="90000"/>
              </a:lnSpc>
            </a:pPr>
            <a:endParaRPr lang="hr-HR" sz="1000" smtClean="0">
              <a:ea typeface="ＭＳ Ｐゴシック" pitchFamily="116" charset="-128"/>
            </a:endParaRPr>
          </a:p>
          <a:p>
            <a:pPr>
              <a:lnSpc>
                <a:spcPct val="90000"/>
              </a:lnSpc>
            </a:pPr>
            <a:r>
              <a:rPr lang="hr-HR" sz="1000" smtClean="0">
                <a:ea typeface="ＭＳ Ｐゴシック" pitchFamily="116" charset="-128"/>
              </a:rPr>
              <a:t>Predaja najkasnije 30 dana nakon završetka aktivnosti</a:t>
            </a:r>
            <a:endParaRPr lang="en-US" sz="1000" smtClean="0">
              <a:ea typeface="ＭＳ Ｐゴシック" pitchFamily="116" charset="-128"/>
            </a:endParaRPr>
          </a:p>
          <a:p>
            <a:pPr>
              <a:lnSpc>
                <a:spcPct val="90000"/>
              </a:lnSpc>
            </a:pPr>
            <a:r>
              <a:rPr lang="vi-VN" sz="1000" smtClean="0">
                <a:ea typeface="ＭＳ Ｐゴシック" pitchFamily="116" charset="-128"/>
              </a:rPr>
              <a:t> </a:t>
            </a:r>
          </a:p>
          <a:p>
            <a:pPr>
              <a:lnSpc>
                <a:spcPct val="90000"/>
              </a:lnSpc>
            </a:pPr>
            <a:r>
              <a:rPr lang="vi-VN" sz="1000" smtClean="0">
                <a:ea typeface="ＭＳ Ｐゴシック" pitchFamily="116" charset="-128"/>
              </a:rPr>
              <a:t>Agencija će koristiti podatke iz završnog izvješća u svrhu analize i diseminacije rezultata.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01700" y="739775"/>
            <a:ext cx="4933950" cy="3700463"/>
          </a:xfrm>
          <a:ln/>
        </p:spPr>
      </p:sp>
      <p:sp>
        <p:nvSpPr>
          <p:cNvPr id="67587" name="Notes Placeholder 2"/>
          <p:cNvSpPr>
            <a:spLocks noGrp="1"/>
          </p:cNvSpPr>
          <p:nvPr>
            <p:ph type="body" idx="1"/>
          </p:nvPr>
        </p:nvSpPr>
        <p:spPr>
          <a:noFill/>
          <a:ln/>
        </p:spPr>
        <p:txBody>
          <a:bodyPr/>
          <a:lstStyle/>
          <a:p>
            <a:pPr marL="228600" indent="-228600" eaLnBrk="1" hangingPunct="1"/>
            <a:endParaRPr lang="sr-Latn-CS" smtClean="0">
              <a:ea typeface="ＭＳ Ｐゴシック" pitchFamily="116" charset="-128"/>
            </a:endParaRPr>
          </a:p>
        </p:txBody>
      </p:sp>
      <p:sp>
        <p:nvSpPr>
          <p:cNvPr id="67588"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anchor="b"/>
          <a:lstStyle/>
          <a:p>
            <a:pPr algn="r"/>
            <a:fld id="{1E42D4C7-B095-4F98-BC46-7DE6142C011C}" type="slidenum">
              <a:rPr lang="hr-HR" sz="1200"/>
              <a:pPr algn="r"/>
              <a:t>23</a:t>
            </a:fld>
            <a:endParaRPr lang="hr-H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pPr algn="r"/>
            <a:fld id="{7C9C5CA3-A8FE-4C09-8209-7078ED1E508B}" type="slidenum">
              <a:rPr lang="hr-HR" sz="1200">
                <a:latin typeface="Calibri" pitchFamily="34" charset="0"/>
              </a:rPr>
              <a:pPr algn="r"/>
              <a:t>24</a:t>
            </a:fld>
            <a:endParaRPr lang="hr-HR" sz="1200">
              <a:latin typeface="Calibri"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spcBef>
                <a:spcPct val="0"/>
              </a:spcBef>
            </a:pPr>
            <a:r>
              <a:rPr lang="hr-HR" b="1" smtClean="0">
                <a:ea typeface="ＭＳ Ｐゴシック" pitchFamily="116" charset="-128"/>
              </a:rPr>
              <a:t>Partnerstvo - aktivnost namijenjena svim institucijama povezanima sa obrazovanjem odraslih. Provoditi će se u kasnijem periodu.</a:t>
            </a:r>
          </a:p>
          <a:p>
            <a:pPr eaLnBrk="1" hangingPunct="1">
              <a:spcBef>
                <a:spcPct val="0"/>
              </a:spcBef>
            </a:pPr>
            <a:r>
              <a:rPr lang="hr-HR" smtClean="0">
                <a:ea typeface="ＭＳ Ｐゴシック" pitchFamily="116" charset="-128"/>
              </a:rPr>
              <a:t>Suradnja manjih razmjera između ustanova za obrazovanje odraslih (min. 3 zemlje) s ciljem razvijanja samopouzdanja i motivacije odraslih učenika, komunikacijskih sposobnosti, međukulturalnog dijaloga i aktivnog korištenja stranih jezika.</a:t>
            </a:r>
          </a:p>
          <a:p>
            <a:pPr eaLnBrk="1" hangingPunct="1">
              <a:spcBef>
                <a:spcPct val="0"/>
              </a:spcBef>
            </a:pPr>
            <a:r>
              <a:rPr lang="hr-HR" b="1" smtClean="0">
                <a:ea typeface="ＭＳ Ｐゴシック" pitchFamily="116" charset="-128"/>
              </a:rPr>
              <a:t>Provodi se kroz lokalne aktivnosti: jezične pripreme, istraživanja za projekte, razvijanje materijala, razvijanje zadataka, lokalni sastanci i inozemne aktivnosti: seminari, partnerski sastanci.</a:t>
            </a:r>
          </a:p>
          <a:p>
            <a:pPr eaLnBrk="1" hangingPunct="1">
              <a:spcBef>
                <a:spcPct val="0"/>
              </a:spcBef>
            </a:pPr>
            <a:endParaRPr lang="hr-HR" smtClean="0">
              <a:ea typeface="ＭＳ Ｐゴシック" pitchFamily="116" charset="-128"/>
            </a:endParaRPr>
          </a:p>
          <a:p>
            <a:pPr eaLnBrk="1" hangingPunct="1">
              <a:spcBef>
                <a:spcPct val="0"/>
              </a:spcBef>
            </a:pPr>
            <a:r>
              <a:rPr lang="hr-HR" smtClean="0">
                <a:ea typeface="ＭＳ Ｐゴシック" pitchFamily="116" charset="-128"/>
              </a:rPr>
              <a:t>Mobilnosti:  4 mobilnsoti 9.500 Eura, 8 mobilnsoti 13.000 Eura, 12 mobilnosti 16.500 Eura, 24 mobilnosti 25.000 Eura.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sr-Latn-CS" smtClean="0"/>
          </a:p>
        </p:txBody>
      </p:sp>
      <p:sp>
        <p:nvSpPr>
          <p:cNvPr id="69636" name="Slide Number Placeholder 3"/>
          <p:cNvSpPr>
            <a:spLocks noGrp="1"/>
          </p:cNvSpPr>
          <p:nvPr>
            <p:ph type="sldNum" sz="quarter" idx="5"/>
          </p:nvPr>
        </p:nvSpPr>
        <p:spPr>
          <a:noFill/>
        </p:spPr>
        <p:txBody>
          <a:bodyPr/>
          <a:lstStyle/>
          <a:p>
            <a:fld id="{8EA75344-E4CE-4CFD-AC16-E4FB7A43D62E}" type="slidenum">
              <a:rPr lang="hr-HR" smtClean="0"/>
              <a:pPr/>
              <a:t>25</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sr-Latn-CS" smtClean="0"/>
          </a:p>
        </p:txBody>
      </p:sp>
      <p:sp>
        <p:nvSpPr>
          <p:cNvPr id="70660" name="Slide Number Placeholder 3"/>
          <p:cNvSpPr>
            <a:spLocks noGrp="1"/>
          </p:cNvSpPr>
          <p:nvPr>
            <p:ph type="sldNum" sz="quarter" idx="5"/>
          </p:nvPr>
        </p:nvSpPr>
        <p:spPr>
          <a:noFill/>
        </p:spPr>
        <p:txBody>
          <a:bodyPr/>
          <a:lstStyle/>
          <a:p>
            <a:fld id="{069AFF1F-66CC-4BC5-AAC9-892463CF2700}" type="slidenum">
              <a:rPr lang="hr-HR" smtClean="0"/>
              <a:pPr/>
              <a:t>26</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sr-Latn-CS" smtClean="0"/>
          </a:p>
        </p:txBody>
      </p:sp>
      <p:sp>
        <p:nvSpPr>
          <p:cNvPr id="71684" name="Slide Number Placeholder 3"/>
          <p:cNvSpPr>
            <a:spLocks noGrp="1"/>
          </p:cNvSpPr>
          <p:nvPr>
            <p:ph type="sldNum" sz="quarter" idx="5"/>
          </p:nvPr>
        </p:nvSpPr>
        <p:spPr>
          <a:noFill/>
        </p:spPr>
        <p:txBody>
          <a:bodyPr/>
          <a:lstStyle/>
          <a:p>
            <a:fld id="{E995CFDD-9468-406E-8051-F2ED795E6F68}" type="slidenum">
              <a:rPr lang="hr-HR" smtClean="0"/>
              <a:pPr/>
              <a:t>27</a:t>
            </a:fld>
            <a:endParaRPr lang="hr-H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sr-Latn-CS" smtClean="0"/>
          </a:p>
        </p:txBody>
      </p:sp>
      <p:sp>
        <p:nvSpPr>
          <p:cNvPr id="72708" name="Slide Number Placeholder 3"/>
          <p:cNvSpPr>
            <a:spLocks noGrp="1"/>
          </p:cNvSpPr>
          <p:nvPr>
            <p:ph type="sldNum" sz="quarter" idx="5"/>
          </p:nvPr>
        </p:nvSpPr>
        <p:spPr>
          <a:noFill/>
        </p:spPr>
        <p:txBody>
          <a:bodyPr/>
          <a:lstStyle/>
          <a:p>
            <a:fld id="{E0AC05A9-761A-4A06-940F-7C9F59D5A435}" type="slidenum">
              <a:rPr lang="hr-HR" smtClean="0"/>
              <a:pPr/>
              <a:t>28</a:t>
            </a:fld>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sr-Latn-CS" smtClean="0"/>
          </a:p>
        </p:txBody>
      </p:sp>
      <p:sp>
        <p:nvSpPr>
          <p:cNvPr id="73732" name="Slide Number Placeholder 3"/>
          <p:cNvSpPr>
            <a:spLocks noGrp="1"/>
          </p:cNvSpPr>
          <p:nvPr>
            <p:ph type="sldNum" sz="quarter" idx="5"/>
          </p:nvPr>
        </p:nvSpPr>
        <p:spPr>
          <a:noFill/>
        </p:spPr>
        <p:txBody>
          <a:bodyPr/>
          <a:lstStyle/>
          <a:p>
            <a:fld id="{65AD92F1-CB29-40F7-8704-60D278A3C23B}" type="slidenum">
              <a:rPr lang="hr-HR" smtClean="0"/>
              <a:pPr/>
              <a:t>29</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Slide Number Placeholder 3"/>
          <p:cNvSpPr>
            <a:spLocks noGrp="1"/>
          </p:cNvSpPr>
          <p:nvPr>
            <p:ph type="sldNum" sz="quarter" idx="5"/>
          </p:nvPr>
        </p:nvSpPr>
        <p:spPr>
          <a:noFill/>
        </p:spPr>
        <p:txBody>
          <a:bodyPr/>
          <a:lstStyle/>
          <a:p>
            <a:fld id="{4276926D-8557-4B46-B933-8F3BB284E6D5}" type="slidenum">
              <a:rPr lang="hr-HR" smtClean="0"/>
              <a:pPr/>
              <a:t>3</a:t>
            </a:fld>
            <a:endParaRPr lang="hr-HR" smtClean="0"/>
          </a:p>
        </p:txBody>
      </p:sp>
      <p:sp>
        <p:nvSpPr>
          <p:cNvPr id="47108"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spcBef>
                <a:spcPct val="0"/>
              </a:spcBef>
            </a:pPr>
            <a:endParaRPr lang="sr-Latn-CS" smtClean="0">
              <a:ea typeface="ＭＳ Ｐゴシック" pitchFamily="116"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spcBef>
                <a:spcPct val="0"/>
              </a:spcBef>
            </a:pPr>
            <a:endParaRPr lang="sr-Latn-CS" smtClean="0">
              <a:ea typeface="ＭＳ Ｐゴシック" pitchFamily="116"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sr-Latn-CS" smtClean="0"/>
          </a:p>
        </p:txBody>
      </p:sp>
      <p:sp>
        <p:nvSpPr>
          <p:cNvPr id="76804" name="Slide Number Placeholder 3"/>
          <p:cNvSpPr>
            <a:spLocks noGrp="1"/>
          </p:cNvSpPr>
          <p:nvPr>
            <p:ph type="sldNum" sz="quarter" idx="5"/>
          </p:nvPr>
        </p:nvSpPr>
        <p:spPr>
          <a:noFill/>
        </p:spPr>
        <p:txBody>
          <a:bodyPr/>
          <a:lstStyle/>
          <a:p>
            <a:fld id="{CC03B930-B47C-45E4-B15A-D19C2E98EFF3}" type="slidenum">
              <a:rPr lang="hr-HR" smtClean="0"/>
              <a:pPr/>
              <a:t>32</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D1A8F32-C6A4-4518-A83F-BDE48899E129}" type="slidenum">
              <a:rPr lang="hr-HR" smtClean="0"/>
              <a:pPr/>
              <a:t>4</a:t>
            </a:fld>
            <a:endParaRPr lang="hr-HR" smtClean="0"/>
          </a:p>
        </p:txBody>
      </p:sp>
      <p:sp>
        <p:nvSpPr>
          <p:cNvPr id="48131" name="Rectangle 2"/>
          <p:cNvSpPr>
            <a:spLocks noGrp="1" noRot="1" noChangeAspect="1" noChangeArrowheads="1" noTextEdit="1"/>
          </p:cNvSpPr>
          <p:nvPr>
            <p:ph type="sldImg"/>
          </p:nvPr>
        </p:nvSpPr>
        <p:spPr>
          <a:ln/>
        </p:spPr>
      </p:sp>
      <p:sp>
        <p:nvSpPr>
          <p:cNvPr id="48132"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F2F04F2-EA81-45E0-8F63-5B99D7A9D83B}" type="slidenum">
              <a:rPr lang="hr-HR" smtClean="0"/>
              <a:pPr/>
              <a:t>5</a:t>
            </a:fld>
            <a:endParaRPr lang="hr-H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lnSpc>
                <a:spcPct val="80000"/>
              </a:lnSpc>
            </a:pPr>
            <a:endParaRPr lang="sr-Latn-CS" smtClean="0">
              <a:solidFill>
                <a:schemeClr val="bg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a:ln/>
        </p:spPr>
      </p:sp>
      <p:sp>
        <p:nvSpPr>
          <p:cNvPr id="50179" name="Rezervirano mjesto broja slajda 3"/>
          <p:cNvSpPr>
            <a:spLocks noGrp="1"/>
          </p:cNvSpPr>
          <p:nvPr>
            <p:ph type="sldNum" sz="quarter" idx="5"/>
          </p:nvPr>
        </p:nvSpPr>
        <p:spPr>
          <a:noFill/>
        </p:spPr>
        <p:txBody>
          <a:bodyPr/>
          <a:lstStyle/>
          <a:p>
            <a:fld id="{9CCC42C4-FB0A-4FE6-B717-E9758AE27537}" type="slidenum">
              <a:rPr lang="hr-HR" smtClean="0"/>
              <a:pPr/>
              <a:t>6</a:t>
            </a:fld>
            <a:endParaRPr lang="hr-HR" smtClean="0"/>
          </a:p>
        </p:txBody>
      </p:sp>
      <p:sp>
        <p:nvSpPr>
          <p:cNvPr id="50180"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zervirano mjesto slike slajda 1"/>
          <p:cNvSpPr>
            <a:spLocks noGrp="1" noRot="1" noChangeAspect="1" noTextEdit="1"/>
          </p:cNvSpPr>
          <p:nvPr>
            <p:ph type="sldImg"/>
          </p:nvPr>
        </p:nvSpPr>
        <p:spPr>
          <a:ln/>
        </p:spPr>
      </p:sp>
      <p:sp>
        <p:nvSpPr>
          <p:cNvPr id="51203" name="Rezervirano mjesto broja slajda 3"/>
          <p:cNvSpPr txBox="1">
            <a:spLocks noGrp="1"/>
          </p:cNvSpPr>
          <p:nvPr/>
        </p:nvSpPr>
        <p:spPr bwMode="auto">
          <a:xfrm>
            <a:off x="3814763" y="9371013"/>
            <a:ext cx="2919412" cy="493712"/>
          </a:xfrm>
          <a:prstGeom prst="rect">
            <a:avLst/>
          </a:prstGeom>
          <a:noFill/>
          <a:ln w="9525">
            <a:noFill/>
            <a:miter lim="800000"/>
            <a:headEnd/>
            <a:tailEnd/>
          </a:ln>
        </p:spPr>
        <p:txBody>
          <a:bodyPr anchor="b"/>
          <a:lstStyle/>
          <a:p>
            <a:pPr algn="r"/>
            <a:fld id="{3288595A-9909-44C1-8F7B-937FCA380EC7}" type="slidenum">
              <a:rPr lang="hr-HR" sz="1200" u="none"/>
              <a:pPr algn="r"/>
              <a:t>7</a:t>
            </a:fld>
            <a:endParaRPr lang="hr-HR" sz="1200" u="none"/>
          </a:p>
        </p:txBody>
      </p:sp>
      <p:sp>
        <p:nvSpPr>
          <p:cNvPr id="51204"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C31B40-3600-4778-B9F7-EC3B07FA3596}" type="slidenum">
              <a:rPr lang="en-US" smtClean="0"/>
              <a:pPr/>
              <a:t>8</a:t>
            </a:fld>
            <a:endParaRPr lang="en-US" smtClean="0"/>
          </a:p>
        </p:txBody>
      </p:sp>
      <p:sp>
        <p:nvSpPr>
          <p:cNvPr id="52227" name="Rectangle 2"/>
          <p:cNvSpPr>
            <a:spLocks noChangeArrowheads="1" noTextEdit="1"/>
          </p:cNvSpPr>
          <p:nvPr>
            <p:ph type="sldImg"/>
          </p:nvPr>
        </p:nvSpPr>
        <p:spPr>
          <a:solidFill>
            <a:srgbClr val="FFFFFF"/>
          </a:solidFill>
          <a:ln/>
        </p:spPr>
      </p:sp>
      <p:sp>
        <p:nvSpPr>
          <p:cNvPr id="52228" name="Notes Placeholder 4"/>
          <p:cNvSpPr>
            <a:spLocks noGrp="1"/>
          </p:cNvSpPr>
          <p:nvPr/>
        </p:nvSpPr>
        <p:spPr bwMode="auto">
          <a:xfrm>
            <a:off x="673100" y="4686300"/>
            <a:ext cx="5389563" cy="4440238"/>
          </a:xfrm>
          <a:prstGeom prst="rect">
            <a:avLst/>
          </a:prstGeom>
          <a:noFill/>
          <a:ln w="9525">
            <a:noFill/>
            <a:miter lim="800000"/>
            <a:headEnd/>
            <a:tailEnd/>
          </a:ln>
        </p:spPr>
        <p:txBody>
          <a:bodyPr/>
          <a:lstStyle/>
          <a:p>
            <a:pPr eaLnBrk="0" hangingPunct="0">
              <a:spcBef>
                <a:spcPct val="30000"/>
              </a:spcBef>
            </a:pPr>
            <a:endParaRPr lang="sr-Latn-CS" sz="120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fld id="{296BF89D-E546-4833-A876-296AA6D6D657}" type="slidenum">
              <a:rPr lang="hr-HR" sz="1200"/>
              <a:pPr/>
              <a:t>9</a:t>
            </a:fld>
            <a:endParaRPr lang="hr-HR" sz="1200"/>
          </a:p>
        </p:txBody>
      </p:sp>
      <p:sp>
        <p:nvSpPr>
          <p:cNvPr id="53251" name="Rectangle 2"/>
          <p:cNvSpPr>
            <a:spLocks noGrp="1" noRot="1" noChangeAspect="1" noChangeArrowheads="1" noTextEdit="1"/>
          </p:cNvSpPr>
          <p:nvPr>
            <p:ph type="sldImg"/>
          </p:nvPr>
        </p:nvSpPr>
        <p:spPr>
          <a:xfrm>
            <a:off x="2154238" y="738188"/>
            <a:ext cx="2390775" cy="1793875"/>
          </a:xfrm>
          <a:ln/>
        </p:spPr>
      </p:sp>
      <p:sp>
        <p:nvSpPr>
          <p:cNvPr id="20484" name="Rectangle 3"/>
          <p:cNvSpPr>
            <a:spLocks noGrp="1" noChangeArrowheads="1"/>
          </p:cNvSpPr>
          <p:nvPr>
            <p:ph type="body" idx="1"/>
          </p:nvPr>
        </p:nvSpPr>
        <p:spPr>
          <a:xfrm>
            <a:off x="898525" y="2676525"/>
            <a:ext cx="4938713" cy="6623050"/>
          </a:xfrm>
          <a:ln/>
        </p:spPr>
        <p:txBody>
          <a:bodyPr/>
          <a:lstStyle/>
          <a:p>
            <a:pPr>
              <a:defRPr/>
            </a:pPr>
            <a:r>
              <a:rPr lang="hr-HR" sz="1000" dirty="0" smtClean="0"/>
              <a:t>Grundtvig je potprogram unutar Programa za cjeloživotno učenje koji omogućuje sudjelovanje u aktivnostima mobilnosti i međunarodne suradnje između ustanova za obrazovanje odraslih. Namijenjen svima koji su uključeni u obrazovanje odraslih. Aktivnosti Grundtviga donose niz prednosti kako za samog pojedinca tako i za ustanovu te omogućuju pojedincima iz sustava obrazovanja odraslih iskustvo usavršavanja, rada i života u drukčijem obrazovnom, kulturnom i društvenom okruženju. Nastavno i nenastavno osoblje se nakon završetka aktivnosti vraća u svoju matičnu ustanovu s većim stupnjem samostalnosti, kulturno obogaćeno, s poboljšanim znanjem stranog jezika te s velikom motivacijom za rad i prenošenje iskustava. Sudjelovanje u Grundtvig aktivnosima doprinosi razvoju znanja, vještina i sposobnosti koje rezultiraju povećanjem zapošljivosti odraslih osoba, ili pak njihovim društvenim ili osobnim razvojem. Sudjelovanje također utječe na razvoj obrazovanja odraslih kao važnog dijela cjeloživotnog učenja. </a:t>
            </a:r>
          </a:p>
          <a:p>
            <a:pPr>
              <a:defRPr/>
            </a:pPr>
            <a:r>
              <a:rPr lang="hr-HR" sz="1000" dirty="0" smtClean="0"/>
              <a:t>  </a:t>
            </a:r>
          </a:p>
          <a:p>
            <a:pPr>
              <a:defRPr/>
            </a:pPr>
            <a:r>
              <a:rPr lang="hr-HR" sz="1000" dirty="0" smtClean="0"/>
              <a:t>Aktivnosti koje provodi NA decentralizirane. </a:t>
            </a:r>
          </a:p>
          <a:p>
            <a:pPr>
              <a:defRPr/>
            </a:pPr>
            <a:r>
              <a:rPr lang="hr-HR" sz="1000" b="1" dirty="0" smtClean="0"/>
              <a:t>Agencija nema ulogu u centraliziranim akcijama provodi izvršna agencija. </a:t>
            </a:r>
          </a:p>
          <a:p>
            <a:pPr>
              <a:defRPr/>
            </a:pPr>
            <a:endParaRPr lang="hr-HR" sz="1000" dirty="0" smtClean="0"/>
          </a:p>
          <a:p>
            <a:pPr>
              <a:defRPr/>
            </a:pPr>
            <a:r>
              <a:rPr lang="hr-HR" sz="1000" b="1" dirty="0" smtClean="0"/>
              <a:t>Mobilnost je</a:t>
            </a:r>
            <a:r>
              <a:rPr lang="hr-HR" sz="1000" dirty="0" smtClean="0"/>
              <a:t> </a:t>
            </a:r>
            <a:r>
              <a:rPr lang="hr-HR" sz="1000" b="1" dirty="0" smtClean="0"/>
              <a:t>aktivnost namijenjena svima koji su uključeni u obrazovanje odraslih, </a:t>
            </a:r>
            <a:r>
              <a:rPr lang="hr-HR" sz="1000" dirty="0" smtClean="0"/>
              <a:t>odlazak u partnersku instituciju u državu sudionicu LLP programa, sa ciljem provođenja aktivnosti unutar Grundtvig potprograma.</a:t>
            </a:r>
          </a:p>
          <a:p>
            <a:pPr>
              <a:defRPr/>
            </a:pPr>
            <a:r>
              <a:rPr lang="hr-HR" sz="1000" dirty="0" smtClean="0"/>
              <a:t>Prema pravilima Europske komisije preduvjet je da jedna od država između kojih se ostvaruje mobilnost ima status punopravne članice Europske unije ili da na aktivnosti sudjeluje više država članica od kojih je minimalno jedna država punopravna članica Europske unije. </a:t>
            </a:r>
          </a:p>
          <a:p>
            <a:pPr eaLnBrk="1" hangingPunct="1">
              <a:lnSpc>
                <a:spcPct val="80000"/>
              </a:lnSpc>
              <a:defRPr/>
            </a:pPr>
            <a:r>
              <a:rPr lang="hr-HR" sz="1000" dirty="0" smtClean="0"/>
              <a:t>Aktivnosti 2009., </a:t>
            </a:r>
            <a:r>
              <a:rPr lang="en-US" sz="1000" dirty="0" smtClean="0"/>
              <a:t>za </a:t>
            </a:r>
            <a:r>
              <a:rPr lang="en-US" sz="1000" dirty="0" err="1" smtClean="0"/>
              <a:t>Natječaj</a:t>
            </a:r>
            <a:r>
              <a:rPr lang="en-US" sz="1000" dirty="0" smtClean="0"/>
              <a:t> 2009</a:t>
            </a:r>
            <a:r>
              <a:rPr lang="hr-HR" sz="1000" dirty="0" smtClean="0"/>
              <a:t>.</a:t>
            </a:r>
            <a:r>
              <a:rPr lang="en-US" sz="1000" dirty="0" smtClean="0"/>
              <a:t> </a:t>
            </a:r>
            <a:r>
              <a:rPr lang="en-US" sz="1000" dirty="0" err="1" smtClean="0"/>
              <a:t>godine</a:t>
            </a:r>
            <a:r>
              <a:rPr lang="en-US" sz="1000" dirty="0" smtClean="0"/>
              <a:t> </a:t>
            </a:r>
            <a:r>
              <a:rPr lang="en-US" sz="1000" dirty="0" err="1" smtClean="0"/>
              <a:t>Hrvatska</a:t>
            </a:r>
            <a:r>
              <a:rPr lang="en-US" sz="1000" dirty="0" smtClean="0"/>
              <a:t> </a:t>
            </a:r>
            <a:r>
              <a:rPr lang="en-US" sz="1000" dirty="0" err="1" smtClean="0"/>
              <a:t>šalje</a:t>
            </a:r>
            <a:r>
              <a:rPr lang="en-US" sz="1000" dirty="0" smtClean="0"/>
              <a:t> </a:t>
            </a:r>
            <a:r>
              <a:rPr lang="en-US" sz="1000" dirty="0" err="1" smtClean="0"/>
              <a:t>sudionike</a:t>
            </a:r>
            <a:r>
              <a:rPr lang="en-US" sz="1000" dirty="0" smtClean="0"/>
              <a:t> </a:t>
            </a:r>
            <a:r>
              <a:rPr lang="en-US" sz="1000" dirty="0" err="1" smtClean="0"/>
              <a:t>na</a:t>
            </a:r>
            <a:r>
              <a:rPr lang="hr-HR" sz="1000" dirty="0" smtClean="0"/>
              <a:t> </a:t>
            </a:r>
            <a:r>
              <a:rPr lang="en-US" sz="1000" dirty="0" err="1" smtClean="0"/>
              <a:t>mobilnost</a:t>
            </a:r>
            <a:r>
              <a:rPr lang="en-US" sz="1000" dirty="0" smtClean="0"/>
              <a:t>, </a:t>
            </a:r>
            <a:r>
              <a:rPr lang="en-US" sz="1000" dirty="0" err="1" smtClean="0"/>
              <a:t>ali</a:t>
            </a:r>
            <a:r>
              <a:rPr lang="en-US" sz="1000" dirty="0" smtClean="0"/>
              <a:t> ne prima </a:t>
            </a:r>
            <a:r>
              <a:rPr lang="en-US" sz="1000" dirty="0" err="1" smtClean="0"/>
              <a:t>sudionike</a:t>
            </a:r>
            <a:r>
              <a:rPr lang="en-US" sz="1000" dirty="0" smtClean="0"/>
              <a:t> </a:t>
            </a:r>
            <a:r>
              <a:rPr lang="en-US" sz="1000" dirty="0" err="1" smtClean="0"/>
              <a:t>iz</a:t>
            </a:r>
            <a:r>
              <a:rPr lang="en-US" sz="1000" dirty="0" smtClean="0"/>
              <a:t> </a:t>
            </a:r>
            <a:r>
              <a:rPr lang="en-US" sz="1000" dirty="0" err="1" smtClean="0"/>
              <a:t>inozemstva</a:t>
            </a:r>
            <a:r>
              <a:rPr lang="hr-HR" sz="1000" dirty="0" smtClean="0"/>
              <a:t>.</a:t>
            </a:r>
          </a:p>
          <a:p>
            <a:pPr marL="228600" indent="-228600">
              <a:buFont typeface="+mj-lt"/>
              <a:buAutoNum type="arabicPeriod"/>
              <a:defRPr/>
            </a:pPr>
            <a:r>
              <a:rPr lang="hr-HR" sz="1000" dirty="0" smtClean="0"/>
              <a:t>Stručna usavršavanja u obliku tečaja ili seminara (u trajanju od 5 dana do 6 tjedana)</a:t>
            </a:r>
          </a:p>
          <a:p>
            <a:pPr marL="228600" indent="-228600">
              <a:buFont typeface="+mj-lt"/>
              <a:buAutoNum type="arabicPeriod"/>
              <a:defRPr/>
            </a:pPr>
            <a:r>
              <a:rPr lang="hr-HR" sz="1000" dirty="0" smtClean="0"/>
              <a:t>posjeti i razmjene sa srodnim ustanovama sa ciljem razmjene iskustava i učenja novih znanja i vještina (trajanje od 1 dana do 12 tjedana)</a:t>
            </a:r>
          </a:p>
          <a:p>
            <a:pPr marL="228600" indent="-228600">
              <a:buFont typeface="+mj-lt"/>
              <a:buAutoNum type="arabicPeriod"/>
              <a:defRPr/>
            </a:pPr>
            <a:r>
              <a:rPr lang="hr-HR" sz="1000" dirty="0" smtClean="0"/>
              <a:t>posjeti potencijalnim partnerskim ustanovama i kontakt seminari, sa ciljem stvaranja buduće suradnje (u trajanju od 1 do 5 dana)</a:t>
            </a:r>
          </a:p>
          <a:p>
            <a:pPr marL="228600" indent="-228600">
              <a:buFont typeface="+mj-lt"/>
              <a:buAutoNum type="arabicPeriod"/>
              <a:defRPr/>
            </a:pPr>
            <a:r>
              <a:rPr lang="hr-HR" sz="1000" dirty="0" smtClean="0"/>
              <a:t>partnerstva u suradnji s međunarodnim partnerima (u trajanju do 2 godine).</a:t>
            </a:r>
            <a:endParaRPr lang="en-US" sz="1000" dirty="0" smtClean="0"/>
          </a:p>
          <a:p>
            <a:pPr eaLnBrk="1" hangingPunct="1">
              <a:lnSpc>
                <a:spcPct val="80000"/>
              </a:lnSpc>
              <a:defRPr/>
            </a:pPr>
            <a:r>
              <a:rPr lang="hr-HR" sz="1000" b="1" dirty="0" smtClean="0"/>
              <a:t>Partnerstvo - aktivnost namijenjena svim institucijama povezanima sa obrazovanjem odraslih. Provoditi će se u kasnijem periodu.</a:t>
            </a:r>
          </a:p>
          <a:p>
            <a:pPr eaLnBrk="1" hangingPunct="1">
              <a:lnSpc>
                <a:spcPct val="80000"/>
              </a:lnSpc>
              <a:defRPr/>
            </a:pPr>
            <a:r>
              <a:rPr lang="hr-HR" sz="1000" dirty="0" smtClean="0"/>
              <a:t>Suradnja manjih razmjera između ustanova za obrazovanje odraslih (min. 3 zemlje) s ciljem razvijanja samopouzdanja i motivacije odraslih učenika, komunikacijskih sposobnosti, međukulturalnog dijaloga i aktivnog korištenja stranih jezika.</a:t>
            </a:r>
          </a:p>
          <a:p>
            <a:pPr eaLnBrk="1" hangingPunct="1">
              <a:lnSpc>
                <a:spcPct val="80000"/>
              </a:lnSpc>
              <a:defRPr/>
            </a:pPr>
            <a:endParaRPr lang="hr-HR" sz="1000" dirty="0" smtClean="0"/>
          </a:p>
          <a:p>
            <a:pPr eaLnBrk="1" hangingPunct="1">
              <a:lnSpc>
                <a:spcPct val="80000"/>
              </a:lnSpc>
              <a:defRPr/>
            </a:pPr>
            <a:endParaRPr lang="hr-HR" sz="10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4"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ctrTitle"/>
          </p:nvPr>
        </p:nvSpPr>
        <p:spPr>
          <a:xfrm>
            <a:off x="685800" y="2130425"/>
            <a:ext cx="7772400" cy="1470025"/>
          </a:xfrm>
        </p:spPr>
        <p:txBody>
          <a:bodyPr/>
          <a:lstStyle>
            <a:lvl1pPr>
              <a:defRPr lang="en-US" sz="2400" b="1">
                <a:solidFill>
                  <a:srgbClr val="25AFC9"/>
                </a:solidFill>
                <a:latin typeface="+mj-lt"/>
                <a:ea typeface="+mj-ea"/>
                <a:cs typeface="+mj-cs"/>
              </a:defRPr>
            </a:lvl1pPr>
          </a:lstStyle>
          <a:p>
            <a:r>
              <a:rPr lang="hr-HR" smtClean="0"/>
              <a:t>Kliknite da biste uredili stil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rtl="0" fontAlgn="base">
              <a:spcBef>
                <a:spcPct val="0"/>
              </a:spcBef>
              <a:spcAft>
                <a:spcPct val="0"/>
              </a:spcAft>
              <a:buNone/>
              <a:defRPr lang="en-US" sz="3600">
                <a:solidFill>
                  <a:srgbClr val="D6570E"/>
                </a:solidFill>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en-US"/>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12021433-625D-45AC-B29B-CE9B4B660C61}"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en-US"/>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CBDEEA35-4BFB-4CB7-9DE8-3D52E92338D4}"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A601685-B692-4538-8F2F-4FB275BCF846}"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E0BEB8B0-62C7-4587-8850-C597A1487B9E}"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hr-HR" smtClean="0"/>
              <a:t>Kliknite da biste uredili stil naslova matrice</a:t>
            </a:r>
            <a:endParaRPr lang="en-US"/>
          </a:p>
        </p:txBody>
      </p:sp>
      <p:sp>
        <p:nvSpPr>
          <p:cNvPr id="3" name="Rezervirano mjesto tablice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C1D247FB-D22B-48E5-B2A9-BA40FA39158D}" type="slidenum">
              <a:rPr lang="hr-HR"/>
              <a:pPr>
                <a:defRP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aslov i sadržaj">
    <p:spTree>
      <p:nvGrpSpPr>
        <p:cNvPr id="1" name=""/>
        <p:cNvGrpSpPr/>
        <p:nvPr/>
      </p:nvGrpSpPr>
      <p:grpSpPr>
        <a:xfrm>
          <a:off x="0" y="0"/>
          <a:ext cx="0" cy="0"/>
          <a:chOff x="0" y="0"/>
          <a:chExt cx="0" cy="0"/>
        </a:xfrm>
      </p:grpSpPr>
      <p:pic>
        <p:nvPicPr>
          <p:cNvPr id="4" name="Picture 4" descr="zaglavlje"/>
          <p:cNvPicPr>
            <a:picLocks noChangeAspect="1" noChangeArrowheads="1"/>
          </p:cNvPicPr>
          <p:nvPr userDrawn="1"/>
        </p:nvPicPr>
        <p:blipFill>
          <a:blip r:embed="rId2"/>
          <a:srcRect/>
          <a:stretch>
            <a:fillRect/>
          </a:stretch>
        </p:blipFill>
        <p:spPr bwMode="auto">
          <a:xfrm>
            <a:off x="0" y="142875"/>
            <a:ext cx="8839200" cy="974725"/>
          </a:xfrm>
          <a:prstGeom prst="rect">
            <a:avLst/>
          </a:prstGeom>
          <a:noFill/>
          <a:ln w="9525">
            <a:noFill/>
            <a:miter lim="800000"/>
            <a:headEnd/>
            <a:tailEnd/>
          </a:ln>
        </p:spPr>
      </p:pic>
      <p:sp>
        <p:nvSpPr>
          <p:cNvPr id="2" name="Naslov 1"/>
          <p:cNvSpPr>
            <a:spLocks noGrp="1"/>
          </p:cNvSpPr>
          <p:nvPr>
            <p:ph type="title"/>
          </p:nvPr>
        </p:nvSpPr>
        <p:spPr>
          <a:xfrm>
            <a:off x="2500298" y="0"/>
            <a:ext cx="6300774" cy="1143000"/>
          </a:xfrm>
        </p:spPr>
        <p:txBody>
          <a:bodyPr/>
          <a:lstStyle>
            <a:lvl1pPr>
              <a:defRPr lang="en-US" sz="4400">
                <a:solidFill>
                  <a:srgbClr val="25AFC9"/>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hr-HR"/>
          </a:p>
        </p:txBody>
      </p:sp>
      <p:sp>
        <p:nvSpPr>
          <p:cNvPr id="6" name="Rectangle 5"/>
          <p:cNvSpPr>
            <a:spLocks noGrp="1" noChangeArrowheads="1"/>
          </p:cNvSpPr>
          <p:nvPr>
            <p:ph type="sldNum" sz="quarter" idx="11"/>
          </p:nvPr>
        </p:nvSpPr>
        <p:spPr/>
        <p:txBody>
          <a:bodyPr/>
          <a:lstStyle>
            <a:lvl1pPr>
              <a:defRPr/>
            </a:lvl1pPr>
          </a:lstStyle>
          <a:p>
            <a:pPr>
              <a:defRPr/>
            </a:pPr>
            <a:fld id="{C96748F2-93D2-4EA3-9BA3-E177F562A50C}" type="slidenum">
              <a:rPr lang="hr-HR"/>
              <a:pPr>
                <a:defRP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3787C312-2526-4F9F-ADCB-E84A03C7032C}" type="datetimeFigureOut">
              <a:rPr lang="sr-Latn-CS"/>
              <a:pPr>
                <a:defRPr/>
              </a:pPr>
              <a:t>22.12.2009</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EB33257-C6FC-413B-97D2-5E2148D3318D}" type="slidenum">
              <a:rPr lang="hr-HR"/>
              <a:pPr>
                <a:defRPr/>
              </a:pPr>
              <a:t>‹#›</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2D59C695-4EF9-4300-9E90-0B5F180CD248}" type="datetimeFigureOut">
              <a:rPr lang="sr-Latn-CS"/>
              <a:pPr>
                <a:defRPr/>
              </a:pPr>
              <a:t>22.12.2009</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5D43907F-768B-459C-A4BD-77B484E09FDF}" type="slidenum">
              <a:rPr lang="hr-HR"/>
              <a:pPr>
                <a:defRPr/>
              </a:pPr>
              <a:t>‹#›</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FE9BDB-5669-4908-BD59-E3EF25808C2C}" type="datetimeFigureOut">
              <a:rPr lang="sr-Latn-CS"/>
              <a:pPr>
                <a:defRPr/>
              </a:pPr>
              <a:t>22.12.2009</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7AA40EA-6A59-413A-9261-34DCE0FDFBCF}" type="slidenum">
              <a:rPr lang="hr-HR"/>
              <a:pPr>
                <a:defRPr/>
              </a:pPr>
              <a:t>‹#›</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pPr>
              <a:defRPr/>
            </a:pPr>
            <a:fld id="{99667B28-79AA-46DC-B281-9B094274077E}" type="datetimeFigureOut">
              <a:rPr lang="sr-Latn-CS"/>
              <a:pPr>
                <a:defRPr/>
              </a:pPr>
              <a:t>22.12.2009</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B97594A3-9050-4932-B948-00909E98C83D}" type="slidenum">
              <a:rPr lang="hr-HR"/>
              <a:pPr>
                <a:defRPr/>
              </a:pPr>
              <a:t>‹#›</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3"/>
          <p:cNvSpPr>
            <a:spLocks noGrp="1"/>
          </p:cNvSpPr>
          <p:nvPr>
            <p:ph type="dt" sz="half" idx="10"/>
          </p:nvPr>
        </p:nvSpPr>
        <p:spPr/>
        <p:txBody>
          <a:bodyPr/>
          <a:lstStyle>
            <a:lvl1pPr>
              <a:defRPr/>
            </a:lvl1pPr>
          </a:lstStyle>
          <a:p>
            <a:pPr>
              <a:defRPr/>
            </a:pPr>
            <a:fld id="{339EFDCD-3F81-4DFA-844F-283645B65927}" type="datetimeFigureOut">
              <a:rPr lang="sr-Latn-CS"/>
              <a:pPr>
                <a:defRPr/>
              </a:pPr>
              <a:t>22.12.2009</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8ED85EC1-CDDB-4DEA-B9E0-E0B143A9A33A}"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logo"/>
          <p:cNvPicPr>
            <a:picLocks noChangeAspect="1" noChangeArrowheads="1"/>
          </p:cNvPicPr>
          <p:nvPr userDrawn="1"/>
        </p:nvPicPr>
        <p:blipFill>
          <a:blip r:embed="rId2"/>
          <a:srcRect/>
          <a:stretch>
            <a:fillRect/>
          </a:stretch>
        </p:blipFill>
        <p:spPr bwMode="auto">
          <a:xfrm>
            <a:off x="1214438" y="357188"/>
            <a:ext cx="6756400" cy="2428875"/>
          </a:xfrm>
          <a:prstGeom prst="rect">
            <a:avLst/>
          </a:prstGeom>
          <a:noFill/>
          <a:ln w="9525">
            <a:noFill/>
            <a:miter lim="800000"/>
            <a:headEnd/>
            <a:tailEnd/>
          </a:ln>
        </p:spPr>
      </p:pic>
      <p:sp>
        <p:nvSpPr>
          <p:cNvPr id="2" name="Title 1"/>
          <p:cNvSpPr>
            <a:spLocks noGrp="1"/>
          </p:cNvSpPr>
          <p:nvPr>
            <p:ph type="ctrTitle"/>
          </p:nvPr>
        </p:nvSpPr>
        <p:spPr>
          <a:xfrm>
            <a:off x="571472" y="3000372"/>
            <a:ext cx="7772400" cy="1470025"/>
          </a:xfrm>
        </p:spPr>
        <p:txBody>
          <a:bodyPr/>
          <a:lstStyle>
            <a:lvl1pPr>
              <a:defRPr>
                <a:solidFill>
                  <a:srgbClr val="00B0F0"/>
                </a:solidFill>
              </a:defRPr>
            </a:lvl1pPr>
          </a:lstStyle>
          <a:p>
            <a:r>
              <a:rPr lang="en-US" smtClean="0"/>
              <a:t>Click to edit Master title style</a:t>
            </a:r>
            <a:endParaRPr lang="hr-HR"/>
          </a:p>
        </p:txBody>
      </p:sp>
      <p:sp>
        <p:nvSpPr>
          <p:cNvPr id="3" name="Subtitle 2"/>
          <p:cNvSpPr>
            <a:spLocks noGrp="1"/>
          </p:cNvSpPr>
          <p:nvPr>
            <p:ph type="subTitle" idx="1"/>
          </p:nvPr>
        </p:nvSpPr>
        <p:spPr>
          <a:xfrm>
            <a:off x="1285852" y="4786322"/>
            <a:ext cx="6400800" cy="1252534"/>
          </a:xfrm>
        </p:spPr>
        <p:txBody>
          <a:bodyPr/>
          <a:lstStyle>
            <a:lvl1pPr marL="0" indent="0" algn="ctr">
              <a:buNone/>
              <a:defRPr sz="2400">
                <a:solidFill>
                  <a:srgbClr val="D6570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r-HR" dirty="0"/>
          </a:p>
        </p:txBody>
      </p:sp>
      <p:sp>
        <p:nvSpPr>
          <p:cNvPr id="5" name="Rectangle 5"/>
          <p:cNvSpPr>
            <a:spLocks noGrp="1" noChangeArrowheads="1"/>
          </p:cNvSpPr>
          <p:nvPr>
            <p:ph type="ftr" sz="quarter" idx="10"/>
          </p:nvPr>
        </p:nvSpPr>
        <p:spPr/>
        <p:txBody>
          <a:bodyPr/>
          <a:lstStyle>
            <a:lvl1pPr>
              <a:defRPr/>
            </a:lvl1pPr>
          </a:lstStyle>
          <a:p>
            <a:pPr>
              <a:defRPr/>
            </a:pPr>
            <a:endParaRPr lang="hr-HR"/>
          </a:p>
        </p:txBody>
      </p:sp>
      <p:sp>
        <p:nvSpPr>
          <p:cNvPr id="6" name="Rectangle 6"/>
          <p:cNvSpPr>
            <a:spLocks noGrp="1" noChangeArrowheads="1"/>
          </p:cNvSpPr>
          <p:nvPr>
            <p:ph type="sldNum" sz="quarter" idx="11"/>
          </p:nvPr>
        </p:nvSpPr>
        <p:spPr/>
        <p:txBody>
          <a:bodyPr/>
          <a:lstStyle>
            <a:lvl1pPr>
              <a:defRPr/>
            </a:lvl1pPr>
          </a:lstStyle>
          <a:p>
            <a:pPr>
              <a:defRPr/>
            </a:pPr>
            <a:fld id="{73E5BE82-974F-4060-95E2-2E9D9DD01EAA}" type="slidenum">
              <a:rPr lang="hr-HR"/>
              <a:pPr>
                <a:defRPr/>
              </a:pPr>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E25FEF35-B113-4D55-ACFC-EC668E84662D}" type="datetimeFigureOut">
              <a:rPr lang="sr-Latn-CS"/>
              <a:pPr>
                <a:defRPr/>
              </a:pPr>
              <a:t>22.12.2009</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42484311-35E1-41E4-8EDF-BE8E537277F4}" type="slidenum">
              <a:rPr lang="hr-HR"/>
              <a:pPr>
                <a:defRPr/>
              </a:pPr>
              <a:t>‹#›</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9B1E8B-E671-442F-A05A-D61CC06D18DB}" type="datetimeFigureOut">
              <a:rPr lang="sr-Latn-CS"/>
              <a:pPr>
                <a:defRPr/>
              </a:pPr>
              <a:t>22.12.2009</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F3BAA219-8C88-4500-85F9-524BC1ED3D5D}" type="slidenum">
              <a:rPr lang="hr-HR"/>
              <a:pPr>
                <a:defRPr/>
              </a:pPr>
              <a:t>‹#›</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F98747-3312-467A-AEC7-E91DB51976AC}" type="datetimeFigureOut">
              <a:rPr lang="sr-Latn-CS"/>
              <a:pPr>
                <a:defRPr/>
              </a:pPr>
              <a:t>22.12.2009</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C20DA014-EAEA-401A-ACB1-432D38C63919}" type="slidenum">
              <a:rPr lang="hr-HR"/>
              <a:pPr>
                <a:defRPr/>
              </a:pPr>
              <a:t>‹#›</a:t>
            </a:fld>
            <a:endParaRPr lang="hr-H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01975-4EF4-42D5-9F17-EEDEEF46ABEC}" type="datetimeFigureOut">
              <a:rPr lang="sr-Latn-CS"/>
              <a:pPr>
                <a:defRPr/>
              </a:pPr>
              <a:t>22.12.2009</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DD58CE16-CC58-4659-9BE3-02FAAC40A6C0}" type="slidenum">
              <a:rPr lang="hr-HR"/>
              <a:pPr>
                <a:defRPr/>
              </a:pPr>
              <a:t>‹#›</a:t>
            </a:fld>
            <a:endParaRPr lang="hr-H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6E1DAADD-43AF-4753-B94C-A64F5807C900}" type="datetimeFigureOut">
              <a:rPr lang="sr-Latn-CS"/>
              <a:pPr>
                <a:defRPr/>
              </a:pPr>
              <a:t>22.12.2009</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6DFCD26-0C5B-4C59-A3CA-D9AFD45D2F20}" type="slidenum">
              <a:rPr lang="hr-HR"/>
              <a:pPr>
                <a:defRPr/>
              </a:pPr>
              <a:t>‹#›</a:t>
            </a:fld>
            <a:endParaRPr lang="hr-H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3647F7EF-775A-449F-B1C7-4CFEAEA5BA1F}" type="datetimeFigureOut">
              <a:rPr lang="sr-Latn-CS"/>
              <a:pPr>
                <a:defRPr/>
              </a:pPr>
              <a:t>22.12.2009</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6E09A38F-43F6-4F7C-B905-639D6EA672C2}"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4"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p:txBody>
          <a:bodyPr/>
          <a:lstStyle>
            <a:lvl1pPr>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38D48743-07E4-4BC7-83A5-B73EC484F0C3}"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D3494F00-10A5-4D35-AA89-7C4D5FD38BBF}"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p:txBody>
          <a:bodyPr/>
          <a:lstStyle>
            <a:lvl1pPr algn="l" rtl="0" fontAlgn="base">
              <a:spcBef>
                <a:spcPct val="0"/>
              </a:spcBef>
              <a:spcAft>
                <a:spcPct val="0"/>
              </a:spcAft>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datuma 4"/>
          <p:cNvSpPr>
            <a:spLocks noGrp="1"/>
          </p:cNvSpPr>
          <p:nvPr>
            <p:ph type="dt" sz="half" idx="10"/>
          </p:nvPr>
        </p:nvSpPr>
        <p:spPr/>
        <p:txBody>
          <a:bodyPr/>
          <a:lstStyle>
            <a:lvl1pPr>
              <a:defRPr/>
            </a:lvl1pPr>
          </a:lstStyle>
          <a:p>
            <a:pPr>
              <a:defRPr/>
            </a:pPr>
            <a:endParaRPr lang="hr-HR"/>
          </a:p>
        </p:txBody>
      </p:sp>
      <p:sp>
        <p:nvSpPr>
          <p:cNvPr id="7" name="Rezervirano mjesto podnožja 5"/>
          <p:cNvSpPr>
            <a:spLocks noGrp="1"/>
          </p:cNvSpPr>
          <p:nvPr>
            <p:ph type="ftr" sz="quarter" idx="11"/>
          </p:nvPr>
        </p:nvSpPr>
        <p:spPr/>
        <p:txBody>
          <a:bodyPr/>
          <a:lstStyle>
            <a:lvl1pPr>
              <a:defRPr/>
            </a:lvl1pPr>
          </a:lstStyle>
          <a:p>
            <a:pPr>
              <a:defRPr/>
            </a:pPr>
            <a:endParaRPr lang="hr-HR"/>
          </a:p>
        </p:txBody>
      </p:sp>
      <p:sp>
        <p:nvSpPr>
          <p:cNvPr id="8" name="Rezervirano mjesto broja slajda 6"/>
          <p:cNvSpPr>
            <a:spLocks noGrp="1"/>
          </p:cNvSpPr>
          <p:nvPr>
            <p:ph type="sldNum" sz="quarter" idx="12"/>
          </p:nvPr>
        </p:nvSpPr>
        <p:spPr/>
        <p:txBody>
          <a:bodyPr/>
          <a:lstStyle>
            <a:lvl1pPr>
              <a:defRPr/>
            </a:lvl1pPr>
          </a:lstStyle>
          <a:p>
            <a:pPr>
              <a:defRPr/>
            </a:pPr>
            <a:fld id="{0B6DD2C0-8A54-42B7-A757-DF117C45BFB4}"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7"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p:txBody>
          <a:bodyPr/>
          <a:lstStyle>
            <a:lvl1pPr algn="l" rtl="0" fontAlgn="base">
              <a:spcBef>
                <a:spcPct val="0"/>
              </a:spcBef>
              <a:spcAft>
                <a:spcPct val="0"/>
              </a:spcAft>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8" name="Rezervirano mjesto datuma 6"/>
          <p:cNvSpPr>
            <a:spLocks noGrp="1"/>
          </p:cNvSpPr>
          <p:nvPr>
            <p:ph type="dt" sz="half" idx="10"/>
          </p:nvPr>
        </p:nvSpPr>
        <p:spPr/>
        <p:txBody>
          <a:bodyPr/>
          <a:lstStyle>
            <a:lvl1pPr>
              <a:defRPr/>
            </a:lvl1pPr>
          </a:lstStyle>
          <a:p>
            <a:pPr>
              <a:defRPr/>
            </a:pPr>
            <a:endParaRPr lang="hr-HR"/>
          </a:p>
        </p:txBody>
      </p:sp>
      <p:sp>
        <p:nvSpPr>
          <p:cNvPr id="9" name="Rezervirano mjesto podnožja 7"/>
          <p:cNvSpPr>
            <a:spLocks noGrp="1"/>
          </p:cNvSpPr>
          <p:nvPr>
            <p:ph type="ftr" sz="quarter" idx="11"/>
          </p:nvPr>
        </p:nvSpPr>
        <p:spPr/>
        <p:txBody>
          <a:bodyPr/>
          <a:lstStyle>
            <a:lvl1pPr>
              <a:defRPr/>
            </a:lvl1pPr>
          </a:lstStyle>
          <a:p>
            <a:pPr>
              <a:defRPr/>
            </a:pPr>
            <a:endParaRPr lang="hr-HR"/>
          </a:p>
        </p:txBody>
      </p:sp>
      <p:sp>
        <p:nvSpPr>
          <p:cNvPr id="10" name="Rezervirano mjesto broja slajda 8"/>
          <p:cNvSpPr>
            <a:spLocks noGrp="1"/>
          </p:cNvSpPr>
          <p:nvPr>
            <p:ph type="sldNum" sz="quarter" idx="12"/>
          </p:nvPr>
        </p:nvSpPr>
        <p:spPr/>
        <p:txBody>
          <a:bodyPr/>
          <a:lstStyle>
            <a:lvl1pPr>
              <a:defRPr/>
            </a:lvl1pPr>
          </a:lstStyle>
          <a:p>
            <a:pPr>
              <a:defRPr/>
            </a:pPr>
            <a:fld id="{E0B9D0D8-A9F1-4E51-95BA-4DA7147FDC89}"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3" name="Picture 9"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p:txBody>
          <a:bodyPr/>
          <a:lstStyle>
            <a:lvl1pPr algn="l" rtl="0" fontAlgn="base">
              <a:spcBef>
                <a:spcPct val="0"/>
              </a:spcBef>
              <a:spcAft>
                <a:spcPct val="0"/>
              </a:spcAft>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4" name="Rezervirano mjesto datuma 2"/>
          <p:cNvSpPr>
            <a:spLocks noGrp="1"/>
          </p:cNvSpPr>
          <p:nvPr>
            <p:ph type="dt" sz="half" idx="10"/>
          </p:nvPr>
        </p:nvSpPr>
        <p:spPr/>
        <p:txBody>
          <a:bodyPr/>
          <a:lstStyle>
            <a:lvl1pPr>
              <a:defRPr/>
            </a:lvl1pPr>
          </a:lstStyle>
          <a:p>
            <a:pPr>
              <a:defRPr/>
            </a:pPr>
            <a:endParaRPr lang="hr-HR"/>
          </a:p>
        </p:txBody>
      </p:sp>
      <p:sp>
        <p:nvSpPr>
          <p:cNvPr id="5" name="Rezervirano mjesto podnožja 3"/>
          <p:cNvSpPr>
            <a:spLocks noGrp="1"/>
          </p:cNvSpPr>
          <p:nvPr>
            <p:ph type="ftr" sz="quarter" idx="11"/>
          </p:nvPr>
        </p:nvSpPr>
        <p:spPr/>
        <p:txBody>
          <a:bodyPr/>
          <a:lstStyle>
            <a:lvl1pPr>
              <a:defRPr/>
            </a:lvl1pPr>
          </a:lstStyle>
          <a:p>
            <a:pPr>
              <a:defRPr/>
            </a:pPr>
            <a:endParaRPr lang="hr-HR"/>
          </a:p>
        </p:txBody>
      </p:sp>
      <p:sp>
        <p:nvSpPr>
          <p:cNvPr id="6" name="Rezervirano mjesto broja slajda 4"/>
          <p:cNvSpPr>
            <a:spLocks noGrp="1"/>
          </p:cNvSpPr>
          <p:nvPr>
            <p:ph type="sldNum" sz="quarter" idx="12"/>
          </p:nvPr>
        </p:nvSpPr>
        <p:spPr/>
        <p:txBody>
          <a:bodyPr/>
          <a:lstStyle>
            <a:lvl1pPr>
              <a:defRPr/>
            </a:lvl1pPr>
          </a:lstStyle>
          <a:p>
            <a:pPr>
              <a:defRPr/>
            </a:pPr>
            <a:fld id="{E9424F5D-424C-4FBB-96B2-7EC73BBB6977}"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681FE649-65C6-4F77-8C90-269F052A15B8}"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a:xfrm>
            <a:off x="357158" y="285728"/>
            <a:ext cx="3008313" cy="1162050"/>
          </a:xfrm>
        </p:spPr>
        <p:txBody>
          <a:bodyPr anchor="b"/>
          <a:lstStyle>
            <a:lvl1pPr algn="l">
              <a:defRPr sz="2000" b="1"/>
            </a:lvl1pPr>
          </a:lstStyle>
          <a:p>
            <a:r>
              <a:rPr lang="hr-HR" smtClean="0"/>
              <a:t>Kliknite da biste uredili stil naslova matrice</a:t>
            </a:r>
            <a:endParaRPr lang="en-US"/>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6" name="Rezervirano mjesto datuma 4"/>
          <p:cNvSpPr>
            <a:spLocks noGrp="1"/>
          </p:cNvSpPr>
          <p:nvPr>
            <p:ph type="dt" sz="half" idx="10"/>
          </p:nvPr>
        </p:nvSpPr>
        <p:spPr/>
        <p:txBody>
          <a:bodyPr/>
          <a:lstStyle>
            <a:lvl1pPr>
              <a:defRPr/>
            </a:lvl1pPr>
          </a:lstStyle>
          <a:p>
            <a:pPr>
              <a:defRPr/>
            </a:pPr>
            <a:endParaRPr lang="hr-HR"/>
          </a:p>
        </p:txBody>
      </p:sp>
      <p:sp>
        <p:nvSpPr>
          <p:cNvPr id="7" name="Rezervirano mjesto podnožja 5"/>
          <p:cNvSpPr>
            <a:spLocks noGrp="1"/>
          </p:cNvSpPr>
          <p:nvPr>
            <p:ph type="ftr" sz="quarter" idx="11"/>
          </p:nvPr>
        </p:nvSpPr>
        <p:spPr/>
        <p:txBody>
          <a:bodyPr/>
          <a:lstStyle>
            <a:lvl1pPr>
              <a:defRPr/>
            </a:lvl1pPr>
          </a:lstStyle>
          <a:p>
            <a:pPr>
              <a:defRPr/>
            </a:pPr>
            <a:endParaRPr lang="hr-HR"/>
          </a:p>
        </p:txBody>
      </p:sp>
      <p:sp>
        <p:nvSpPr>
          <p:cNvPr id="8" name="Rezervirano mjesto broja slajda 6"/>
          <p:cNvSpPr>
            <a:spLocks noGrp="1"/>
          </p:cNvSpPr>
          <p:nvPr>
            <p:ph type="sldNum" sz="quarter" idx="12"/>
          </p:nvPr>
        </p:nvSpPr>
        <p:spPr/>
        <p:txBody>
          <a:bodyPr/>
          <a:lstStyle>
            <a:lvl1pPr>
              <a:defRPr/>
            </a:lvl1pPr>
          </a:lstStyle>
          <a:p>
            <a:pPr>
              <a:defRPr/>
            </a:pPr>
            <a:fld id="{C99D803D-03AF-4353-8BEF-29E0FCFE4C80}"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5CA85F-7EF8-4C9D-9079-5BD2D8C98492}" type="slidenum">
              <a:rPr lang="hr-HR"/>
              <a:pPr>
                <a:defRPr/>
              </a:pPr>
              <a:t>‹#›</a:t>
            </a:fld>
            <a:endParaRPr lang="hr-HR"/>
          </a:p>
        </p:txBody>
      </p:sp>
      <p:pic>
        <p:nvPicPr>
          <p:cNvPr id="1031" name="Picture 6" descr="logo_LLP_hr.jpg"/>
          <p:cNvPicPr>
            <a:picLocks noChangeAspect="1"/>
          </p:cNvPicPr>
          <p:nvPr/>
        </p:nvPicPr>
        <p:blipFill>
          <a:blip r:embed="rId16"/>
          <a:srcRect/>
          <a:stretch>
            <a:fillRect/>
          </a:stretch>
        </p:blipFill>
        <p:spPr bwMode="auto">
          <a:xfrm>
            <a:off x="0" y="6278563"/>
            <a:ext cx="1500188" cy="579437"/>
          </a:xfrm>
          <a:prstGeom prst="rect">
            <a:avLst/>
          </a:prstGeom>
          <a:noFill/>
          <a:ln w="9525">
            <a:noFill/>
            <a:miter lim="800000"/>
            <a:headEnd/>
            <a:tailEnd/>
          </a:ln>
        </p:spPr>
      </p:pic>
      <p:pic>
        <p:nvPicPr>
          <p:cNvPr id="1032" name="Picture 7" descr="logo_mladi_hr.jpg"/>
          <p:cNvPicPr>
            <a:picLocks noChangeAspect="1"/>
          </p:cNvPicPr>
          <p:nvPr/>
        </p:nvPicPr>
        <p:blipFill>
          <a:blip r:embed="rId17"/>
          <a:srcRect/>
          <a:stretch>
            <a:fillRect/>
          </a:stretch>
        </p:blipFill>
        <p:spPr bwMode="auto">
          <a:xfrm>
            <a:off x="1571625" y="6210300"/>
            <a:ext cx="928688" cy="647700"/>
          </a:xfrm>
          <a:prstGeom prst="rect">
            <a:avLst/>
          </a:prstGeom>
          <a:noFill/>
          <a:ln w="9525">
            <a:noFill/>
            <a:miter lim="800000"/>
            <a:headEnd/>
            <a:tailEnd/>
          </a:ln>
        </p:spPr>
      </p:pic>
      <p:pic>
        <p:nvPicPr>
          <p:cNvPr id="1033" name="Picture 8" descr="euraxess.png"/>
          <p:cNvPicPr>
            <a:picLocks noChangeAspect="1"/>
          </p:cNvPicPr>
          <p:nvPr/>
        </p:nvPicPr>
        <p:blipFill>
          <a:blip r:embed="rId18"/>
          <a:srcRect/>
          <a:stretch>
            <a:fillRect/>
          </a:stretch>
        </p:blipFill>
        <p:spPr bwMode="auto">
          <a:xfrm>
            <a:off x="2500313" y="6232525"/>
            <a:ext cx="785812" cy="625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55" r:id="rId4"/>
    <p:sldLayoutId id="2147483975" r:id="rId5"/>
    <p:sldLayoutId id="2147483976" r:id="rId6"/>
    <p:sldLayoutId id="2147483977" r:id="rId7"/>
    <p:sldLayoutId id="2147483956" r:id="rId8"/>
    <p:sldLayoutId id="2147483978" r:id="rId9"/>
    <p:sldLayoutId id="2147483957" r:id="rId10"/>
    <p:sldLayoutId id="2147483958" r:id="rId11"/>
    <p:sldLayoutId id="2147483959" r:id="rId12"/>
    <p:sldLayoutId id="2147483960" r:id="rId13"/>
    <p:sldLayoutId id="2147483979" r:id="rId14"/>
  </p:sldLayoutIdLst>
  <p:timing>
    <p:tnLst>
      <p:par>
        <p:cTn id="1" dur="indefinite" restart="never" nodeType="tmRoot"/>
      </p:par>
    </p:tnLst>
  </p:timing>
  <p:txStyles>
    <p:titleStyle>
      <a:lvl1pPr algn="r" rtl="0" eaLnBrk="0" fontAlgn="base" hangingPunct="0">
        <a:spcBef>
          <a:spcPct val="0"/>
        </a:spcBef>
        <a:spcAft>
          <a:spcPct val="0"/>
        </a:spcAft>
        <a:defRPr lang="hr-HR" sz="3200">
          <a:solidFill>
            <a:srgbClr val="25AFC9"/>
          </a:solidFill>
          <a:latin typeface="+mj-lt"/>
          <a:ea typeface="+mj-ea"/>
          <a:cs typeface="+mj-cs"/>
        </a:defRPr>
      </a:lvl1pPr>
      <a:lvl2pPr algn="r" rtl="0" eaLnBrk="0" fontAlgn="base" hangingPunct="0">
        <a:spcBef>
          <a:spcPct val="0"/>
        </a:spcBef>
        <a:spcAft>
          <a:spcPct val="0"/>
        </a:spcAft>
        <a:defRPr sz="3200">
          <a:solidFill>
            <a:srgbClr val="25AFC9"/>
          </a:solidFill>
          <a:latin typeface="Arial" charset="0"/>
        </a:defRPr>
      </a:lvl2pPr>
      <a:lvl3pPr algn="r" rtl="0" eaLnBrk="0" fontAlgn="base" hangingPunct="0">
        <a:spcBef>
          <a:spcPct val="0"/>
        </a:spcBef>
        <a:spcAft>
          <a:spcPct val="0"/>
        </a:spcAft>
        <a:defRPr sz="3200">
          <a:solidFill>
            <a:srgbClr val="25AFC9"/>
          </a:solidFill>
          <a:latin typeface="Arial" charset="0"/>
        </a:defRPr>
      </a:lvl3pPr>
      <a:lvl4pPr algn="r" rtl="0" eaLnBrk="0" fontAlgn="base" hangingPunct="0">
        <a:spcBef>
          <a:spcPct val="0"/>
        </a:spcBef>
        <a:spcAft>
          <a:spcPct val="0"/>
        </a:spcAft>
        <a:defRPr sz="3200">
          <a:solidFill>
            <a:srgbClr val="25AFC9"/>
          </a:solidFill>
          <a:latin typeface="Arial" charset="0"/>
        </a:defRPr>
      </a:lvl4pPr>
      <a:lvl5pPr algn="r" rtl="0" eaLnBrk="0" fontAlgn="base" hangingPunct="0">
        <a:spcBef>
          <a:spcPct val="0"/>
        </a:spcBef>
        <a:spcAft>
          <a:spcPct val="0"/>
        </a:spcAft>
        <a:defRPr sz="3200">
          <a:solidFill>
            <a:srgbClr val="25AFC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lang="hr-HR" sz="2400">
          <a:solidFill>
            <a:schemeClr val="bg2"/>
          </a:solidFill>
          <a:latin typeface="+mn-lt"/>
          <a:ea typeface="+mn-ea"/>
          <a:cs typeface="+mn-cs"/>
        </a:defRPr>
      </a:lvl1pPr>
      <a:lvl2pPr marL="342900" indent="-342900" algn="l" rtl="0" eaLnBrk="0" fontAlgn="base" hangingPunct="0">
        <a:spcBef>
          <a:spcPct val="20000"/>
        </a:spcBef>
        <a:spcAft>
          <a:spcPct val="0"/>
        </a:spcAft>
        <a:buChar char="•"/>
        <a:defRPr lang="hr-HR" sz="2400">
          <a:solidFill>
            <a:schemeClr val="bg2"/>
          </a:solidFill>
          <a:latin typeface="+mn-lt"/>
          <a:ea typeface="+mn-ea"/>
          <a:cs typeface="+mn-cs"/>
        </a:defRPr>
      </a:lvl2pPr>
      <a:lvl3pPr marL="342900" indent="-342900" algn="l" rtl="0" eaLnBrk="0" fontAlgn="base" hangingPunct="0">
        <a:spcBef>
          <a:spcPct val="20000"/>
        </a:spcBef>
        <a:spcAft>
          <a:spcPct val="0"/>
        </a:spcAft>
        <a:buChar char="•"/>
        <a:defRPr lang="hr-HR" sz="2400">
          <a:solidFill>
            <a:schemeClr val="bg2"/>
          </a:solidFill>
          <a:latin typeface="+mn-lt"/>
          <a:ea typeface="+mn-ea"/>
          <a:cs typeface="+mn-cs"/>
        </a:defRPr>
      </a:lvl3pPr>
      <a:lvl4pPr marL="342900" indent="-342900" algn="l" rtl="0" eaLnBrk="0" fontAlgn="base" hangingPunct="0">
        <a:spcBef>
          <a:spcPct val="20000"/>
        </a:spcBef>
        <a:spcAft>
          <a:spcPct val="0"/>
        </a:spcAft>
        <a:buChar char="•"/>
        <a:defRPr lang="hr-HR" sz="2400">
          <a:solidFill>
            <a:schemeClr val="bg2"/>
          </a:solidFill>
          <a:latin typeface="+mn-lt"/>
          <a:ea typeface="+mn-ea"/>
          <a:cs typeface="+mn-cs"/>
        </a:defRPr>
      </a:lvl4pPr>
      <a:lvl5pPr marL="342900" indent="-342900" algn="l" rtl="0" eaLnBrk="0" fontAlgn="base" hangingPunct="0">
        <a:spcBef>
          <a:spcPct val="20000"/>
        </a:spcBef>
        <a:spcAft>
          <a:spcPct val="0"/>
        </a:spcAft>
        <a:buChar char="•"/>
        <a:defRPr lang="hr-HR" sz="2400">
          <a:solidFill>
            <a:schemeClr val="bg2"/>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r-HR"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83DFDDC-D951-42C3-A74A-69D174684E5F}" type="datetimeFigureOut">
              <a:rPr lang="sr-Latn-CS"/>
              <a:pPr>
                <a:defRPr/>
              </a:pPr>
              <a:t>22.12.2009</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A5347C-14AB-4A9F-A6C9-E9283401070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ec.europa.eu/education/trainingdataba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leonardo@mobilnost.h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28625" y="3643313"/>
            <a:ext cx="8072438" cy="969962"/>
          </a:xfrm>
        </p:spPr>
        <p:txBody>
          <a:bodyPr/>
          <a:lstStyle/>
          <a:p>
            <a:pPr algn="ctr" eaLnBrk="1" hangingPunct="1"/>
            <a:r>
              <a:rPr sz="5400" b="1" smtClean="0">
                <a:solidFill>
                  <a:srgbClr val="2FB1CC"/>
                </a:solidFill>
              </a:rPr>
              <a:t>Grundtvig</a:t>
            </a:r>
            <a:endParaRPr sz="3600" b="1" smtClean="0">
              <a:solidFill>
                <a:srgbClr val="2FB1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0"/>
            <a:ext cx="6657975" cy="1143000"/>
          </a:xfrm>
        </p:spPr>
        <p:txBody>
          <a:bodyPr/>
          <a:lstStyle/>
          <a:p>
            <a:pPr eaLnBrk="1" hangingPunct="1">
              <a:defRPr/>
            </a:pPr>
            <a:r>
              <a:rPr lang="hr-HR" sz="2800" dirty="0" smtClean="0">
                <a:solidFill>
                  <a:srgbClr val="25AFC9"/>
                </a:solidFill>
                <a:latin typeface="+mn-lt"/>
                <a:ea typeface="+mn-ea"/>
                <a:cs typeface="+mn-cs"/>
              </a:rPr>
              <a:t>Što smo napravili do sada</a:t>
            </a:r>
            <a:br>
              <a:rPr lang="hr-HR" sz="2800" dirty="0" smtClean="0">
                <a:solidFill>
                  <a:srgbClr val="25AFC9"/>
                </a:solidFill>
                <a:latin typeface="+mn-lt"/>
                <a:ea typeface="+mn-ea"/>
                <a:cs typeface="+mn-cs"/>
              </a:rPr>
            </a:br>
            <a:r>
              <a:rPr lang="hr-HR" sz="2800" dirty="0" smtClean="0">
                <a:solidFill>
                  <a:srgbClr val="25AFC9"/>
                </a:solidFill>
                <a:latin typeface="+mn-lt"/>
                <a:ea typeface="+mn-ea"/>
                <a:cs typeface="+mn-cs"/>
              </a:rPr>
              <a:t>  GRU u brojkama</a:t>
            </a:r>
          </a:p>
        </p:txBody>
      </p:sp>
      <p:sp>
        <p:nvSpPr>
          <p:cNvPr id="3" name="Content Placeholder 2"/>
          <p:cNvSpPr>
            <a:spLocks noGrp="1"/>
          </p:cNvSpPr>
          <p:nvPr>
            <p:ph idx="1"/>
          </p:nvPr>
        </p:nvSpPr>
        <p:spPr>
          <a:xfrm>
            <a:off x="142875" y="1214438"/>
            <a:ext cx="8543925" cy="5143500"/>
          </a:xfrm>
        </p:spPr>
        <p:txBody>
          <a:bodyPr/>
          <a:lstStyle/>
          <a:p>
            <a:pPr>
              <a:defRPr/>
            </a:pPr>
            <a:r>
              <a:rPr dirty="0" smtClean="0">
                <a:solidFill>
                  <a:schemeClr val="bg1">
                    <a:lumMod val="50000"/>
                  </a:schemeClr>
                </a:solidFill>
              </a:rPr>
              <a:t>Savjetovali </a:t>
            </a:r>
            <a:r>
              <a:rPr sz="3600" dirty="0" smtClean="0">
                <a:solidFill>
                  <a:srgbClr val="25AFC9"/>
                </a:solidFill>
                <a:latin typeface="+mj-lt"/>
                <a:ea typeface="+mj-ea"/>
                <a:cs typeface="+mj-cs"/>
              </a:rPr>
              <a:t>50 korisnika </a:t>
            </a:r>
            <a:r>
              <a:rPr sz="1800" dirty="0" smtClean="0">
                <a:solidFill>
                  <a:schemeClr val="bg1">
                    <a:lumMod val="50000"/>
                  </a:schemeClr>
                </a:solidFill>
              </a:rPr>
              <a:t>(sastanci, telefonski, mailom)</a:t>
            </a:r>
          </a:p>
          <a:p>
            <a:pPr>
              <a:defRPr/>
            </a:pPr>
            <a:r>
              <a:rPr dirty="0" smtClean="0">
                <a:solidFill>
                  <a:schemeClr val="bg1">
                    <a:lumMod val="50000"/>
                  </a:schemeClr>
                </a:solidFill>
              </a:rPr>
              <a:t>Zaprimili i ocjenili </a:t>
            </a:r>
            <a:r>
              <a:rPr sz="3600" dirty="0" smtClean="0">
                <a:solidFill>
                  <a:srgbClr val="25AFC9"/>
                </a:solidFill>
                <a:latin typeface="+mj-lt"/>
                <a:ea typeface="+mj-ea"/>
                <a:cs typeface="+mj-cs"/>
              </a:rPr>
              <a:t>52 prijave</a:t>
            </a:r>
            <a:r>
              <a:rPr sz="1800" dirty="0" smtClean="0">
                <a:solidFill>
                  <a:schemeClr val="bg1">
                    <a:lumMod val="50000"/>
                  </a:schemeClr>
                </a:solidFill>
              </a:rPr>
              <a:t>(Ist 29, V&amp;EX 6, Pv 17)</a:t>
            </a:r>
          </a:p>
          <a:p>
            <a:pPr>
              <a:buFont typeface="Arial" pitchFamily="34" charset="0"/>
              <a:buChar char="•"/>
              <a:defRPr/>
            </a:pPr>
            <a:r>
              <a:rPr dirty="0" smtClean="0">
                <a:solidFill>
                  <a:schemeClr val="bg1">
                    <a:lumMod val="50000"/>
                  </a:schemeClr>
                </a:solidFill>
              </a:rPr>
              <a:t>Finacirali – </a:t>
            </a:r>
            <a:r>
              <a:rPr sz="3600" dirty="0" smtClean="0">
                <a:solidFill>
                  <a:srgbClr val="25AFC9"/>
                </a:solidFill>
                <a:latin typeface="+mj-lt"/>
                <a:ea typeface="+mj-ea"/>
                <a:cs typeface="+mj-cs"/>
              </a:rPr>
              <a:t>30 prijava </a:t>
            </a:r>
            <a:r>
              <a:rPr sz="1800" dirty="0" smtClean="0">
                <a:solidFill>
                  <a:schemeClr val="bg1">
                    <a:lumMod val="50000"/>
                  </a:schemeClr>
                </a:solidFill>
              </a:rPr>
              <a:t>(IST 10, V&amp;EX 6, PV 14)</a:t>
            </a:r>
          </a:p>
          <a:p>
            <a:pPr lvl="1">
              <a:buFontTx/>
              <a:buNone/>
              <a:defRPr/>
            </a:pPr>
            <a:endParaRPr dirty="0" smtClean="0">
              <a:solidFill>
                <a:schemeClr val="bg1">
                  <a:lumMod val="50000"/>
                </a:schemeClr>
              </a:solidFill>
            </a:endParaRPr>
          </a:p>
          <a:p>
            <a:pPr lvl="1" algn="ctr">
              <a:buFontTx/>
              <a:buNone/>
              <a:defRPr/>
            </a:pPr>
            <a:r>
              <a:rPr dirty="0" smtClean="0">
                <a:solidFill>
                  <a:srgbClr val="FF6600"/>
                </a:solidFill>
              </a:rPr>
              <a:t>Prosječan grant 1.500 € / tjedan dana</a:t>
            </a:r>
          </a:p>
          <a:p>
            <a:pPr lvl="1" algn="ctr">
              <a:buFontTx/>
              <a:buNone/>
              <a:defRPr/>
            </a:pPr>
            <a:endParaRPr dirty="0" smtClean="0">
              <a:solidFill>
                <a:schemeClr val="bg1">
                  <a:lumMod val="50000"/>
                </a:schemeClr>
              </a:solidFill>
            </a:endParaRPr>
          </a:p>
          <a:p>
            <a:pPr lvl="1" algn="ctr">
              <a:buFontTx/>
              <a:buNone/>
              <a:defRPr/>
            </a:pPr>
            <a:r>
              <a:rPr dirty="0" smtClean="0">
                <a:solidFill>
                  <a:schemeClr val="bg1">
                    <a:lumMod val="50000"/>
                  </a:schemeClr>
                </a:solidFill>
              </a:rPr>
              <a:t>Budžet 2009. = 45.000€ (</a:t>
            </a:r>
            <a:r>
              <a:rPr dirty="0" smtClean="0">
                <a:solidFill>
                  <a:srgbClr val="FF6600"/>
                </a:solidFill>
              </a:rPr>
              <a:t>sav iskorišten</a:t>
            </a:r>
            <a:r>
              <a:rPr dirty="0" smtClean="0">
                <a:solidFill>
                  <a:schemeClr val="bg1">
                    <a:lumMod val="50000"/>
                  </a:schemeClr>
                </a:solidFill>
              </a:rPr>
              <a:t>)</a:t>
            </a:r>
          </a:p>
          <a:p>
            <a:pPr lvl="1" algn="ctr">
              <a:buFontTx/>
              <a:buNone/>
              <a:defRPr/>
            </a:pPr>
            <a:endParaRPr dirty="0" smtClean="0">
              <a:solidFill>
                <a:schemeClr val="bg1">
                  <a:lumMod val="50000"/>
                </a:schemeClr>
              </a:solidFill>
            </a:endParaRPr>
          </a:p>
          <a:p>
            <a:pPr lvl="1" algn="ctr">
              <a:buFontTx/>
              <a:buNone/>
              <a:defRPr/>
            </a:pPr>
            <a:r>
              <a:rPr dirty="0" smtClean="0">
                <a:solidFill>
                  <a:schemeClr val="bg1">
                    <a:lumMod val="50000"/>
                  </a:schemeClr>
                </a:solidFill>
              </a:rPr>
              <a:t>Budžet 2010.= 147.750 € ( </a:t>
            </a:r>
            <a:r>
              <a:rPr dirty="0" smtClean="0">
                <a:solidFill>
                  <a:srgbClr val="FF6600"/>
                </a:solidFill>
              </a:rPr>
              <a:t>!!</a:t>
            </a:r>
            <a:r>
              <a:rPr dirty="0" smtClean="0">
                <a:solidFill>
                  <a:schemeClr val="bg1">
                    <a:lumMod val="50000"/>
                  </a:schemeClr>
                </a:solidFill>
              </a:rPr>
              <a:t> </a:t>
            </a:r>
            <a:r>
              <a:rPr dirty="0" smtClean="0">
                <a:solidFill>
                  <a:srgbClr val="FF6600"/>
                </a:solidFill>
              </a:rPr>
              <a:t>3x veći !!</a:t>
            </a:r>
            <a:r>
              <a:rPr dirty="0" smtClean="0">
                <a:solidFill>
                  <a:schemeClr val="bg1">
                    <a:lumMod val="50000"/>
                  </a:schemeClr>
                </a:solidFill>
              </a:rPr>
              <a:t>)</a:t>
            </a:r>
          </a:p>
          <a:p>
            <a:pPr>
              <a:defRPr/>
            </a:pPr>
            <a:endParaRPr dirty="0" smtClean="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idx="4294967295"/>
          </p:nvPr>
        </p:nvSpPr>
        <p:spPr>
          <a:xfrm>
            <a:off x="2214563" y="285750"/>
            <a:ext cx="6715125" cy="857250"/>
          </a:xfrm>
        </p:spPr>
        <p:txBody>
          <a:bodyPr/>
          <a:lstStyle/>
          <a:p>
            <a:r>
              <a:rPr smtClean="0">
                <a:ea typeface="ＭＳ Ｐゴシック" pitchFamily="116" charset="-128"/>
              </a:rPr>
              <a:t>Nacionalni uvjeti</a:t>
            </a:r>
            <a:endParaRPr lang="en-GB" smtClean="0">
              <a:ea typeface="ＭＳ Ｐゴシック" pitchFamily="116" charset="-128"/>
            </a:endParaRPr>
          </a:p>
        </p:txBody>
      </p:sp>
      <p:sp>
        <p:nvSpPr>
          <p:cNvPr id="21507" name="Rezervirano mjesto sadržaja 2"/>
          <p:cNvSpPr>
            <a:spLocks noGrp="1"/>
          </p:cNvSpPr>
          <p:nvPr>
            <p:ph idx="4294967295"/>
          </p:nvPr>
        </p:nvSpPr>
        <p:spPr>
          <a:xfrm>
            <a:off x="500063" y="1357313"/>
            <a:ext cx="7772400" cy="5000625"/>
          </a:xfrm>
        </p:spPr>
        <p:txBody>
          <a:bodyPr/>
          <a:lstStyle/>
          <a:p>
            <a:r>
              <a:rPr smtClean="0">
                <a:solidFill>
                  <a:srgbClr val="968880"/>
                </a:solidFill>
                <a:ea typeface="ＭＳ Ｐゴシック" pitchFamily="116" charset="-128"/>
              </a:rPr>
              <a:t>Natječaj 2010 procjena: </a:t>
            </a:r>
          </a:p>
          <a:p>
            <a:endParaRPr sz="3200" smtClean="0">
              <a:solidFill>
                <a:srgbClr val="968880"/>
              </a:solidFill>
              <a:ea typeface="ＭＳ Ｐゴシック" pitchFamily="116" charset="-128"/>
            </a:endParaRPr>
          </a:p>
          <a:p>
            <a:pPr algn="ctr">
              <a:buFontTx/>
              <a:buNone/>
            </a:pPr>
            <a:r>
              <a:rPr sz="3200" smtClean="0">
                <a:solidFill>
                  <a:srgbClr val="FF8000"/>
                </a:solidFill>
                <a:ea typeface="ＭＳ Ｐゴシック" pitchFamily="116" charset="-128"/>
              </a:rPr>
              <a:t>25 Stručnih usavršavanja</a:t>
            </a:r>
          </a:p>
          <a:p>
            <a:pPr algn="ctr">
              <a:buFontTx/>
              <a:buNone/>
            </a:pPr>
            <a:r>
              <a:rPr sz="3200" smtClean="0">
                <a:solidFill>
                  <a:srgbClr val="FF8000"/>
                </a:solidFill>
                <a:ea typeface="ＭＳ Ｐゴシック" pitchFamily="116" charset="-128"/>
              </a:rPr>
              <a:t>10 Posjeta i razmjena</a:t>
            </a:r>
          </a:p>
          <a:p>
            <a:pPr algn="ctr">
              <a:buFontTx/>
              <a:buNone/>
            </a:pPr>
            <a:r>
              <a:rPr sz="3200" smtClean="0">
                <a:solidFill>
                  <a:srgbClr val="FF8000"/>
                </a:solidFill>
                <a:ea typeface="ＭＳ Ｐゴシック" pitchFamily="116" charset="-128"/>
              </a:rPr>
              <a:t>22 Pripremna posjeta</a:t>
            </a:r>
          </a:p>
          <a:p>
            <a:pPr>
              <a:buFontTx/>
              <a:buNone/>
            </a:pPr>
            <a:r>
              <a:rPr sz="1800" smtClean="0"/>
              <a:t>Za aktivnosti Stručna usavršavanja u okviru potprograma Grundtvig: </a:t>
            </a:r>
          </a:p>
          <a:p>
            <a:r>
              <a:rPr sz="1800" smtClean="0"/>
              <a:t>broj odabranih sudionika iz iste matične ustanove ograničen je na maksimalno dva sudionika po roku</a:t>
            </a:r>
          </a:p>
          <a:p>
            <a:r>
              <a:rPr sz="1800" smtClean="0"/>
              <a:t>ustanove i pojedinci koji se prijavljuju po prvi puta imaju prioritet</a:t>
            </a:r>
          </a:p>
          <a:p>
            <a:r>
              <a:rPr sz="1800" smtClean="0"/>
              <a:t>ustanove s projektima kraćeg trajanja (1- 2 tjedna) imaju prioritet</a:t>
            </a:r>
          </a:p>
          <a:p>
            <a:pPr>
              <a:buFontTx/>
              <a:buNone/>
            </a:pPr>
            <a:endParaRPr smtClean="0">
              <a:solidFill>
                <a:srgbClr val="968880"/>
              </a:solidFill>
              <a:ea typeface="ＭＳ Ｐゴシック" pitchFamily="116" charset="-128"/>
            </a:endParaRPr>
          </a:p>
          <a:p>
            <a:endParaRPr smtClean="0">
              <a:solidFill>
                <a:srgbClr val="968880"/>
              </a:solidFill>
              <a:ea typeface="ＭＳ Ｐゴシック" pitchFamily="116" charset="-128"/>
            </a:endParaRPr>
          </a:p>
          <a:p>
            <a:endParaRPr lang="en-GB" smtClean="0">
              <a:solidFill>
                <a:srgbClr val="968880"/>
              </a:solidFill>
              <a:ea typeface="ＭＳ Ｐゴシック" pitchFamily="116"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lika 2" descr="logotitle.jpg"/>
          <p:cNvPicPr>
            <a:picLocks noChangeAspect="1"/>
          </p:cNvPicPr>
          <p:nvPr/>
        </p:nvPicPr>
        <p:blipFill>
          <a:blip r:embed="rId3">
            <a:lum bright="34000" contrast="-26000"/>
          </a:blip>
          <a:srcRect/>
          <a:stretch>
            <a:fillRect/>
          </a:stretch>
        </p:blipFill>
        <p:spPr bwMode="auto">
          <a:xfrm>
            <a:off x="1643063" y="1571625"/>
            <a:ext cx="5500687" cy="2500313"/>
          </a:xfrm>
          <a:prstGeom prst="rect">
            <a:avLst/>
          </a:prstGeom>
          <a:noFill/>
          <a:ln w="9525">
            <a:noFill/>
            <a:miter lim="800000"/>
            <a:headEnd/>
            <a:tailEnd/>
          </a:ln>
        </p:spPr>
      </p:pic>
      <p:graphicFrame>
        <p:nvGraphicFramePr>
          <p:cNvPr id="2" name="Rezervirano mjesto sadržaja 4"/>
          <p:cNvGraphicFramePr>
            <a:graphicFrameLocks/>
          </p:cNvGraphicFramePr>
          <p:nvPr/>
        </p:nvGraphicFramePr>
        <p:xfrm>
          <a:off x="285720" y="214290"/>
          <a:ext cx="8858280" cy="6643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57375" y="142875"/>
            <a:ext cx="7072313" cy="1000125"/>
          </a:xfrm>
        </p:spPr>
        <p:txBody>
          <a:bodyPr/>
          <a:lstStyle/>
          <a:p>
            <a:r>
              <a:rPr lang="hr-HR" sz="3200" smtClean="0">
                <a:solidFill>
                  <a:srgbClr val="25AFC9"/>
                </a:solidFill>
                <a:ea typeface="ＭＳ Ｐゴシック" pitchFamily="116" charset="-128"/>
              </a:rPr>
              <a:t>Što znači financiranje </a:t>
            </a:r>
            <a:br>
              <a:rPr lang="hr-HR" sz="3200" smtClean="0">
                <a:solidFill>
                  <a:srgbClr val="25AFC9"/>
                </a:solidFill>
                <a:ea typeface="ＭＳ Ｐゴシック" pitchFamily="116" charset="-128"/>
              </a:rPr>
            </a:br>
            <a:r>
              <a:rPr lang="hr-HR" sz="3200" smtClean="0">
                <a:solidFill>
                  <a:srgbClr val="25AFC9"/>
                </a:solidFill>
                <a:ea typeface="ＭＳ Ｐゴシック" pitchFamily="116" charset="-128"/>
              </a:rPr>
              <a:t>mobilnosti</a:t>
            </a:r>
          </a:p>
        </p:txBody>
      </p:sp>
      <p:graphicFrame>
        <p:nvGraphicFramePr>
          <p:cNvPr id="7189" name="Group 21"/>
          <p:cNvGraphicFramePr>
            <a:graphicFrameLocks noGrp="1"/>
          </p:cNvGraphicFramePr>
          <p:nvPr>
            <p:ph idx="4294967295"/>
          </p:nvPr>
        </p:nvGraphicFramePr>
        <p:xfrm>
          <a:off x="571500" y="1500188"/>
          <a:ext cx="8215313" cy="4356100"/>
        </p:xfrm>
        <a:graphic>
          <a:graphicData uri="http://schemas.openxmlformats.org/drawingml/2006/table">
            <a:tbl>
              <a:tblPr/>
              <a:tblGrid>
                <a:gridCol w="3317875"/>
                <a:gridCol w="4897438"/>
              </a:tblGrid>
              <a:tr h="1116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20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dirty="0" smtClean="0">
                          <a:ln>
                            <a:noFill/>
                          </a:ln>
                          <a:solidFill>
                            <a:srgbClr val="000000"/>
                          </a:solidFill>
                          <a:effectLst/>
                          <a:latin typeface="Arial" charset="0"/>
                          <a:ea typeface="ＭＳ Ｐゴシック" pitchFamily="-80" charset="-128"/>
                        </a:rPr>
                        <a:t>Troškovi putovanja (stvarni troškovi)</a:t>
                      </a:r>
                      <a:endParaRPr kumimoji="0" lang="en-US" sz="2000" b="1" i="0" u="none" strike="noStrike" cap="none" normalizeH="0" baseline="0" dirty="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4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4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000000"/>
                          </a:solidFill>
                          <a:effectLst/>
                          <a:latin typeface="Arial" charset="0"/>
                          <a:ea typeface="ＭＳ Ｐゴシック" pitchFamily="-80" charset="-128"/>
                        </a:rPr>
                        <a:t>Uključujući troškove vize, ali isključujući osiguranje (400 eura max na sudionika)</a:t>
                      </a:r>
                      <a:endParaRPr kumimoji="0" lang="en-US" sz="1600" b="0" i="0" u="none" strike="noStrike" cap="none" normalizeH="0" baseline="0" dirty="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16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Troškovi života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(tablica dnevnih troškova)</a:t>
                      </a:r>
                      <a:endParaRPr kumimoji="0" lang="en-US" sz="2000" b="1" i="0" u="none" strike="noStrike" cap="none" normalizeH="0" baseline="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4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000000"/>
                          </a:solidFill>
                          <a:effectLst/>
                          <a:latin typeface="Arial" charset="0"/>
                          <a:ea typeface="ＭＳ Ｐゴシック" pitchFamily="-80" charset="-128"/>
                        </a:rPr>
                        <a:t>Uključujući troškove osiguranja – izračunavaju se prema zemlji odredišta i duljini boravka</a:t>
                      </a:r>
                      <a:endParaRPr kumimoji="0" lang="hr-HR" sz="1400" b="0" i="0" u="none" strike="noStrike" cap="none" normalizeH="0" baseline="0" dirty="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838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Ostali troškovi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(stvarni troškovi)</a:t>
                      </a:r>
                      <a:endParaRPr kumimoji="0" lang="en-US" sz="2000" b="1" i="0" u="none" strike="noStrike" cap="none" normalizeH="0" baseline="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4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000000"/>
                          </a:solidFill>
                          <a:effectLst/>
                          <a:latin typeface="Arial" charset="0"/>
                          <a:ea typeface="ＭＳ Ｐゴシック" pitchFamily="-80" charset="-128"/>
                        </a:rPr>
                        <a:t>Troškovi kotizacije seminara (max iznos po danu 125 eura/max iznos po sudioniku 625 eura)</a:t>
                      </a:r>
                      <a:endParaRPr kumimoji="0" lang="en-US" sz="1400" b="0" i="0" u="none" strike="noStrike" cap="none" normalizeH="0" baseline="0" dirty="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285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Troškovi jezične pripreme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0" i="0" u="none" strike="noStrike" cap="none" normalizeH="0" baseline="0" smtClean="0">
                          <a:ln>
                            <a:noFill/>
                          </a:ln>
                          <a:solidFill>
                            <a:srgbClr val="000000"/>
                          </a:solidFill>
                          <a:effectLst/>
                          <a:latin typeface="Arial" charset="0"/>
                          <a:ea typeface="ＭＳ Ｐゴシック" pitchFamily="-80" charset="-128"/>
                        </a:rPr>
                        <a:t>(lump sum)</a:t>
                      </a:r>
                      <a:endParaRPr kumimoji="0" lang="en-US" sz="2000" b="1" i="0" u="none" strike="noStrike" cap="none" normalizeH="0" baseline="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400" b="0" i="0" u="none" strike="noStrike" cap="none" normalizeH="0" baseline="0" dirty="0" smtClean="0">
                        <a:ln>
                          <a:noFill/>
                        </a:ln>
                        <a:solidFill>
                          <a:srgbClr val="000000"/>
                        </a:solidFill>
                        <a:effectLst/>
                        <a:latin typeface="Arial" charset="0"/>
                        <a:ea typeface="ＭＳ Ｐゴシック" pitchFamily="-8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Arial" charset="0"/>
                          <a:ea typeface="ＭＳ Ｐゴシック" pitchFamily="-80" charset="-128"/>
                        </a:rPr>
                        <a:t>Za financiranje jezične pripreme do najviše 150 eura po sudioniku</a:t>
                      </a:r>
                      <a:endParaRPr kumimoji="0" lang="en-US" sz="1400" b="0" i="0" u="none" strike="noStrike" cap="none" normalizeH="0" baseline="0" dirty="0" smtClean="0">
                        <a:ln>
                          <a:noFill/>
                        </a:ln>
                        <a:solidFill>
                          <a:schemeClr val="tx1"/>
                        </a:solidFill>
                        <a:effectLst/>
                        <a:latin typeface="Arial" charset="0"/>
                        <a:ea typeface="ＭＳ Ｐゴシック" pitchFamily="-8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857375" y="142875"/>
            <a:ext cx="7143750" cy="1000125"/>
          </a:xfrm>
        </p:spPr>
        <p:txBody>
          <a:bodyPr/>
          <a:lstStyle/>
          <a:p>
            <a:r>
              <a:rPr smtClean="0"/>
              <a:t>Tablica – dnevni troškovi</a:t>
            </a:r>
          </a:p>
        </p:txBody>
      </p:sp>
      <p:sp>
        <p:nvSpPr>
          <p:cNvPr id="24579" name="Rectangle 3"/>
          <p:cNvSpPr>
            <a:spLocks noChangeArrowheads="1"/>
          </p:cNvSpPr>
          <p:nvPr/>
        </p:nvSpPr>
        <p:spPr bwMode="auto">
          <a:xfrm>
            <a:off x="0" y="423863"/>
            <a:ext cx="9144000" cy="0"/>
          </a:xfrm>
          <a:prstGeom prst="rect">
            <a:avLst/>
          </a:prstGeom>
          <a:noFill/>
          <a:ln w="9525">
            <a:noFill/>
            <a:miter lim="800000"/>
            <a:headEnd/>
            <a:tailEnd/>
          </a:ln>
        </p:spPr>
        <p:txBody>
          <a:bodyPr wrap="none" anchor="ctr">
            <a:spAutoFit/>
          </a:bodyPr>
          <a:lstStyle/>
          <a:p>
            <a:endParaRPr lang="sr-Latn-CS"/>
          </a:p>
        </p:txBody>
      </p:sp>
      <p:pic>
        <p:nvPicPr>
          <p:cNvPr id="24580" name="Picture 3"/>
          <p:cNvPicPr>
            <a:picLocks noChangeAspect="1" noChangeArrowheads="1"/>
          </p:cNvPicPr>
          <p:nvPr/>
        </p:nvPicPr>
        <p:blipFill>
          <a:blip r:embed="rId3"/>
          <a:srcRect/>
          <a:stretch>
            <a:fillRect/>
          </a:stretch>
        </p:blipFill>
        <p:spPr bwMode="auto">
          <a:xfrm>
            <a:off x="1143000" y="1282700"/>
            <a:ext cx="7820025"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Program Files\Microsoft Office\MEDIA\CAGCAT10\j0332268.wmf"/>
          <p:cNvPicPr>
            <a:picLocks noGrp="1" noChangeAspect="1" noChangeArrowheads="1"/>
          </p:cNvPicPr>
          <p:nvPr>
            <p:ph idx="1"/>
          </p:nvPr>
        </p:nvPicPr>
        <p:blipFill>
          <a:blip r:embed="rId3"/>
          <a:srcRect/>
          <a:stretch>
            <a:fillRect/>
          </a:stretch>
        </p:blipFill>
        <p:spPr>
          <a:xfrm>
            <a:off x="785813" y="1643063"/>
            <a:ext cx="1789112" cy="2022475"/>
          </a:xfrm>
          <a:noFill/>
        </p:spPr>
      </p:pic>
      <p:sp>
        <p:nvSpPr>
          <p:cNvPr id="5" name="TextBox 4"/>
          <p:cNvSpPr txBox="1"/>
          <p:nvPr/>
        </p:nvSpPr>
        <p:spPr>
          <a:xfrm>
            <a:off x="571500" y="3786188"/>
            <a:ext cx="5286375" cy="1114425"/>
          </a:xfrm>
          <a:prstGeom prst="rect">
            <a:avLst/>
          </a:prstGeom>
          <a:noFill/>
        </p:spPr>
        <p:txBody>
          <a:bodyPr>
            <a:spAutoFit/>
          </a:bodyPr>
          <a:lstStyle/>
          <a:p>
            <a:pPr>
              <a:lnSpc>
                <a:spcPct val="200000"/>
              </a:lnSpc>
              <a:defRPr/>
            </a:pPr>
            <a:r>
              <a:rPr lang="hr-HR" u="none" dirty="0">
                <a:solidFill>
                  <a:schemeClr val="bg2"/>
                </a:solidFill>
                <a:latin typeface="+mn-lt"/>
              </a:rPr>
              <a:t>Kako da ostvarim suradnju kada ne poznajem niti jednu školu u inozemstvu?!</a:t>
            </a:r>
          </a:p>
        </p:txBody>
      </p:sp>
      <p:sp>
        <p:nvSpPr>
          <p:cNvPr id="6" name="TextBox 5"/>
          <p:cNvSpPr txBox="1"/>
          <p:nvPr/>
        </p:nvSpPr>
        <p:spPr>
          <a:xfrm>
            <a:off x="3286125" y="1428750"/>
            <a:ext cx="5286375" cy="1114425"/>
          </a:xfrm>
          <a:prstGeom prst="rect">
            <a:avLst/>
          </a:prstGeom>
          <a:noFill/>
        </p:spPr>
        <p:txBody>
          <a:bodyPr>
            <a:spAutoFit/>
          </a:bodyPr>
          <a:lstStyle/>
          <a:p>
            <a:pPr>
              <a:lnSpc>
                <a:spcPct val="200000"/>
              </a:lnSpc>
              <a:defRPr/>
            </a:pPr>
            <a:r>
              <a:rPr lang="hr-HR" u="none" dirty="0">
                <a:solidFill>
                  <a:schemeClr val="bg2"/>
                </a:solidFill>
                <a:latin typeface="+mn-lt"/>
              </a:rPr>
              <a:t>Možete li mi Vi preporučiti neku partnersku ustanovu u inozemstvu?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1.11111E-6 C 0.00104 -0.00741 0.00138 -0.01482 0.0026 -0.02222 C 0.00711 0.00579 0.01163 0.03356 0.02395 0.05092 C 0.02916 0.05833 0.03611 0.06042 0.04201 0.06458 C 0.04566 0.06342 0.04948 0.06412 0.0526 0.06111 C 0.05538 0.05856 0.06093 0.04074 0.0625 0.03565 C 0.06232 0.03287 0.06284 0.02917 0.0618 0.02708 C 0.06076 0.025 0.05902 0.02523 0.05763 0.02546 C 0.05295 0.02592 0.04826 0.02778 0.04357 0.0287 C 0.04288 0.02986 0.04218 0.03125 0.04114 0.03217 C 0.04027 0.0331 0.03784 0.0338 0.03871 0.0338 C 0.04166 0.0338 0.0467 0.02986 0.04948 0.0287 C 0.05034 0.0213 0.04948 0.01597 0.04531 0.01342 C 0.04218 0.0118 0.03541 0.01018 0.03541 0.01042 C 0.03159 0.01088 0.0276 0.00995 0.02395 0.0118 C 0.02274 0.0125 0.02239 0.01574 0.02152 0.0169 C 0.02013 0.01852 0.01875 0.01921 0.01736 0.02037 C 0.01649 0.02199 0.01597 0.02639 0.01493 0.02546 C 0.01388 0.0243 0.01545 0.02106 0.01562 0.01852 C 0.01684 0.00417 0.01753 0.0044 0.02066 -0.00857 C 0.021 -0.01204 0.02118 -0.02222 0.02152 -0.01875 C 0.02378 0.00717 0.02152 0.02801 0.02968 0.04907 C 0.03003 0.05185 0.03177 0.05903 0.03055 0.05764 C 0.02812 0.05509 0.02673 0.03403 0.02638 0.03217 C 0.02534 0.02662 0.02343 0.02222 0.02222 0.0169 C 0.01909 0.00393 0.01718 -0.00995 0.01319 -0.02222 C 0.01163 -0.02732 0.00954 -0.03195 0.00833 -0.0375 C 0.00711 -0.04236 0.00677 -0.04769 0.0059 -0.05278 C 0.00538 -0.05509 0.00468 -0.05718 0.00416 -0.05949 C 0.00382 -0.06111 0.00277 -0.06574 0.00329 -0.06458 C 0.00607 -0.0588 0.00763 -0.0507 0.00989 -0.04421 C 0.01111 -0.02685 0.01371 -0.01042 0.01493 0.00671 C 0.01041 0.01597 0.01441 0.01111 0.00902 0.00509 C 0.00781 0.00347 0.00625 0.00393 0.00503 0.00324 C 0.00364 0.00162 0.00225 -0.00046 0.00086 -0.00185 C -0.00226 -0.00463 -0.00417 -0.00208 4.16667E-6 -0.00509 C 0.0052 -0.00162 0.00833 0.01157 0.00989 0.02199 C 0.00902 0.02268 0.00833 0.0243 0.00746 0.02361 C 0.00625 0.02292 0.0059 0.02014 0.00503 0.01852 C 0.00295 0.01551 0.00052 0.01319 -0.00157 0.01018 C 0.00173 -0.00046 0.00902 -0.00185 0.01493 -0.00347 C 0.01319 0.00926 0.01458 0.01713 0.00833 0.02037 C 0.00642 0.01458 0.0059 0.01018 0.00503 0.00324 C 0.00868 -0.00764 0.01267 -0.01227 0.01892 -0.01528 C 0.02013 -0.01435 0.02152 -0.01389 0.02222 -0.01204 C 0.02517 -0.00463 0.02187 0.00579 0.01892 0.01018 C 0.01666 0.00833 0.01371 0.0081 0.01163 0.00509 C 0.01076 0.00393 0.01059 0.00116 0.00989 1.11111E-6 C -0.00052 -0.01852 0.01284 0.01227 0.00173 -0.01528 C -0.00052 -0.02963 -0.00105 -0.02755 0.01649 -0.01528 C 0.0177 -0.01458 0.01736 -0.01019 0.01823 -0.00857 C 0.01892 -0.00695 0.02031 -0.00625 0.02152 -0.00509 C 0.02309 0.00509 0.01961 0.00463 0.01562 0.00671 C 0.00659 0.00301 0.00486 0.00532 0.00989 0.00162 C 0.02222 0.00393 0.01996 -0.0007 0.01736 0.02037 C 0.01215 0.01319 0.01319 0.0118 0.01493 -0.00185 C 0.01562 -0.0007 0.01979 0.00463 0.01979 0.00671 C 0.01979 0.0088 0.01823 0.00903 0.01736 0.01018 C 0.01284 0.00833 0.01059 0.00833 0.00746 0.00162 C 0.0085 -0.00463 0.00746 -0.00255 0.00989 -0.00509 " pathEditMode="relative" rAng="0" ptsTypes="fffffffffffffffffffffffffffffffffffffffffffffffffffffffffffA">
                                      <p:cBhvr>
                                        <p:cTn id="6" dur="2000" fill="hold"/>
                                        <p:tgtEl>
                                          <p:spTgt spid="61442"/>
                                        </p:tgtEl>
                                        <p:attrNameLst>
                                          <p:attrName>ppt_x</p:attrName>
                                          <p:attrName>ppt_y</p:attrName>
                                        </p:attrNameLst>
                                      </p:cBhvr>
                                      <p:rCtr x="29" y="-1"/>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0243" name="Rectangle 3"/>
          <p:cNvSpPr>
            <a:spLocks noGrp="1" noChangeArrowheads="1"/>
          </p:cNvSpPr>
          <p:nvPr>
            <p:ph type="ctrTitle"/>
          </p:nvPr>
        </p:nvSpPr>
        <p:spPr>
          <a:xfrm>
            <a:off x="857250" y="214313"/>
            <a:ext cx="8142288" cy="642937"/>
          </a:xfrm>
        </p:spPr>
        <p:txBody>
          <a:bodyPr anchor="t"/>
          <a:lstStyle/>
          <a:p>
            <a:pPr eaLnBrk="1" hangingPunct="1">
              <a:defRPr/>
            </a:pPr>
            <a:r>
              <a:rPr lang="hr-HR" sz="3600" b="0" dirty="0" smtClean="0">
                <a:latin typeface="+mn-lt"/>
                <a:ea typeface="+mn-ea"/>
                <a:cs typeface="+mn-cs"/>
              </a:rPr>
              <a:t>Pripremni posjeti </a:t>
            </a:r>
            <a:r>
              <a:rPr lang="hr-HR" sz="3600" dirty="0" smtClean="0"/>
              <a:t/>
            </a:r>
            <a:br>
              <a:rPr lang="hr-HR" sz="3600" dirty="0" smtClean="0"/>
            </a:br>
            <a:r>
              <a:rPr lang="hr-HR" sz="3600" dirty="0" smtClean="0"/>
              <a:t/>
            </a:r>
            <a:br>
              <a:rPr lang="hr-HR" sz="3600" dirty="0" smtClean="0"/>
            </a:br>
            <a:endParaRPr sz="3600" dirty="0" smtClean="0"/>
          </a:p>
        </p:txBody>
      </p:sp>
      <p:sp>
        <p:nvSpPr>
          <p:cNvPr id="20484" name="Rectangle 4"/>
          <p:cNvSpPr>
            <a:spLocks noGrp="1" noChangeArrowheads="1"/>
          </p:cNvSpPr>
          <p:nvPr>
            <p:ph type="subTitle" idx="1"/>
          </p:nvPr>
        </p:nvSpPr>
        <p:spPr>
          <a:xfrm>
            <a:off x="285750" y="1143000"/>
            <a:ext cx="4032250" cy="4572000"/>
          </a:xfrm>
        </p:spPr>
        <p:txBody>
          <a:bodyPr/>
          <a:lstStyle/>
          <a:p>
            <a:pPr eaLnBrk="1" hangingPunct="1">
              <a:lnSpc>
                <a:spcPct val="80000"/>
              </a:lnSpc>
              <a:defRPr/>
            </a:pPr>
            <a:r>
              <a:rPr lang="hr-HR" sz="2400" dirty="0" smtClean="0">
                <a:solidFill>
                  <a:srgbClr val="25AFC9"/>
                </a:solidFill>
              </a:rPr>
              <a:t>Kontaktni seminar</a:t>
            </a:r>
          </a:p>
          <a:p>
            <a:pPr eaLnBrk="1" hangingPunct="1">
              <a:lnSpc>
                <a:spcPct val="80000"/>
              </a:lnSpc>
              <a:defRPr/>
            </a:pPr>
            <a:endParaRPr lang="hr-HR" sz="2400" b="1" dirty="0" smtClean="0">
              <a:solidFill>
                <a:schemeClr val="accent3">
                  <a:lumMod val="50000"/>
                </a:schemeClr>
              </a:solidFill>
            </a:endParaRPr>
          </a:p>
          <a:p>
            <a:pPr eaLnBrk="1" hangingPunct="1">
              <a:lnSpc>
                <a:spcPct val="80000"/>
              </a:lnSpc>
              <a:defRPr/>
            </a:pPr>
            <a:r>
              <a:rPr lang="hr-HR" sz="2000" b="1" dirty="0" smtClean="0">
                <a:solidFill>
                  <a:schemeClr val="accent3">
                    <a:lumMod val="50000"/>
                  </a:schemeClr>
                </a:solidFill>
              </a:rPr>
              <a:t>Seminar</a:t>
            </a:r>
            <a:r>
              <a:rPr lang="hr-HR" sz="2000" dirty="0" smtClean="0">
                <a:solidFill>
                  <a:schemeClr val="accent3">
                    <a:lumMod val="50000"/>
                  </a:schemeClr>
                </a:solidFill>
              </a:rPr>
              <a:t> u trajanju </a:t>
            </a:r>
            <a:r>
              <a:rPr lang="hr-HR" sz="2000" b="1" dirty="0" smtClean="0">
                <a:solidFill>
                  <a:schemeClr val="accent3">
                    <a:lumMod val="50000"/>
                  </a:schemeClr>
                </a:solidFill>
              </a:rPr>
              <a:t>do 5 dana</a:t>
            </a:r>
            <a:r>
              <a:rPr lang="hr-HR" sz="2000" dirty="0" smtClean="0">
                <a:solidFill>
                  <a:schemeClr val="accent3">
                    <a:lumMod val="50000"/>
                  </a:schemeClr>
                </a:solidFill>
              </a:rPr>
              <a:t> </a:t>
            </a:r>
          </a:p>
          <a:p>
            <a:pPr eaLnBrk="1" hangingPunct="1">
              <a:lnSpc>
                <a:spcPct val="80000"/>
              </a:lnSpc>
              <a:defRPr/>
            </a:pPr>
            <a:endParaRPr lang="hr-HR" sz="2000" dirty="0" smtClean="0">
              <a:solidFill>
                <a:schemeClr val="accent3">
                  <a:lumMod val="50000"/>
                </a:schemeClr>
              </a:solidFill>
            </a:endParaRPr>
          </a:p>
          <a:p>
            <a:pPr eaLnBrk="1" hangingPunct="1">
              <a:lnSpc>
                <a:spcPct val="80000"/>
              </a:lnSpc>
              <a:defRPr/>
            </a:pPr>
            <a:r>
              <a:rPr lang="hr-HR" sz="2000" b="1" dirty="0" smtClean="0">
                <a:solidFill>
                  <a:schemeClr val="accent3">
                    <a:lumMod val="50000"/>
                  </a:schemeClr>
                </a:solidFill>
              </a:rPr>
              <a:t>Organizator</a:t>
            </a:r>
            <a:r>
              <a:rPr lang="hr-HR" sz="2000" dirty="0" smtClean="0">
                <a:solidFill>
                  <a:schemeClr val="accent3">
                    <a:lumMod val="50000"/>
                  </a:schemeClr>
                </a:solidFill>
              </a:rPr>
              <a:t> – Nacionalne agencije</a:t>
            </a:r>
          </a:p>
          <a:p>
            <a:pPr eaLnBrk="1" hangingPunct="1">
              <a:lnSpc>
                <a:spcPct val="80000"/>
              </a:lnSpc>
              <a:defRPr/>
            </a:pPr>
            <a:endParaRPr lang="hr-HR" sz="2000" dirty="0" smtClean="0">
              <a:solidFill>
                <a:schemeClr val="accent3">
                  <a:lumMod val="50000"/>
                </a:schemeClr>
              </a:solidFill>
            </a:endParaRPr>
          </a:p>
          <a:p>
            <a:pPr eaLnBrk="1" hangingPunct="1">
              <a:lnSpc>
                <a:spcPct val="80000"/>
              </a:lnSpc>
              <a:defRPr/>
            </a:pPr>
            <a:r>
              <a:rPr lang="hr-HR" sz="2000" b="1" dirty="0" smtClean="0">
                <a:solidFill>
                  <a:schemeClr val="accent3">
                    <a:lumMod val="50000"/>
                  </a:schemeClr>
                </a:solidFill>
              </a:rPr>
              <a:t>Cilj</a:t>
            </a:r>
            <a:r>
              <a:rPr lang="hr-HR" sz="2000" dirty="0" smtClean="0">
                <a:solidFill>
                  <a:schemeClr val="accent3">
                    <a:lumMod val="50000"/>
                  </a:schemeClr>
                </a:solidFill>
              </a:rPr>
              <a:t> – pronalaženje partnera</a:t>
            </a:r>
          </a:p>
          <a:p>
            <a:pPr eaLnBrk="1" hangingPunct="1">
              <a:lnSpc>
                <a:spcPct val="80000"/>
              </a:lnSpc>
              <a:defRPr/>
            </a:pPr>
            <a:endParaRPr lang="hr-HR" sz="2000" b="1" dirty="0" smtClean="0">
              <a:solidFill>
                <a:schemeClr val="accent3">
                  <a:lumMod val="50000"/>
                </a:schemeClr>
              </a:solidFill>
            </a:endParaRPr>
          </a:p>
          <a:p>
            <a:pPr eaLnBrk="1" hangingPunct="1">
              <a:lnSpc>
                <a:spcPct val="80000"/>
              </a:lnSpc>
              <a:defRPr/>
            </a:pPr>
            <a:r>
              <a:rPr lang="hr-HR" sz="2000" b="1" dirty="0" smtClean="0">
                <a:solidFill>
                  <a:schemeClr val="accent3">
                    <a:lumMod val="50000"/>
                  </a:schemeClr>
                </a:solidFill>
              </a:rPr>
              <a:t>Lista kontakt</a:t>
            </a:r>
            <a:r>
              <a:rPr lang="hr-HR" sz="2000" dirty="0" smtClean="0">
                <a:solidFill>
                  <a:schemeClr val="accent3">
                    <a:lumMod val="50000"/>
                  </a:schemeClr>
                </a:solidFill>
              </a:rPr>
              <a:t> seminara - web stranica sa rokovima za prijavu</a:t>
            </a:r>
          </a:p>
          <a:p>
            <a:pPr eaLnBrk="1" hangingPunct="1">
              <a:lnSpc>
                <a:spcPct val="80000"/>
              </a:lnSpc>
              <a:defRPr/>
            </a:pPr>
            <a:endParaRPr lang="hr-HR" sz="2000" dirty="0" smtClean="0">
              <a:solidFill>
                <a:schemeClr val="accent3">
                  <a:lumMod val="50000"/>
                </a:schemeClr>
              </a:solidFill>
            </a:endParaRPr>
          </a:p>
          <a:p>
            <a:pPr eaLnBrk="1" hangingPunct="1">
              <a:lnSpc>
                <a:spcPct val="80000"/>
              </a:lnSpc>
              <a:defRPr/>
            </a:pPr>
            <a:r>
              <a:rPr lang="hr-HR" sz="2000" dirty="0" smtClean="0">
                <a:solidFill>
                  <a:schemeClr val="accent3">
                    <a:lumMod val="50000"/>
                  </a:schemeClr>
                </a:solidFill>
              </a:rPr>
              <a:t>Razdoblje održavanja – Rujan do Studeni svake godine</a:t>
            </a:r>
          </a:p>
          <a:p>
            <a:pPr eaLnBrk="1" hangingPunct="1">
              <a:lnSpc>
                <a:spcPct val="80000"/>
              </a:lnSpc>
              <a:defRPr/>
            </a:pPr>
            <a:endParaRPr lang="hr-HR" sz="2000" b="1" dirty="0" smtClean="0">
              <a:solidFill>
                <a:schemeClr val="hlink"/>
              </a:solidFill>
            </a:endParaRPr>
          </a:p>
          <a:p>
            <a:pPr eaLnBrk="1" hangingPunct="1">
              <a:lnSpc>
                <a:spcPct val="80000"/>
              </a:lnSpc>
              <a:defRPr/>
            </a:pPr>
            <a:endParaRPr lang="hr-HR" sz="2000" dirty="0" smtClean="0">
              <a:solidFill>
                <a:schemeClr val="hlink"/>
              </a:solidFill>
            </a:endParaRPr>
          </a:p>
          <a:p>
            <a:pPr eaLnBrk="1" hangingPunct="1">
              <a:lnSpc>
                <a:spcPct val="80000"/>
              </a:lnSpc>
              <a:defRPr/>
            </a:pPr>
            <a:endParaRPr lang="hr-HR" sz="1800" dirty="0" smtClean="0">
              <a:solidFill>
                <a:srgbClr val="000000"/>
              </a:solidFill>
            </a:endParaRPr>
          </a:p>
          <a:p>
            <a:pPr eaLnBrk="1" hangingPunct="1">
              <a:lnSpc>
                <a:spcPct val="80000"/>
              </a:lnSpc>
              <a:defRPr/>
            </a:pPr>
            <a:endParaRPr lang="hr-HR" sz="1800" dirty="0" smtClean="0">
              <a:solidFill>
                <a:srgbClr val="000000"/>
              </a:solidFill>
            </a:endParaRPr>
          </a:p>
        </p:txBody>
      </p:sp>
      <p:sp>
        <p:nvSpPr>
          <p:cNvPr id="20485" name="Rectangle 5"/>
          <p:cNvSpPr>
            <a:spLocks noGrp="1" noChangeArrowheads="1"/>
          </p:cNvSpPr>
          <p:nvPr>
            <p:ph type="body" sz="half" idx="4294967295"/>
          </p:nvPr>
        </p:nvSpPr>
        <p:spPr>
          <a:xfrm>
            <a:off x="4606925" y="1143000"/>
            <a:ext cx="4537075" cy="4643438"/>
          </a:xfrm>
        </p:spPr>
        <p:txBody>
          <a:bodyPr/>
          <a:lstStyle/>
          <a:p>
            <a:pPr algn="ctr" eaLnBrk="1" hangingPunct="1">
              <a:lnSpc>
                <a:spcPct val="80000"/>
              </a:lnSpc>
              <a:buFontTx/>
              <a:buNone/>
              <a:defRPr/>
            </a:pPr>
            <a:r>
              <a:rPr>
                <a:solidFill>
                  <a:srgbClr val="25AFC9"/>
                </a:solidFill>
                <a:latin typeface="+mj-lt"/>
                <a:ea typeface="+mj-ea"/>
                <a:cs typeface="+mj-cs"/>
              </a:rPr>
              <a:t>Posjet </a:t>
            </a:r>
            <a:r>
              <a:rPr smtClean="0">
                <a:solidFill>
                  <a:srgbClr val="25AFC9"/>
                </a:solidFill>
                <a:latin typeface="+mj-lt"/>
                <a:ea typeface="+mj-ea"/>
                <a:cs typeface="+mj-cs"/>
              </a:rPr>
              <a:t>partneru</a:t>
            </a:r>
          </a:p>
          <a:p>
            <a:pPr algn="ctr" eaLnBrk="1" hangingPunct="1">
              <a:lnSpc>
                <a:spcPct val="80000"/>
              </a:lnSpc>
              <a:buFontTx/>
              <a:buNone/>
              <a:defRPr/>
            </a:pPr>
            <a:endParaRPr dirty="0">
              <a:solidFill>
                <a:srgbClr val="25AFC9"/>
              </a:solidFill>
              <a:latin typeface="+mj-lt"/>
              <a:ea typeface="+mj-ea"/>
              <a:cs typeface="+mj-cs"/>
            </a:endParaRPr>
          </a:p>
          <a:p>
            <a:pPr eaLnBrk="1" hangingPunct="1">
              <a:lnSpc>
                <a:spcPct val="90000"/>
              </a:lnSpc>
              <a:defRPr/>
            </a:pPr>
            <a:r>
              <a:rPr sz="2000" b="1" dirty="0" smtClean="0">
                <a:solidFill>
                  <a:schemeClr val="accent3">
                    <a:lumMod val="50000"/>
                  </a:schemeClr>
                </a:solidFill>
              </a:rPr>
              <a:t>Posjet</a:t>
            </a:r>
            <a:r>
              <a:rPr sz="2000" dirty="0" smtClean="0">
                <a:solidFill>
                  <a:schemeClr val="accent3">
                    <a:lumMod val="50000"/>
                  </a:schemeClr>
                </a:solidFill>
              </a:rPr>
              <a:t> ustanovi partneru u trajanju od </a:t>
            </a:r>
            <a:r>
              <a:rPr sz="2000" b="1" dirty="0" smtClean="0">
                <a:solidFill>
                  <a:schemeClr val="accent3">
                    <a:lumMod val="50000"/>
                  </a:schemeClr>
                </a:solidFill>
              </a:rPr>
              <a:t>2 – 3 dana</a:t>
            </a:r>
            <a:r>
              <a:rPr sz="2000" dirty="0" smtClean="0">
                <a:solidFill>
                  <a:schemeClr val="accent3">
                    <a:lumMod val="50000"/>
                  </a:schemeClr>
                </a:solidFill>
              </a:rPr>
              <a:t> u nekoj LLP zemlji</a:t>
            </a:r>
          </a:p>
          <a:p>
            <a:pPr eaLnBrk="1" hangingPunct="1">
              <a:lnSpc>
                <a:spcPct val="90000"/>
              </a:lnSpc>
              <a:defRPr/>
            </a:pPr>
            <a:endParaRPr sz="2000" dirty="0" smtClean="0">
              <a:solidFill>
                <a:schemeClr val="accent3">
                  <a:lumMod val="50000"/>
                </a:schemeClr>
              </a:solidFill>
            </a:endParaRPr>
          </a:p>
          <a:p>
            <a:pPr eaLnBrk="1" hangingPunct="1">
              <a:lnSpc>
                <a:spcPct val="90000"/>
              </a:lnSpc>
              <a:defRPr/>
            </a:pPr>
            <a:r>
              <a:rPr sz="2000" b="1" dirty="0" smtClean="0">
                <a:solidFill>
                  <a:schemeClr val="accent3">
                    <a:lumMod val="50000"/>
                  </a:schemeClr>
                </a:solidFill>
              </a:rPr>
              <a:t>Organizator</a:t>
            </a:r>
            <a:r>
              <a:rPr sz="2000" dirty="0" smtClean="0">
                <a:solidFill>
                  <a:schemeClr val="accent3">
                    <a:lumMod val="50000"/>
                  </a:schemeClr>
                </a:solidFill>
              </a:rPr>
              <a:t> – partneri</a:t>
            </a:r>
          </a:p>
          <a:p>
            <a:pPr eaLnBrk="1" hangingPunct="1">
              <a:lnSpc>
                <a:spcPct val="90000"/>
              </a:lnSpc>
              <a:defRPr/>
            </a:pPr>
            <a:endParaRPr sz="2000" dirty="0" smtClean="0">
              <a:solidFill>
                <a:schemeClr val="accent3">
                  <a:lumMod val="50000"/>
                </a:schemeClr>
              </a:solidFill>
            </a:endParaRPr>
          </a:p>
          <a:p>
            <a:pPr eaLnBrk="1" hangingPunct="1">
              <a:lnSpc>
                <a:spcPct val="90000"/>
              </a:lnSpc>
              <a:defRPr/>
            </a:pPr>
            <a:r>
              <a:rPr sz="2000" b="1" dirty="0" smtClean="0">
                <a:solidFill>
                  <a:schemeClr val="accent3">
                    <a:lumMod val="50000"/>
                  </a:schemeClr>
                </a:solidFill>
              </a:rPr>
              <a:t>Cilj </a:t>
            </a:r>
            <a:r>
              <a:rPr sz="2000" dirty="0" smtClean="0">
                <a:solidFill>
                  <a:schemeClr val="accent3">
                    <a:lumMod val="50000"/>
                  </a:schemeClr>
                </a:solidFill>
              </a:rPr>
              <a:t>– sastanak partnera</a:t>
            </a:r>
          </a:p>
          <a:p>
            <a:pPr eaLnBrk="1" hangingPunct="1">
              <a:lnSpc>
                <a:spcPct val="90000"/>
              </a:lnSpc>
              <a:defRPr/>
            </a:pPr>
            <a:endParaRPr sz="2000" b="1" dirty="0" smtClean="0">
              <a:solidFill>
                <a:schemeClr val="accent3">
                  <a:lumMod val="50000"/>
                </a:schemeClr>
              </a:solidFill>
            </a:endParaRPr>
          </a:p>
          <a:p>
            <a:pPr eaLnBrk="1" hangingPunct="1">
              <a:lnSpc>
                <a:spcPct val="90000"/>
              </a:lnSpc>
              <a:defRPr/>
            </a:pPr>
            <a:r>
              <a:rPr sz="2000" b="1" dirty="0" smtClean="0">
                <a:solidFill>
                  <a:schemeClr val="accent3">
                    <a:lumMod val="50000"/>
                  </a:schemeClr>
                </a:solidFill>
              </a:rPr>
              <a:t>Rok za prijavu</a:t>
            </a:r>
            <a:r>
              <a:rPr sz="2000" dirty="0" smtClean="0">
                <a:solidFill>
                  <a:schemeClr val="accent3">
                    <a:lumMod val="50000"/>
                  </a:schemeClr>
                </a:solidFill>
              </a:rPr>
              <a:t>: 45 dana prije odlaska u posjet</a:t>
            </a:r>
          </a:p>
          <a:p>
            <a:pPr eaLnBrk="1" hangingPunct="1">
              <a:lnSpc>
                <a:spcPct val="90000"/>
              </a:lnSpc>
              <a:buFontTx/>
              <a:buNone/>
              <a:defRPr/>
            </a:pPr>
            <a:r>
              <a:rPr sz="2000" dirty="0" smtClean="0">
                <a:solidFill>
                  <a:schemeClr val="accent3">
                    <a:lumMod val="50000"/>
                  </a:schemeClr>
                </a:solidFill>
              </a:rPr>
              <a:t> </a:t>
            </a:r>
          </a:p>
          <a:p>
            <a:pPr eaLnBrk="1" hangingPunct="1">
              <a:lnSpc>
                <a:spcPct val="90000"/>
              </a:lnSpc>
              <a:defRPr/>
            </a:pPr>
            <a:r>
              <a:rPr sz="2000" dirty="0" smtClean="0">
                <a:solidFill>
                  <a:schemeClr val="accent3">
                    <a:lumMod val="50000"/>
                  </a:schemeClr>
                </a:solidFill>
              </a:rPr>
              <a:t>Prijava se mora predati prije nego što se predaje prijava za odnosno partnerstvo  </a:t>
            </a:r>
          </a:p>
          <a:p>
            <a:pPr eaLnBrk="1" hangingPunct="1">
              <a:lnSpc>
                <a:spcPct val="90000"/>
              </a:lnSpc>
              <a:buFontTx/>
              <a:buNone/>
              <a:defRPr/>
            </a:pPr>
            <a:endParaRPr sz="2000" dirty="0" smtClean="0">
              <a:solidFill>
                <a:schemeClr val="hlink"/>
              </a:solidFill>
            </a:endParaRPr>
          </a:p>
          <a:p>
            <a:pPr eaLnBrk="1" hangingPunct="1">
              <a:lnSpc>
                <a:spcPct val="90000"/>
              </a:lnSpc>
              <a:defRPr/>
            </a:pPr>
            <a:endParaRPr sz="2000" dirty="0" smtClean="0">
              <a:solidFill>
                <a:schemeClr val="folHlink"/>
              </a:solidFill>
            </a:endParaRPr>
          </a:p>
        </p:txBody>
      </p:sp>
      <p:sp>
        <p:nvSpPr>
          <p:cNvPr id="6" name="TextBox 5"/>
          <p:cNvSpPr txBox="1"/>
          <p:nvPr/>
        </p:nvSpPr>
        <p:spPr>
          <a:xfrm>
            <a:off x="214313" y="5214938"/>
            <a:ext cx="4143375" cy="984250"/>
          </a:xfrm>
          <a:prstGeom prst="rect">
            <a:avLst/>
          </a:prstGeom>
          <a:noFill/>
        </p:spPr>
        <p:txBody>
          <a:bodyPr>
            <a:spAutoFit/>
          </a:bodyPr>
          <a:lstStyle/>
          <a:p>
            <a:pPr algn="ctr">
              <a:defRPr/>
            </a:pPr>
            <a:r>
              <a:rPr lang="hr-HR" sz="2000" u="none" dirty="0">
                <a:solidFill>
                  <a:srgbClr val="FF6600"/>
                </a:solidFill>
                <a:latin typeface="+mn-lt"/>
              </a:rPr>
              <a:t>troškova puta (do 400 €), </a:t>
            </a:r>
            <a:br>
              <a:rPr lang="hr-HR" sz="2000" u="none" dirty="0">
                <a:solidFill>
                  <a:srgbClr val="FF6600"/>
                </a:solidFill>
                <a:latin typeface="+mn-lt"/>
              </a:rPr>
            </a:br>
            <a:r>
              <a:rPr lang="hr-HR" sz="2000" u="none" dirty="0">
                <a:solidFill>
                  <a:srgbClr val="FF6600"/>
                </a:solidFill>
                <a:latin typeface="+mn-lt"/>
              </a:rPr>
              <a:t>kotizacije tečaja (625 €),</a:t>
            </a:r>
          </a:p>
          <a:p>
            <a:pPr algn="ctr">
              <a:defRPr/>
            </a:pPr>
            <a:endParaRPr lang="hr-HR" u="none" dirty="0"/>
          </a:p>
        </p:txBody>
      </p:sp>
      <p:sp>
        <p:nvSpPr>
          <p:cNvPr id="7" name="TextBox 6"/>
          <p:cNvSpPr txBox="1"/>
          <p:nvPr/>
        </p:nvSpPr>
        <p:spPr>
          <a:xfrm>
            <a:off x="4786313" y="6000750"/>
            <a:ext cx="4357687" cy="984250"/>
          </a:xfrm>
          <a:prstGeom prst="rect">
            <a:avLst/>
          </a:prstGeom>
          <a:noFill/>
        </p:spPr>
        <p:txBody>
          <a:bodyPr>
            <a:spAutoFit/>
          </a:bodyPr>
          <a:lstStyle/>
          <a:p>
            <a:pPr algn="ctr">
              <a:defRPr/>
            </a:pPr>
            <a:r>
              <a:rPr lang="hr-HR" sz="2000" u="none" dirty="0">
                <a:solidFill>
                  <a:srgbClr val="FF6600"/>
                </a:solidFill>
                <a:latin typeface="+mn-lt"/>
              </a:rPr>
              <a:t>troškova puta (do 400 €), </a:t>
            </a:r>
            <a:br>
              <a:rPr lang="hr-HR" sz="2000" u="none" dirty="0">
                <a:solidFill>
                  <a:srgbClr val="FF6600"/>
                </a:solidFill>
                <a:latin typeface="+mn-lt"/>
              </a:rPr>
            </a:br>
            <a:r>
              <a:rPr lang="hr-HR" sz="2000" u="none" dirty="0">
                <a:solidFill>
                  <a:srgbClr val="FF6600"/>
                </a:solidFill>
                <a:latin typeface="+mn-lt"/>
              </a:rPr>
              <a:t>dnevnica (vidi tablicu)</a:t>
            </a:r>
          </a:p>
          <a:p>
            <a:pPr algn="ctr">
              <a:defRPr/>
            </a:pPr>
            <a:endParaRPr lang="hr-HR" u="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071938" y="357188"/>
            <a:ext cx="4857750" cy="714375"/>
          </a:xfrm>
        </p:spPr>
        <p:txBody>
          <a:bodyPr/>
          <a:lstStyle/>
          <a:p>
            <a:r>
              <a:rPr lang="hr-HR" smtClean="0">
                <a:solidFill>
                  <a:srgbClr val="25AFC9"/>
                </a:solidFill>
                <a:ea typeface="ＭＳ Ｐゴシック" pitchFamily="116" charset="-128"/>
              </a:rPr>
              <a:t>Koliko dugo?</a:t>
            </a:r>
          </a:p>
        </p:txBody>
      </p:sp>
      <p:sp>
        <p:nvSpPr>
          <p:cNvPr id="27651" name="Content Placeholder 2"/>
          <p:cNvSpPr>
            <a:spLocks noGrp="1"/>
          </p:cNvSpPr>
          <p:nvPr>
            <p:ph idx="1"/>
          </p:nvPr>
        </p:nvSpPr>
        <p:spPr>
          <a:xfrm>
            <a:off x="714375" y="1285875"/>
            <a:ext cx="7772400" cy="4857750"/>
          </a:xfrm>
        </p:spPr>
        <p:txBody>
          <a:bodyPr/>
          <a:lstStyle/>
          <a:p>
            <a:pPr>
              <a:lnSpc>
                <a:spcPct val="200000"/>
              </a:lnSpc>
            </a:pPr>
            <a:r>
              <a:rPr sz="4000" smtClean="0">
                <a:ea typeface="ＭＳ Ｐゴシック" pitchFamily="116" charset="-128"/>
              </a:rPr>
              <a:t>najmanje                  radni dan</a:t>
            </a:r>
          </a:p>
          <a:p>
            <a:pPr>
              <a:lnSpc>
                <a:spcPct val="200000"/>
              </a:lnSpc>
              <a:buFontTx/>
              <a:buNone/>
            </a:pPr>
            <a:r>
              <a:rPr sz="4000" smtClean="0">
                <a:ea typeface="ＭＳ Ｐゴシック" pitchFamily="116" charset="-128"/>
              </a:rPr>
              <a:t> </a:t>
            </a:r>
          </a:p>
          <a:p>
            <a:pPr>
              <a:lnSpc>
                <a:spcPct val="200000"/>
              </a:lnSpc>
            </a:pPr>
            <a:r>
              <a:rPr sz="4000" smtClean="0">
                <a:ea typeface="ＭＳ Ｐゴシック" pitchFamily="116" charset="-128"/>
              </a:rPr>
              <a:t>a najviše               dana</a:t>
            </a:r>
          </a:p>
          <a:p>
            <a:pPr algn="ctr">
              <a:lnSpc>
                <a:spcPct val="200000"/>
              </a:lnSpc>
              <a:buFontTx/>
              <a:buNone/>
            </a:pPr>
            <a:r>
              <a:rPr smtClean="0">
                <a:ea typeface="ＭＳ Ｐゴシック" pitchFamily="116" charset="-128"/>
              </a:rPr>
              <a:t>*</a:t>
            </a:r>
            <a:r>
              <a:rPr sz="2800" smtClean="0">
                <a:ea typeface="ＭＳ Ｐゴシック" pitchFamily="116" charset="-128"/>
              </a:rPr>
              <a:t>Putovanja su uključena u trajanje posjeta</a:t>
            </a:r>
          </a:p>
        </p:txBody>
      </p:sp>
      <p:pic>
        <p:nvPicPr>
          <p:cNvPr id="27652" name="Picture 3" descr="thumbs-up.jpg"/>
          <p:cNvPicPr>
            <a:picLocks noChangeAspect="1"/>
          </p:cNvPicPr>
          <p:nvPr/>
        </p:nvPicPr>
        <p:blipFill>
          <a:blip r:embed="rId3"/>
          <a:srcRect/>
          <a:stretch>
            <a:fillRect/>
          </a:stretch>
        </p:blipFill>
        <p:spPr bwMode="auto">
          <a:xfrm>
            <a:off x="3357563" y="1214438"/>
            <a:ext cx="1724025" cy="1947862"/>
          </a:xfrm>
          <a:prstGeom prst="rect">
            <a:avLst/>
          </a:prstGeom>
          <a:noFill/>
          <a:ln w="9525">
            <a:noFill/>
            <a:miter lim="800000"/>
            <a:headEnd/>
            <a:tailEnd/>
          </a:ln>
        </p:spPr>
      </p:pic>
      <p:pic>
        <p:nvPicPr>
          <p:cNvPr id="5" name="Picture 4" descr="five fingers.jpg"/>
          <p:cNvPicPr>
            <a:picLocks noChangeAspect="1"/>
          </p:cNvPicPr>
          <p:nvPr/>
        </p:nvPicPr>
        <p:blipFill>
          <a:blip r:embed="rId4">
            <a:duotone>
              <a:schemeClr val="bg2">
                <a:shade val="45000"/>
                <a:satMod val="135000"/>
              </a:schemeClr>
              <a:prstClr val="white"/>
            </a:duotone>
          </a:blip>
          <a:stretch>
            <a:fillRect/>
          </a:stretch>
        </p:blipFill>
        <p:spPr>
          <a:xfrm>
            <a:off x="3357554" y="3500438"/>
            <a:ext cx="1714512" cy="17423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8675" name="Rectangle 3"/>
          <p:cNvSpPr>
            <a:spLocks noGrp="1" noChangeArrowheads="1"/>
          </p:cNvSpPr>
          <p:nvPr>
            <p:ph type="ctrTitle"/>
          </p:nvPr>
        </p:nvSpPr>
        <p:spPr>
          <a:xfrm>
            <a:off x="1438275" y="357188"/>
            <a:ext cx="7705725" cy="503237"/>
          </a:xfrm>
        </p:spPr>
        <p:txBody>
          <a:bodyPr anchor="t"/>
          <a:lstStyle/>
          <a:p>
            <a:pPr eaLnBrk="1" hangingPunct="1"/>
            <a:r>
              <a:rPr lang="hr-HR" sz="4000" b="0" smtClean="0"/>
              <a:t>Stručno usavršavanje</a:t>
            </a:r>
            <a:endParaRPr sz="4000" b="0" smtClean="0">
              <a:solidFill>
                <a:schemeClr val="tx1"/>
              </a:solidFill>
            </a:endParaRPr>
          </a:p>
        </p:txBody>
      </p:sp>
      <p:sp>
        <p:nvSpPr>
          <p:cNvPr id="14340" name="Rectangle 4"/>
          <p:cNvSpPr>
            <a:spLocks noGrp="1" noChangeArrowheads="1"/>
          </p:cNvSpPr>
          <p:nvPr>
            <p:ph type="subTitle" idx="1"/>
          </p:nvPr>
        </p:nvSpPr>
        <p:spPr>
          <a:xfrm>
            <a:off x="428625" y="1214438"/>
            <a:ext cx="8358188" cy="5429250"/>
          </a:xfrm>
        </p:spPr>
        <p:txBody>
          <a:bodyPr/>
          <a:lstStyle/>
          <a:p>
            <a:pPr algn="l" eaLnBrk="1" hangingPunct="1">
              <a:lnSpc>
                <a:spcPct val="80000"/>
              </a:lnSpc>
              <a:defRPr/>
            </a:pPr>
            <a:r>
              <a:rPr lang="hr-HR" sz="1800" dirty="0" smtClean="0">
                <a:solidFill>
                  <a:schemeClr val="accent3">
                    <a:lumMod val="50000"/>
                  </a:schemeClr>
                </a:solidFill>
              </a:rPr>
              <a:t>Stručno usavršavanje u nekoj zemlji koja sudjeluje u LLP-u, u trajanju od 5 radnih dana – 6 tjedana</a:t>
            </a:r>
          </a:p>
          <a:p>
            <a:pPr algn="l" eaLnBrk="1" hangingPunct="1">
              <a:lnSpc>
                <a:spcPct val="80000"/>
              </a:lnSpc>
              <a:defRPr/>
            </a:pPr>
            <a:endParaRPr lang="hr-HR" sz="1800" dirty="0" smtClean="0">
              <a:solidFill>
                <a:schemeClr val="accent3">
                  <a:lumMod val="50000"/>
                </a:schemeClr>
              </a:solidFill>
            </a:endParaRPr>
          </a:p>
          <a:p>
            <a:pPr algn="l" eaLnBrk="1" hangingPunct="1">
              <a:lnSpc>
                <a:spcPct val="80000"/>
              </a:lnSpc>
              <a:defRPr/>
            </a:pPr>
            <a:r>
              <a:rPr lang="hr-HR" sz="1800" dirty="0" smtClean="0">
                <a:solidFill>
                  <a:schemeClr val="accent3">
                    <a:lumMod val="50000"/>
                  </a:schemeClr>
                </a:solidFill>
              </a:rPr>
              <a:t>Cilj je usavršiti nastavne vještine i produbiti znanje i razumijevanje o obrazovanju odraslih u Europi</a:t>
            </a:r>
            <a:endParaRPr lang="hr-HR" sz="1800" u="sng" dirty="0" smtClean="0">
              <a:solidFill>
                <a:schemeClr val="accent3">
                  <a:lumMod val="50000"/>
                </a:schemeClr>
              </a:solidFill>
            </a:endParaRPr>
          </a:p>
          <a:p>
            <a:pPr algn="l" eaLnBrk="1" hangingPunct="1">
              <a:lnSpc>
                <a:spcPct val="80000"/>
              </a:lnSpc>
              <a:defRPr/>
            </a:pPr>
            <a:endParaRPr lang="hr-HR" sz="1800" b="1" dirty="0" smtClean="0">
              <a:solidFill>
                <a:schemeClr val="hlink"/>
              </a:solidFill>
            </a:endParaRPr>
          </a:p>
          <a:p>
            <a:pPr algn="l" eaLnBrk="1" hangingPunct="1">
              <a:lnSpc>
                <a:spcPct val="80000"/>
              </a:lnSpc>
              <a:defRPr/>
            </a:pPr>
            <a:r>
              <a:rPr lang="hr-HR" sz="2000" dirty="0" smtClean="0">
                <a:solidFill>
                  <a:srgbClr val="25AFC9"/>
                </a:solidFill>
              </a:rPr>
              <a:t>Oblik</a:t>
            </a:r>
            <a:r>
              <a:rPr lang="hr-HR" sz="1800" b="1" dirty="0" smtClean="0">
                <a:solidFill>
                  <a:schemeClr val="accent3">
                    <a:lumMod val="50000"/>
                  </a:schemeClr>
                </a:solidFill>
              </a:rPr>
              <a:t>: </a:t>
            </a:r>
            <a:r>
              <a:rPr lang="hr-HR" sz="1800" dirty="0" smtClean="0">
                <a:solidFill>
                  <a:schemeClr val="accent3">
                    <a:lumMod val="50000"/>
                  </a:schemeClr>
                </a:solidFill>
              </a:rPr>
              <a:t>Strukturirani oblici tečajeva</a:t>
            </a:r>
          </a:p>
          <a:p>
            <a:pPr algn="l" eaLnBrk="1" hangingPunct="1">
              <a:lnSpc>
                <a:spcPct val="80000"/>
              </a:lnSpc>
              <a:defRPr/>
            </a:pPr>
            <a:endParaRPr lang="hr-HR" sz="1800" u="sng" dirty="0" smtClean="0">
              <a:solidFill>
                <a:schemeClr val="hlink"/>
              </a:solidFill>
            </a:endParaRPr>
          </a:p>
          <a:p>
            <a:pPr algn="l" eaLnBrk="1" hangingPunct="1">
              <a:lnSpc>
                <a:spcPct val="80000"/>
              </a:lnSpc>
              <a:defRPr/>
            </a:pPr>
            <a:r>
              <a:rPr lang="hr-HR" sz="2000" dirty="0" smtClean="0">
                <a:solidFill>
                  <a:srgbClr val="25AFC9"/>
                </a:solidFill>
              </a:rPr>
              <a:t>Online baza tečajeva</a:t>
            </a:r>
            <a:r>
              <a:rPr lang="hr-HR" sz="1800" dirty="0" smtClean="0">
                <a:solidFill>
                  <a:schemeClr val="accent3">
                    <a:lumMod val="50000"/>
                  </a:schemeClr>
                </a:solidFill>
              </a:rPr>
              <a:t>: http://ec.europa.eu/eduaction/training database </a:t>
            </a:r>
          </a:p>
          <a:p>
            <a:pPr algn="l" eaLnBrk="1" hangingPunct="1">
              <a:lnSpc>
                <a:spcPct val="80000"/>
              </a:lnSpc>
              <a:defRPr/>
            </a:pPr>
            <a:endParaRPr lang="hr-HR" sz="1800" dirty="0" smtClean="0">
              <a:solidFill>
                <a:schemeClr val="hlink"/>
              </a:solidFill>
            </a:endParaRPr>
          </a:p>
          <a:p>
            <a:pPr algn="l" eaLnBrk="1" hangingPunct="1">
              <a:lnSpc>
                <a:spcPct val="80000"/>
              </a:lnSpc>
              <a:defRPr/>
            </a:pPr>
            <a:r>
              <a:rPr lang="hr-HR" sz="2000" dirty="0" smtClean="0">
                <a:solidFill>
                  <a:srgbClr val="25AFC9"/>
                </a:solidFill>
              </a:rPr>
              <a:t>Bespovratna sredstva </a:t>
            </a:r>
            <a:r>
              <a:rPr lang="hr-HR" sz="1800" dirty="0" smtClean="0">
                <a:solidFill>
                  <a:schemeClr val="accent3">
                    <a:lumMod val="50000"/>
                  </a:schemeClr>
                </a:solidFill>
              </a:rPr>
              <a:t>(Grant): doprinose pokrivanju: </a:t>
            </a:r>
          </a:p>
          <a:p>
            <a:pPr algn="l" eaLnBrk="1" hangingPunct="1">
              <a:lnSpc>
                <a:spcPct val="80000"/>
              </a:lnSpc>
              <a:defRPr/>
            </a:pPr>
            <a:endParaRPr lang="hr-HR" sz="1800" dirty="0" smtClean="0">
              <a:solidFill>
                <a:schemeClr val="accent3">
                  <a:lumMod val="50000"/>
                </a:schemeClr>
              </a:solidFill>
            </a:endParaRPr>
          </a:p>
          <a:p>
            <a:pPr algn="l" eaLnBrk="1" hangingPunct="1">
              <a:lnSpc>
                <a:spcPct val="80000"/>
              </a:lnSpc>
              <a:defRPr/>
            </a:pPr>
            <a:r>
              <a:rPr lang="hr-HR" sz="1800" dirty="0" smtClean="0">
                <a:solidFill>
                  <a:schemeClr val="accent3">
                    <a:lumMod val="50000"/>
                  </a:schemeClr>
                </a:solidFill>
              </a:rPr>
              <a:t>troškova puta (do 400 €), </a:t>
            </a:r>
          </a:p>
          <a:p>
            <a:pPr algn="l" eaLnBrk="1" hangingPunct="1">
              <a:lnSpc>
                <a:spcPct val="80000"/>
              </a:lnSpc>
              <a:defRPr/>
            </a:pPr>
            <a:r>
              <a:rPr lang="hr-HR" sz="1800" smtClean="0">
                <a:solidFill>
                  <a:schemeClr val="accent3">
                    <a:lumMod val="50000"/>
                  </a:schemeClr>
                </a:solidFill>
              </a:rPr>
              <a:t>životnih troškova </a:t>
            </a:r>
            <a:r>
              <a:rPr lang="hr-HR" sz="1800" dirty="0" smtClean="0">
                <a:solidFill>
                  <a:schemeClr val="accent3">
                    <a:lumMod val="50000"/>
                  </a:schemeClr>
                </a:solidFill>
              </a:rPr>
              <a:t>(vidi tablicu) </a:t>
            </a:r>
          </a:p>
          <a:p>
            <a:pPr algn="l" eaLnBrk="1" hangingPunct="1">
              <a:lnSpc>
                <a:spcPct val="80000"/>
              </a:lnSpc>
              <a:defRPr/>
            </a:pPr>
            <a:r>
              <a:rPr lang="hr-HR" sz="1800" dirty="0" smtClean="0">
                <a:solidFill>
                  <a:schemeClr val="accent3">
                    <a:lumMod val="50000"/>
                  </a:schemeClr>
                </a:solidFill>
              </a:rPr>
              <a:t>kotizacije tečaja (625 €), </a:t>
            </a:r>
          </a:p>
          <a:p>
            <a:pPr algn="l" eaLnBrk="1" hangingPunct="1">
              <a:lnSpc>
                <a:spcPct val="80000"/>
              </a:lnSpc>
              <a:defRPr/>
            </a:pPr>
            <a:r>
              <a:rPr lang="hr-HR" sz="1800" dirty="0" smtClean="0">
                <a:solidFill>
                  <a:schemeClr val="accent3">
                    <a:lumMod val="50000"/>
                  </a:schemeClr>
                </a:solidFill>
              </a:rPr>
              <a:t>jezična priprema (do 150 €)</a:t>
            </a:r>
          </a:p>
          <a:p>
            <a:pPr eaLnBrk="1" hangingPunct="1">
              <a:lnSpc>
                <a:spcPct val="80000"/>
              </a:lnSpc>
              <a:defRPr/>
            </a:pPr>
            <a:endParaRPr lang="hr-HR" sz="1800" dirty="0" smtClean="0">
              <a:solidFill>
                <a:schemeClr val="accent3">
                  <a:lumMod val="50000"/>
                </a:schemeClr>
              </a:solidFill>
            </a:endParaRPr>
          </a:p>
          <a:p>
            <a:pPr eaLnBrk="1" hangingPunct="1">
              <a:lnSpc>
                <a:spcPct val="80000"/>
              </a:lnSpc>
              <a:defRPr/>
            </a:pPr>
            <a:r>
              <a:rPr lang="hr-HR" sz="2400" b="1" dirty="0" smtClean="0">
                <a:solidFill>
                  <a:srgbClr val="FF6600"/>
                </a:solidFill>
              </a:rPr>
              <a:t>!! Rokovi !! – 15.1.2010  ;    30.4.2010.    ;    15.9.2010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srcRect/>
          <a:stretch>
            <a:fillRect/>
          </a:stretch>
        </p:blipFill>
        <p:spPr bwMode="auto">
          <a:xfrm>
            <a:off x="0" y="2119313"/>
            <a:ext cx="9144000" cy="4738687"/>
          </a:xfrm>
          <a:prstGeom prst="rect">
            <a:avLst/>
          </a:prstGeom>
          <a:noFill/>
          <a:ln w="9525">
            <a:noFill/>
            <a:miter lim="800000"/>
            <a:headEnd/>
            <a:tailEnd/>
          </a:ln>
        </p:spPr>
      </p:pic>
      <p:sp>
        <p:nvSpPr>
          <p:cNvPr id="29699" name="Title 1"/>
          <p:cNvSpPr>
            <a:spLocks noGrp="1"/>
          </p:cNvSpPr>
          <p:nvPr>
            <p:ph type="title" idx="4294967295"/>
          </p:nvPr>
        </p:nvSpPr>
        <p:spPr>
          <a:xfrm>
            <a:off x="642938" y="571500"/>
            <a:ext cx="8247062" cy="571500"/>
          </a:xfrm>
        </p:spPr>
        <p:txBody>
          <a:bodyPr/>
          <a:lstStyle/>
          <a:p>
            <a:pPr eaLnBrk="1" hangingPunct="1"/>
            <a:r>
              <a:rPr sz="4000" smtClean="0"/>
              <a:t>Stručno usavršavanje</a:t>
            </a:r>
          </a:p>
        </p:txBody>
      </p:sp>
      <p:sp>
        <p:nvSpPr>
          <p:cNvPr id="29700" name="Content Placeholder 2"/>
          <p:cNvSpPr>
            <a:spLocks noGrp="1"/>
          </p:cNvSpPr>
          <p:nvPr>
            <p:ph idx="4294967295"/>
          </p:nvPr>
        </p:nvSpPr>
        <p:spPr>
          <a:xfrm>
            <a:off x="285750" y="1285875"/>
            <a:ext cx="9144000" cy="2014538"/>
          </a:xfrm>
        </p:spPr>
        <p:txBody>
          <a:bodyPr/>
          <a:lstStyle/>
          <a:p>
            <a:pPr eaLnBrk="1" hangingPunct="1">
              <a:lnSpc>
                <a:spcPct val="150000"/>
              </a:lnSpc>
            </a:pPr>
            <a:r>
              <a:rPr sz="1600" smtClean="0">
                <a:ea typeface="ＭＳ Ｐゴシック" pitchFamily="116" charset="-128"/>
              </a:rPr>
              <a:t>Korak 1  </a:t>
            </a:r>
            <a:r>
              <a:rPr sz="1600" smtClean="0">
                <a:ea typeface="ＭＳ Ｐゴシック" pitchFamily="116" charset="-128"/>
                <a:hlinkClick r:id="rId4"/>
              </a:rPr>
              <a:t>http://ec.europa.eu/education/trainingdatabase</a:t>
            </a:r>
            <a:r>
              <a:rPr sz="1600" smtClean="0">
                <a:ea typeface="ＭＳ Ｐゴシック" pitchFamily="116" charset="-128"/>
              </a:rPr>
              <a:t>, kontaktirajte organizatora </a:t>
            </a:r>
          </a:p>
          <a:p>
            <a:pPr eaLnBrk="1" hangingPunct="1">
              <a:lnSpc>
                <a:spcPct val="150000"/>
              </a:lnSpc>
            </a:pPr>
            <a:r>
              <a:rPr lang="pl-PL" sz="1600" smtClean="0">
                <a:ea typeface="ＭＳ Ｐゴシック" pitchFamily="116" charset="-128"/>
              </a:rPr>
              <a:t>Korak 2 – </a:t>
            </a:r>
            <a:r>
              <a:rPr lang="pl-PL" sz="1600" b="1" smtClean="0">
                <a:ea typeface="ＭＳ Ｐゴシック" pitchFamily="116" charset="-128"/>
              </a:rPr>
              <a:t>15.01. je prvi rok </a:t>
            </a:r>
            <a:r>
              <a:rPr lang="pl-PL" sz="1600" smtClean="0">
                <a:ea typeface="ＭＳ Ｐゴシック" pitchFamily="116" charset="-128"/>
              </a:rPr>
              <a:t>za prijavu aktivnosti koje započinju iza 01.05.</a:t>
            </a:r>
          </a:p>
          <a:p>
            <a:pPr eaLnBrk="1" hangingPunct="1">
              <a:lnSpc>
                <a:spcPct val="150000"/>
              </a:lnSpc>
            </a:pPr>
            <a:endParaRPr sz="1600" smtClean="0">
              <a:ea typeface="ＭＳ Ｐゴシック" pitchFamily="116" charset="-128"/>
            </a:endParaRPr>
          </a:p>
          <a:p>
            <a:pPr lvl="1" eaLnBrk="1" hangingPunct="1">
              <a:lnSpc>
                <a:spcPct val="150000"/>
              </a:lnSpc>
            </a:pPr>
            <a:endParaRPr smtClean="0">
              <a:ea typeface="ＭＳ Ｐゴシック" pitchFamily="116" charset="-128"/>
            </a:endParaRPr>
          </a:p>
        </p:txBody>
      </p:sp>
      <p:sp>
        <p:nvSpPr>
          <p:cNvPr id="29701" name="Rectangle 8"/>
          <p:cNvSpPr>
            <a:spLocks noChangeArrowheads="1"/>
          </p:cNvSpPr>
          <p:nvPr/>
        </p:nvSpPr>
        <p:spPr bwMode="auto">
          <a:xfrm>
            <a:off x="1036638" y="5375275"/>
            <a:ext cx="7070725" cy="366713"/>
          </a:xfrm>
          <a:prstGeom prst="rect">
            <a:avLst/>
          </a:prstGeom>
          <a:noFill/>
          <a:ln w="9525">
            <a:noFill/>
            <a:miter lim="800000"/>
            <a:headEnd/>
            <a:tailEnd/>
          </a:ln>
        </p:spPr>
        <p:txBody>
          <a:bodyPr>
            <a:spAutoFit/>
          </a:bodyPr>
          <a:lstStyle/>
          <a:p>
            <a:pPr>
              <a:spcBef>
                <a:spcPct val="20000"/>
              </a:spcBef>
            </a:pPr>
            <a:endParaRPr lang="sr-Latn-CS">
              <a:solidFill>
                <a:schemeClr val="bg2"/>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0313" y="285750"/>
            <a:ext cx="6300787" cy="857250"/>
          </a:xfrm>
        </p:spPr>
        <p:txBody>
          <a:bodyPr/>
          <a:lstStyle/>
          <a:p>
            <a:pPr eaLnBrk="1" hangingPunct="1">
              <a:defRPr/>
            </a:pPr>
            <a:r>
              <a:rPr lang="hr-HR" sz="4800" dirty="0" smtClean="0">
                <a:solidFill>
                  <a:srgbClr val="25AFC9"/>
                </a:solidFill>
                <a:latin typeface="+mn-lt"/>
                <a:ea typeface="+mn-ea"/>
                <a:cs typeface="+mn-cs"/>
              </a:rPr>
              <a:t>Današnji program</a:t>
            </a:r>
          </a:p>
        </p:txBody>
      </p:sp>
      <p:sp>
        <p:nvSpPr>
          <p:cNvPr id="12291" name="Rectangle 3"/>
          <p:cNvSpPr>
            <a:spLocks noGrp="1" noChangeArrowheads="1"/>
          </p:cNvSpPr>
          <p:nvPr>
            <p:ph idx="1"/>
          </p:nvPr>
        </p:nvSpPr>
        <p:spPr>
          <a:xfrm>
            <a:off x="428625" y="1214438"/>
            <a:ext cx="8358188" cy="5429250"/>
          </a:xfrm>
        </p:spPr>
        <p:txBody>
          <a:bodyPr/>
          <a:lstStyle/>
          <a:p>
            <a:pPr eaLnBrk="1" hangingPunct="1">
              <a:lnSpc>
                <a:spcPct val="150000"/>
              </a:lnSpc>
            </a:pPr>
            <a:r>
              <a:rPr sz="3600" smtClean="0"/>
              <a:t>O potprogramu Grundtvig</a:t>
            </a:r>
          </a:p>
          <a:p>
            <a:pPr eaLnBrk="1" hangingPunct="1">
              <a:lnSpc>
                <a:spcPct val="150000"/>
              </a:lnSpc>
            </a:pPr>
            <a:r>
              <a:rPr sz="3600" smtClean="0"/>
              <a:t>O aktivnostima</a:t>
            </a:r>
          </a:p>
          <a:p>
            <a:pPr eaLnBrk="1" hangingPunct="1">
              <a:lnSpc>
                <a:spcPct val="150000"/>
              </a:lnSpc>
            </a:pPr>
            <a:r>
              <a:rPr sz="3600" smtClean="0"/>
              <a:t>Kako izaći na kraj sa prijavnim obrascem</a:t>
            </a:r>
          </a:p>
          <a:p>
            <a:pPr eaLnBrk="1" hangingPunct="1">
              <a:lnSpc>
                <a:spcPct val="150000"/>
              </a:lnSpc>
            </a:pPr>
            <a:r>
              <a:rPr sz="3600" smtClean="0"/>
              <a:t>Kako osmisliti kvalitetan projekt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zaglavlje"/>
          <p:cNvPicPr>
            <a:picLocks noChangeAspect="1" noChangeArrowheads="1"/>
          </p:cNvPicPr>
          <p:nvPr/>
        </p:nvPicPr>
        <p:blipFill>
          <a:blip r:embed="rId3"/>
          <a:srcRect/>
          <a:stretch>
            <a:fillRect/>
          </a:stretch>
        </p:blipFill>
        <p:spPr bwMode="auto">
          <a:xfrm>
            <a:off x="0" y="260350"/>
            <a:ext cx="8839200" cy="865188"/>
          </a:xfrm>
          <a:prstGeom prst="rect">
            <a:avLst/>
          </a:prstGeom>
          <a:noFill/>
          <a:ln w="9525">
            <a:noFill/>
            <a:miter lim="800000"/>
            <a:headEnd/>
            <a:tailEnd/>
          </a:ln>
        </p:spPr>
      </p:pic>
      <p:sp>
        <p:nvSpPr>
          <p:cNvPr id="2" name="Title 1"/>
          <p:cNvSpPr>
            <a:spLocks noGrp="1"/>
          </p:cNvSpPr>
          <p:nvPr>
            <p:ph type="ctrTitle"/>
          </p:nvPr>
        </p:nvSpPr>
        <p:spPr>
          <a:xfrm>
            <a:off x="3429000" y="428625"/>
            <a:ext cx="5500688" cy="647700"/>
          </a:xfrm>
        </p:spPr>
        <p:txBody>
          <a:bodyPr>
            <a:noAutofit/>
          </a:bodyPr>
          <a:lstStyle/>
          <a:p>
            <a:pPr eaLnBrk="1" hangingPunct="1">
              <a:defRPr/>
            </a:pPr>
            <a:r>
              <a:rPr lang="hr-HR" sz="4000" b="0" dirty="0">
                <a:latin typeface="+mn-lt"/>
              </a:rPr>
              <a:t>Posjeti i razmjene</a:t>
            </a:r>
          </a:p>
        </p:txBody>
      </p:sp>
      <p:sp>
        <p:nvSpPr>
          <p:cNvPr id="17412" name="Content Placeholder 2"/>
          <p:cNvSpPr>
            <a:spLocks noGrp="1"/>
          </p:cNvSpPr>
          <p:nvPr>
            <p:ph type="subTitle" idx="1"/>
          </p:nvPr>
        </p:nvSpPr>
        <p:spPr>
          <a:xfrm>
            <a:off x="214313" y="1143000"/>
            <a:ext cx="8929687" cy="4951413"/>
          </a:xfrm>
        </p:spPr>
        <p:txBody>
          <a:bodyPr/>
          <a:lstStyle/>
          <a:p>
            <a:pPr algn="l" eaLnBrk="1" hangingPunct="1">
              <a:lnSpc>
                <a:spcPct val="150000"/>
              </a:lnSpc>
              <a:defRPr/>
            </a:pPr>
            <a:r>
              <a:rPr lang="hr-HR" sz="2400" dirty="0" smtClean="0">
                <a:solidFill>
                  <a:schemeClr val="accent3">
                    <a:lumMod val="50000"/>
                  </a:schemeClr>
                </a:solidFill>
              </a:rPr>
              <a:t>Za sve povezane sa obrazovanjem odraslih </a:t>
            </a:r>
          </a:p>
          <a:p>
            <a:pPr algn="l" eaLnBrk="1" hangingPunct="1">
              <a:lnSpc>
                <a:spcPct val="150000"/>
              </a:lnSpc>
              <a:defRPr/>
            </a:pPr>
            <a:r>
              <a:rPr lang="hr-HR" sz="2400" dirty="0" smtClean="0">
                <a:solidFill>
                  <a:schemeClr val="accent3">
                    <a:lumMod val="50000"/>
                  </a:schemeClr>
                </a:solidFill>
              </a:rPr>
              <a:t>Oblik: nestrukturirani tečaj, praksa, konferencija ili seminar</a:t>
            </a:r>
          </a:p>
          <a:p>
            <a:pPr algn="l" eaLnBrk="1" hangingPunct="1">
              <a:lnSpc>
                <a:spcPct val="150000"/>
              </a:lnSpc>
              <a:defRPr/>
            </a:pPr>
            <a:r>
              <a:rPr lang="hr-HR" sz="2400" dirty="0" smtClean="0">
                <a:solidFill>
                  <a:schemeClr val="accent3">
                    <a:lumMod val="50000"/>
                  </a:schemeClr>
                </a:solidFill>
              </a:rPr>
              <a:t>U trajanju od 1 dan do 12 tj. odlaze:</a:t>
            </a:r>
          </a:p>
          <a:p>
            <a:pPr lvl="1" algn="l" eaLnBrk="1" hangingPunct="1">
              <a:buFont typeface="Wingdings" pitchFamily="2" charset="2"/>
              <a:buChar char="§"/>
              <a:defRPr/>
            </a:pPr>
            <a:r>
              <a:rPr dirty="0" smtClean="0">
                <a:solidFill>
                  <a:schemeClr val="accent3">
                    <a:lumMod val="50000"/>
                  </a:schemeClr>
                </a:solidFill>
              </a:rPr>
              <a:t>Proučavati način rada u ustanovi partneru, ‘‘job shadowing’’</a:t>
            </a:r>
          </a:p>
          <a:p>
            <a:pPr lvl="1" algn="l" eaLnBrk="1" hangingPunct="1">
              <a:buFont typeface="Wingdings" pitchFamily="2" charset="2"/>
              <a:buChar char="§"/>
              <a:defRPr/>
            </a:pPr>
            <a:r>
              <a:rPr dirty="0" smtClean="0">
                <a:solidFill>
                  <a:schemeClr val="accent3">
                    <a:lumMod val="50000"/>
                  </a:schemeClr>
                </a:solidFill>
              </a:rPr>
              <a:t>Proučavati upravljanje (management) u obrazovanju odraslih</a:t>
            </a:r>
          </a:p>
          <a:p>
            <a:pPr lvl="1" algn="l" eaLnBrk="1" hangingPunct="1">
              <a:buFont typeface="Wingdings" pitchFamily="2" charset="2"/>
              <a:buChar char="§"/>
              <a:defRPr/>
            </a:pPr>
            <a:r>
              <a:rPr dirty="0" smtClean="0">
                <a:solidFill>
                  <a:schemeClr val="accent3">
                    <a:lumMod val="50000"/>
                  </a:schemeClr>
                </a:solidFill>
              </a:rPr>
              <a:t>Polaziti konferenciju ili seminar</a:t>
            </a:r>
          </a:p>
          <a:p>
            <a:pPr lvl="1" algn="l" eaLnBrk="1" hangingPunct="1">
              <a:buFont typeface="Wingdings" pitchFamily="2" charset="2"/>
              <a:buChar char="§"/>
              <a:defRPr/>
            </a:pPr>
            <a:r>
              <a:rPr dirty="0" smtClean="0">
                <a:solidFill>
                  <a:schemeClr val="accent3">
                    <a:lumMod val="50000"/>
                  </a:schemeClr>
                </a:solidFill>
              </a:rPr>
              <a:t>Predavati u partnersku ustanovu 	</a:t>
            </a:r>
          </a:p>
          <a:p>
            <a:pPr lvl="1" eaLnBrk="1" hangingPunct="1">
              <a:buFont typeface="Wingdings" pitchFamily="2" charset="2"/>
              <a:buChar char="§"/>
              <a:defRPr/>
            </a:pPr>
            <a:endParaRPr dirty="0" smtClean="0">
              <a:solidFill>
                <a:schemeClr val="accent3">
                  <a:lumMod val="50000"/>
                </a:schemeClr>
              </a:solidFill>
            </a:endParaRPr>
          </a:p>
          <a:p>
            <a:pPr eaLnBrk="1" hangingPunct="1">
              <a:buFont typeface="Arial" pitchFamily="34" charset="0"/>
              <a:buChar char="•"/>
              <a:defRPr/>
            </a:pPr>
            <a:r>
              <a:rPr lang="hr-HR" sz="2000" dirty="0" smtClean="0">
                <a:solidFill>
                  <a:srgbClr val="FF6600"/>
                </a:solidFill>
              </a:rPr>
              <a:t>troškova puta (do 400 €), dnevnica (vidi tablicu), kotizacije tečaja (625 €)</a:t>
            </a:r>
          </a:p>
          <a:p>
            <a:pPr lvl="1" eaLnBrk="1" hangingPunct="1">
              <a:buFont typeface="Wingdings" pitchFamily="2" charset="2"/>
              <a:buChar char="§"/>
              <a:defRPr/>
            </a:pPr>
            <a:endParaRPr dirty="0" smtClean="0">
              <a:solidFill>
                <a:schemeClr val="hlin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1747" name="Title 1"/>
          <p:cNvSpPr>
            <a:spLocks noGrp="1"/>
          </p:cNvSpPr>
          <p:nvPr>
            <p:ph type="title" idx="4294967295"/>
          </p:nvPr>
        </p:nvSpPr>
        <p:spPr>
          <a:xfrm>
            <a:off x="500063" y="214313"/>
            <a:ext cx="8472487" cy="930275"/>
          </a:xfrm>
        </p:spPr>
        <p:txBody>
          <a:bodyPr/>
          <a:lstStyle/>
          <a:p>
            <a:pPr eaLnBrk="1" hangingPunct="1"/>
            <a:r>
              <a:rPr sz="3600" smtClean="0">
                <a:ea typeface="ＭＳ Ｐゴシック" pitchFamily="116" charset="-128"/>
              </a:rPr>
              <a:t>Vaši sljedeći koraci</a:t>
            </a:r>
          </a:p>
        </p:txBody>
      </p:sp>
      <p:sp>
        <p:nvSpPr>
          <p:cNvPr id="35844" name="Content Placeholder 2"/>
          <p:cNvSpPr>
            <a:spLocks noGrp="1"/>
          </p:cNvSpPr>
          <p:nvPr>
            <p:ph idx="4294967295"/>
          </p:nvPr>
        </p:nvSpPr>
        <p:spPr>
          <a:xfrm>
            <a:off x="357188" y="1357313"/>
            <a:ext cx="8229600" cy="5000625"/>
          </a:xfrm>
        </p:spPr>
        <p:txBody>
          <a:bodyPr/>
          <a:lstStyle/>
          <a:p>
            <a:pPr algn="ctr" eaLnBrk="1" hangingPunct="1">
              <a:spcAft>
                <a:spcPts val="600"/>
              </a:spcAft>
              <a:defRPr/>
            </a:pPr>
            <a:r>
              <a:rPr sz="2000" dirty="0" smtClean="0">
                <a:solidFill>
                  <a:srgbClr val="E46C0A"/>
                </a:solidFill>
                <a:ea typeface="ＭＳ Ｐゴシック" pitchFamily="116" charset="-128"/>
              </a:rPr>
              <a:t>Stručno usavršavanje </a:t>
            </a:r>
          </a:p>
          <a:p>
            <a:pPr eaLnBrk="1" hangingPunct="1">
              <a:spcAft>
                <a:spcPts val="600"/>
              </a:spcAft>
              <a:buFontTx/>
              <a:buNone/>
              <a:defRPr/>
            </a:pPr>
            <a:r>
              <a:rPr sz="2000" dirty="0" smtClean="0">
                <a:ea typeface="ＭＳ Ｐゴシック" pitchFamily="116" charset="-128"/>
              </a:rPr>
              <a:t>http://ec.europa.eu/education/trainingdatabase</a:t>
            </a:r>
          </a:p>
          <a:p>
            <a:pPr eaLnBrk="1" hangingPunct="1">
              <a:spcAft>
                <a:spcPts val="600"/>
              </a:spcAft>
              <a:buFontTx/>
              <a:buNone/>
              <a:defRPr/>
            </a:pPr>
            <a:r>
              <a:rPr sz="2000" u="sng" dirty="0" smtClean="0">
                <a:ea typeface="ＭＳ Ｐゴシック" pitchFamily="116" charset="-128"/>
              </a:rPr>
              <a:t>15. 01. 2010. je rok za prijavu aktivnosti koje započinju iza 01.05. 2010.</a:t>
            </a:r>
          </a:p>
          <a:p>
            <a:pPr algn="ctr" eaLnBrk="1" hangingPunct="1">
              <a:spcAft>
                <a:spcPts val="600"/>
              </a:spcAft>
              <a:buFontTx/>
              <a:buNone/>
              <a:defRPr/>
            </a:pPr>
            <a:r>
              <a:rPr sz="2000" kern="1200" dirty="0" smtClean="0">
                <a:solidFill>
                  <a:schemeClr val="bg1">
                    <a:lumMod val="50000"/>
                  </a:schemeClr>
                </a:solidFill>
                <a:ea typeface="ＭＳ Ｐゴシック" pitchFamily="-80" charset="-128"/>
                <a:cs typeface="Times New Roman" pitchFamily="18" charset="0"/>
              </a:rPr>
              <a:t>30.4.2010, 15.9.2010</a:t>
            </a:r>
            <a:endParaRPr sz="2000" u="sng" dirty="0" smtClean="0">
              <a:solidFill>
                <a:schemeClr val="bg1">
                  <a:lumMod val="50000"/>
                </a:schemeClr>
              </a:solidFill>
              <a:ea typeface="ＭＳ Ｐゴシック" pitchFamily="116" charset="-128"/>
            </a:endParaRPr>
          </a:p>
          <a:p>
            <a:pPr eaLnBrk="1" hangingPunct="1">
              <a:spcAft>
                <a:spcPts val="600"/>
              </a:spcAft>
              <a:buFontTx/>
              <a:buNone/>
              <a:defRPr/>
            </a:pPr>
            <a:endParaRPr sz="2000" dirty="0" smtClean="0">
              <a:ea typeface="ＭＳ Ｐゴシック" pitchFamily="116" charset="-128"/>
            </a:endParaRPr>
          </a:p>
          <a:p>
            <a:pPr algn="ctr" eaLnBrk="1" hangingPunct="1">
              <a:spcBef>
                <a:spcPct val="0"/>
              </a:spcBef>
              <a:defRPr/>
            </a:pPr>
            <a:r>
              <a:rPr sz="2000" dirty="0" smtClean="0">
                <a:solidFill>
                  <a:srgbClr val="E46C0A"/>
                </a:solidFill>
                <a:ea typeface="ＭＳ Ｐゴシック" pitchFamily="116" charset="-128"/>
              </a:rPr>
              <a:t>Posjeti i razmjene</a:t>
            </a:r>
            <a:r>
              <a:rPr sz="2000" dirty="0" smtClean="0">
                <a:ea typeface="ＭＳ Ｐゴシック" pitchFamily="116" charset="-128"/>
              </a:rPr>
              <a:t> </a:t>
            </a:r>
          </a:p>
          <a:p>
            <a:pPr eaLnBrk="1" hangingPunct="1">
              <a:spcAft>
                <a:spcPts val="600"/>
              </a:spcAft>
              <a:buFontTx/>
              <a:buNone/>
              <a:defRPr/>
            </a:pPr>
            <a:r>
              <a:rPr sz="2000" dirty="0" smtClean="0">
                <a:ea typeface="ＭＳ Ｐゴシック" pitchFamily="116" charset="-128"/>
              </a:rPr>
              <a:t>Naći partnera, dogovorite s njim svoju posjetu, prijavite se nama najkasnije 45 dana prije predviđenog odlaska</a:t>
            </a:r>
          </a:p>
          <a:p>
            <a:pPr eaLnBrk="1" hangingPunct="1">
              <a:spcAft>
                <a:spcPts val="600"/>
              </a:spcAft>
              <a:buFontTx/>
              <a:buNone/>
              <a:defRPr/>
            </a:pPr>
            <a:endParaRPr sz="2000" dirty="0" smtClean="0">
              <a:ea typeface="ＭＳ Ｐゴシック" pitchFamily="116" charset="-128"/>
            </a:endParaRPr>
          </a:p>
          <a:p>
            <a:pPr eaLnBrk="1" hangingPunct="1">
              <a:spcAft>
                <a:spcPts val="600"/>
              </a:spcAft>
              <a:buFontTx/>
              <a:buNone/>
              <a:defRPr/>
            </a:pPr>
            <a:r>
              <a:rPr sz="2000" b="1" dirty="0" smtClean="0">
                <a:ea typeface="ＭＳ Ｐゴシック" pitchFamily="116" charset="-128"/>
              </a:rPr>
              <a:t>Rok za završetak aktivnosti je 30. 04. 2011.</a:t>
            </a:r>
          </a:p>
          <a:p>
            <a:pPr eaLnBrk="1" hangingPunct="1">
              <a:spcAft>
                <a:spcPts val="600"/>
              </a:spcAft>
              <a:buFontTx/>
              <a:buNone/>
              <a:defRPr/>
            </a:pPr>
            <a:endParaRPr sz="2000" dirty="0" smtClean="0">
              <a:ea typeface="ＭＳ Ｐゴシック" pitchFamily="116" charset="-128"/>
            </a:endParaRPr>
          </a:p>
          <a:p>
            <a:pPr eaLnBrk="1" hangingPunct="1">
              <a:spcBef>
                <a:spcPct val="0"/>
              </a:spcBef>
              <a:defRPr/>
            </a:pPr>
            <a:endParaRPr dirty="0" smtClean="0">
              <a:ea typeface="ＭＳ Ｐゴシック" pitchFamily="116"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428875" y="357188"/>
            <a:ext cx="6548438" cy="623887"/>
          </a:xfrm>
          <a:prstGeom prst="rect">
            <a:avLst/>
          </a:prstGeom>
          <a:noFill/>
          <a:ln w="9525">
            <a:noFill/>
            <a:miter lim="800000"/>
            <a:headEnd/>
            <a:tailEnd/>
          </a:ln>
        </p:spPr>
        <p:txBody>
          <a:bodyPr anchor="ctr"/>
          <a:lstStyle/>
          <a:p>
            <a:pPr algn="r" eaLnBrk="0" hangingPunct="0"/>
            <a:r>
              <a:rPr lang="hr-HR" sz="3200" u="none">
                <a:solidFill>
                  <a:srgbClr val="25AFC9"/>
                </a:solidFill>
              </a:rPr>
              <a:t>Što nakon aktivnosti?</a:t>
            </a:r>
          </a:p>
        </p:txBody>
      </p:sp>
      <p:sp>
        <p:nvSpPr>
          <p:cNvPr id="21507" name="Rectangle 4"/>
          <p:cNvSpPr>
            <a:spLocks noChangeArrowheads="1"/>
          </p:cNvSpPr>
          <p:nvPr/>
        </p:nvSpPr>
        <p:spPr bwMode="auto">
          <a:xfrm>
            <a:off x="357188" y="1214438"/>
            <a:ext cx="4752975" cy="5013325"/>
          </a:xfrm>
          <a:prstGeom prst="rect">
            <a:avLst/>
          </a:prstGeom>
          <a:noFill/>
          <a:ln w="9525">
            <a:noFill/>
            <a:miter lim="800000"/>
            <a:headEnd/>
            <a:tailEnd/>
          </a:ln>
        </p:spPr>
        <p:txBody>
          <a:bodyPr/>
          <a:lstStyle/>
          <a:p>
            <a:pPr marL="342900" indent="-342900" eaLnBrk="0" hangingPunct="0">
              <a:spcBef>
                <a:spcPct val="20000"/>
              </a:spcBef>
              <a:defRPr/>
            </a:pPr>
            <a:r>
              <a:rPr lang="hr-HR" sz="2000" u="none" dirty="0">
                <a:solidFill>
                  <a:srgbClr val="FF6600"/>
                </a:solidFill>
                <a:latin typeface="+mj-lt"/>
                <a:ea typeface="+mj-ea"/>
                <a:cs typeface="+mj-cs"/>
              </a:rPr>
              <a:t>Završno izvješće : </a:t>
            </a:r>
            <a:r>
              <a:rPr lang="hr-HR" u="none" dirty="0">
                <a:solidFill>
                  <a:schemeClr val="bg1">
                    <a:lumMod val="50000"/>
                  </a:schemeClr>
                </a:solidFill>
              </a:rPr>
              <a:t>svi korisnici obavezni su predati završno izvješće o razini potrošnje </a:t>
            </a:r>
            <a:r>
              <a:rPr lang="hr-HR" sz="2000" u="none" dirty="0">
                <a:solidFill>
                  <a:srgbClr val="FF6600"/>
                </a:solidFill>
                <a:latin typeface="+mj-lt"/>
                <a:ea typeface="+mj-ea"/>
                <a:cs typeface="+mj-cs"/>
              </a:rPr>
              <a:t>30 dana </a:t>
            </a:r>
            <a:r>
              <a:rPr lang="hr-HR" u="none" dirty="0">
                <a:solidFill>
                  <a:schemeClr val="bg1">
                    <a:lumMod val="50000"/>
                  </a:schemeClr>
                </a:solidFill>
              </a:rPr>
              <a:t>po završetku aktivnosti</a:t>
            </a:r>
          </a:p>
          <a:p>
            <a:pPr marL="342900" indent="-342900" eaLnBrk="0" hangingPunct="0">
              <a:spcBef>
                <a:spcPct val="20000"/>
              </a:spcBef>
              <a:defRPr/>
            </a:pPr>
            <a:endParaRPr lang="hr-HR" u="none" dirty="0">
              <a:solidFill>
                <a:schemeClr val="bg1">
                  <a:lumMod val="50000"/>
                </a:schemeClr>
              </a:solidFill>
            </a:endParaRPr>
          </a:p>
          <a:p>
            <a:pPr marL="342900" indent="-342900" eaLnBrk="0" hangingPunct="0">
              <a:spcBef>
                <a:spcPct val="20000"/>
              </a:spcBef>
              <a:defRPr/>
            </a:pPr>
            <a:r>
              <a:rPr lang="hr-HR" u="none" dirty="0">
                <a:solidFill>
                  <a:schemeClr val="bg1">
                    <a:lumMod val="50000"/>
                  </a:schemeClr>
                </a:solidFill>
              </a:rPr>
              <a:t>Slati: </a:t>
            </a:r>
            <a:r>
              <a:rPr lang="hr-HR" sz="2000" u="none" dirty="0">
                <a:solidFill>
                  <a:srgbClr val="FF6600"/>
                </a:solidFill>
                <a:latin typeface="+mj-lt"/>
                <a:ea typeface="+mj-ea"/>
                <a:cs typeface="+mj-cs"/>
              </a:rPr>
              <a:t>e-mail, pošta</a:t>
            </a:r>
          </a:p>
          <a:p>
            <a:pPr marL="342900" indent="-342900" eaLnBrk="0" hangingPunct="0">
              <a:spcBef>
                <a:spcPct val="20000"/>
              </a:spcBef>
              <a:defRPr/>
            </a:pPr>
            <a:endParaRPr lang="hr-HR" u="none" dirty="0">
              <a:solidFill>
                <a:schemeClr val="bg1">
                  <a:lumMod val="50000"/>
                </a:schemeClr>
              </a:solidFill>
            </a:endParaRPr>
          </a:p>
          <a:p>
            <a:pPr marL="342900" indent="-342900" eaLnBrk="0" hangingPunct="0">
              <a:spcBef>
                <a:spcPct val="20000"/>
              </a:spcBef>
              <a:defRPr/>
            </a:pPr>
            <a:r>
              <a:rPr lang="hr-HR" sz="2000" u="none" dirty="0">
                <a:solidFill>
                  <a:srgbClr val="FF6600"/>
                </a:solidFill>
                <a:latin typeface="+mj-lt"/>
                <a:ea typeface="+mj-ea"/>
                <a:cs typeface="+mj-cs"/>
              </a:rPr>
              <a:t>Evaluacija</a:t>
            </a:r>
            <a:r>
              <a:rPr lang="hr-HR" u="none" dirty="0">
                <a:solidFill>
                  <a:schemeClr val="bg1">
                    <a:lumMod val="50000"/>
                  </a:schemeClr>
                </a:solidFill>
              </a:rPr>
              <a:t>: analiza svih troškova kako bi se odredio završni iznos granta</a:t>
            </a:r>
          </a:p>
          <a:p>
            <a:pPr marL="342900" indent="-342900" eaLnBrk="0" hangingPunct="0">
              <a:spcBef>
                <a:spcPct val="20000"/>
              </a:spcBef>
              <a:defRPr/>
            </a:pPr>
            <a:endParaRPr lang="hr-HR" u="none" dirty="0">
              <a:solidFill>
                <a:schemeClr val="bg1">
                  <a:lumMod val="50000"/>
                </a:schemeClr>
              </a:solidFill>
            </a:endParaRPr>
          </a:p>
          <a:p>
            <a:pPr marL="342900" indent="-342900" eaLnBrk="0" hangingPunct="0">
              <a:spcBef>
                <a:spcPct val="20000"/>
              </a:spcBef>
              <a:defRPr/>
            </a:pPr>
            <a:r>
              <a:rPr lang="hr-HR" u="none" dirty="0">
                <a:solidFill>
                  <a:schemeClr val="bg1">
                    <a:lumMod val="50000"/>
                  </a:schemeClr>
                </a:solidFill>
              </a:rPr>
              <a:t>Završno usklađivanje: </a:t>
            </a:r>
            <a:r>
              <a:rPr lang="hr-HR" sz="2000" u="none" dirty="0">
                <a:solidFill>
                  <a:srgbClr val="FF6600"/>
                </a:solidFill>
                <a:latin typeface="+mj-lt"/>
                <a:ea typeface="+mj-ea"/>
                <a:cs typeface="+mj-cs"/>
              </a:rPr>
              <a:t>dodatna isplata od strane NA ili povrat sredstava od strane korisnika</a:t>
            </a:r>
          </a:p>
        </p:txBody>
      </p:sp>
      <p:pic>
        <p:nvPicPr>
          <p:cNvPr id="32772" name="Picture 7" descr="j0292020"/>
          <p:cNvPicPr>
            <a:picLocks noChangeAspect="1" noChangeArrowheads="1"/>
          </p:cNvPicPr>
          <p:nvPr/>
        </p:nvPicPr>
        <p:blipFill>
          <a:blip r:embed="rId3"/>
          <a:srcRect/>
          <a:stretch>
            <a:fillRect/>
          </a:stretch>
        </p:blipFill>
        <p:spPr bwMode="auto">
          <a:xfrm rot="491712">
            <a:off x="5807075" y="2460625"/>
            <a:ext cx="2627313" cy="2492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83" name="Group 55"/>
          <p:cNvGraphicFramePr>
            <a:graphicFrameLocks noGrp="1"/>
          </p:cNvGraphicFramePr>
          <p:nvPr/>
        </p:nvGraphicFramePr>
        <p:xfrm>
          <a:off x="179388" y="1052513"/>
          <a:ext cx="8785225" cy="5548312"/>
        </p:xfrm>
        <a:graphic>
          <a:graphicData uri="http://schemas.openxmlformats.org/drawingml/2006/table">
            <a:tbl>
              <a:tblPr/>
              <a:tblGrid>
                <a:gridCol w="1214437"/>
                <a:gridCol w="2063750"/>
                <a:gridCol w="1416050"/>
                <a:gridCol w="1042988"/>
                <a:gridCol w="1117600"/>
                <a:gridCol w="989012"/>
                <a:gridCol w="941388"/>
              </a:tblGrid>
              <a:tr h="702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rgbClr val="F2F2F2"/>
                          </a:solidFill>
                          <a:effectLst/>
                          <a:latin typeface="Arial" charset="0"/>
                          <a:ea typeface="ＭＳ Ｐゴシック" pitchFamily="-80" charset="-128"/>
                          <a:cs typeface="Times New Roman" pitchFamily="18" charset="0"/>
                        </a:rPr>
                        <a:t>Vrsta aktivnosti</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Svrha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Financiranje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Trajanje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Minimalan broj partnera - uz hrvatsku ustanovu</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Krajnji rok za prijavu</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rgbClr val="F2F2F2"/>
                          </a:solidFill>
                          <a:effectLst/>
                          <a:latin typeface="Arial" charset="0"/>
                          <a:ea typeface="ＭＳ Ｐゴシック" pitchFamily="-80" charset="-128"/>
                          <a:cs typeface="Times New Roman" pitchFamily="18" charset="0"/>
                        </a:rPr>
                        <a:t>Kome se prijaviti?</a:t>
                      </a: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75D1"/>
                    </a:solidFill>
                  </a:tcPr>
                </a:tc>
              </a:tr>
              <a:tr h="910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smtClean="0">
                          <a:ln>
                            <a:noFill/>
                          </a:ln>
                          <a:solidFill>
                            <a:schemeClr val="bg1"/>
                          </a:solidFill>
                          <a:effectLst/>
                          <a:latin typeface="Arial" charset="0"/>
                          <a:ea typeface="ＭＳ Ｐゴシック" pitchFamily="-80" charset="-128"/>
                          <a:cs typeface="Times New Roman" pitchFamily="18" charset="0"/>
                        </a:rPr>
                        <a:t>Gru Stručno usavršavanje </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Pohađanje strukturiranog  tečaja u državi sudionici Programa. </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Potpora-grant pokriva kotizaciju, putovanje, životne troškove.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5 dana - 6 tjedana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1</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kern="1200" cap="none" normalizeH="0" baseline="0" dirty="0" smtClean="0">
                          <a:ln>
                            <a:noFill/>
                          </a:ln>
                          <a:solidFill>
                            <a:schemeClr val="tx1"/>
                          </a:solidFill>
                          <a:effectLst/>
                          <a:latin typeface="Arial" charset="0"/>
                          <a:ea typeface="ＭＳ Ｐゴシック" pitchFamily="-80" charset="-128"/>
                          <a:cs typeface="Times New Roman" pitchFamily="18" charset="0"/>
                        </a:rPr>
                        <a:t>15.1.2010      30.4.2010</a:t>
                      </a:r>
                      <a:br>
                        <a:rPr kumimoji="0" lang="hr-HR" sz="1200" b="0" i="0" u="none" strike="noStrike" kern="1200" cap="none" normalizeH="0" baseline="0" dirty="0" smtClean="0">
                          <a:ln>
                            <a:noFill/>
                          </a:ln>
                          <a:solidFill>
                            <a:schemeClr val="tx1"/>
                          </a:solidFill>
                          <a:effectLst/>
                          <a:latin typeface="Arial" charset="0"/>
                          <a:ea typeface="ＭＳ Ｐゴシック" pitchFamily="-80" charset="-128"/>
                          <a:cs typeface="Times New Roman" pitchFamily="18" charset="0"/>
                        </a:rPr>
                      </a:br>
                      <a:r>
                        <a:rPr kumimoji="0" lang="hr-HR" sz="1200" b="0" i="0" u="none" strike="noStrike" kern="1200" cap="none" normalizeH="0" baseline="0" dirty="0" smtClean="0">
                          <a:ln>
                            <a:noFill/>
                          </a:ln>
                          <a:solidFill>
                            <a:schemeClr val="tx1"/>
                          </a:solidFill>
                          <a:effectLst/>
                          <a:latin typeface="Arial" charset="0"/>
                          <a:ea typeface="ＭＳ Ｐゴシック" pitchFamily="-80" charset="-128"/>
                          <a:cs typeface="Times New Roman" pitchFamily="18" charset="0"/>
                        </a:rPr>
                        <a:t>15.9.2010</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80" charset="-128"/>
                          <a:cs typeface="Times New Roman" pitchFamily="18" charset="0"/>
                        </a:rPr>
                        <a:t>AMPEU</a:t>
                      </a: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97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bg1"/>
                          </a:solidFill>
                          <a:effectLst/>
                          <a:latin typeface="Arial" charset="0"/>
                          <a:ea typeface="ＭＳ Ｐゴシック" pitchFamily="-80" charset="-128"/>
                          <a:cs typeface="Times New Roman" pitchFamily="18" charset="0"/>
                        </a:rPr>
                        <a:t>Gru Posjeti i razmjene</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Nestrukturirani tečaj, „job-shadowing“, konferencija ili seminar u EU državi.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80" charset="-128"/>
                          <a:cs typeface="Times New Roman" pitchFamily="18" charset="0"/>
                        </a:rPr>
                        <a:t>Potpora-grant pokriva kotizaciju, putovanje, životne troškove.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1 dan - 12 tjedana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1</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80" charset="-128"/>
                          <a:cs typeface="Times New Roman" pitchFamily="18" charset="0"/>
                        </a:rPr>
                        <a:t>45 dana prije početka aktivnosti.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80" charset="-128"/>
                          <a:cs typeface="Times New Roman" pitchFamily="18" charset="0"/>
                        </a:rPr>
                        <a:t>AMPEU</a:t>
                      </a: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5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Gru Pripremni posjeti </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        Kontakt seminar za pronalaženje partnera u EU državi. Sastanak s projektnim partnerima vezano uz buduće projekte (partnerstva, centralizirane aktivnosti) u EU državi.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Potpora-grant pokriva putovanje, životne troškove.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1 dan - 5 dana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1</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45 dana prije početka aktivnosti.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bg1">
                              <a:lumMod val="50000"/>
                            </a:schemeClr>
                          </a:solidFill>
                          <a:effectLst/>
                          <a:latin typeface="Arial" charset="0"/>
                          <a:ea typeface="ＭＳ Ｐゴシック" pitchFamily="-80" charset="-128"/>
                          <a:cs typeface="Times New Roman" pitchFamily="18" charset="0"/>
                        </a:rPr>
                        <a:t>AMPEU</a:t>
                      </a: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3836" name="Rectangle 1"/>
          <p:cNvSpPr>
            <a:spLocks noChangeArrowheads="1"/>
          </p:cNvSpPr>
          <p:nvPr/>
        </p:nvSpPr>
        <p:spPr bwMode="auto">
          <a:xfrm>
            <a:off x="0" y="-320675"/>
            <a:ext cx="184150" cy="641350"/>
          </a:xfrm>
          <a:prstGeom prst="rect">
            <a:avLst/>
          </a:prstGeom>
          <a:noFill/>
          <a:ln w="9525">
            <a:noFill/>
            <a:miter lim="800000"/>
            <a:headEnd/>
            <a:tailEnd/>
          </a:ln>
        </p:spPr>
        <p:txBody>
          <a:bodyPr wrap="none" anchor="ctr">
            <a:spAutoFit/>
          </a:bodyPr>
          <a:lstStyle/>
          <a:p>
            <a:r>
              <a:rPr lang="hr-HR">
                <a:cs typeface="Arial" charset="0"/>
              </a:rPr>
              <a:t/>
            </a:r>
            <a:br>
              <a:rPr lang="hr-HR">
                <a:cs typeface="Arial" charset="0"/>
              </a:rPr>
            </a:br>
            <a:endParaRPr lang="hr-HR">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4819" name="Rectangle 2"/>
          <p:cNvSpPr>
            <a:spLocks noGrp="1" noChangeArrowheads="1"/>
          </p:cNvSpPr>
          <p:nvPr>
            <p:ph type="title" idx="4294967295"/>
          </p:nvPr>
        </p:nvSpPr>
        <p:spPr>
          <a:xfrm>
            <a:off x="785813" y="214313"/>
            <a:ext cx="8229600" cy="720725"/>
          </a:xfrm>
        </p:spPr>
        <p:txBody>
          <a:bodyPr/>
          <a:lstStyle/>
          <a:p>
            <a:pPr algn="r" eaLnBrk="1" hangingPunct="1"/>
            <a:r>
              <a:rPr lang="hr-HR" sz="3600" smtClean="0">
                <a:solidFill>
                  <a:srgbClr val="25AFC9"/>
                </a:solidFill>
                <a:latin typeface="Arial" charset="0"/>
                <a:cs typeface="Arial" charset="0"/>
              </a:rPr>
              <a:t>Grundtvig </a:t>
            </a:r>
            <a:br>
              <a:rPr lang="hr-HR" sz="3600" smtClean="0">
                <a:solidFill>
                  <a:srgbClr val="25AFC9"/>
                </a:solidFill>
                <a:latin typeface="Arial" charset="0"/>
                <a:cs typeface="Arial" charset="0"/>
              </a:rPr>
            </a:br>
            <a:r>
              <a:rPr lang="hr-HR" sz="3600" smtClean="0">
                <a:solidFill>
                  <a:srgbClr val="25AFC9"/>
                </a:solidFill>
                <a:latin typeface="Arial" charset="0"/>
                <a:cs typeface="Arial" charset="0"/>
              </a:rPr>
              <a:t>obrazovna partnerstva</a:t>
            </a:r>
          </a:p>
        </p:txBody>
      </p:sp>
      <p:sp>
        <p:nvSpPr>
          <p:cNvPr id="25604" name="Rectangle 3"/>
          <p:cNvSpPr>
            <a:spLocks noGrp="1" noChangeArrowheads="1"/>
          </p:cNvSpPr>
          <p:nvPr>
            <p:ph type="body" idx="4294967295"/>
          </p:nvPr>
        </p:nvSpPr>
        <p:spPr>
          <a:xfrm>
            <a:off x="500063" y="1285875"/>
            <a:ext cx="8229600" cy="4625975"/>
          </a:xfrm>
        </p:spPr>
        <p:txBody>
          <a:bodyPr rtlCol="0">
            <a:normAutofit/>
          </a:bodyPr>
          <a:lstStyle/>
          <a:p>
            <a:pPr eaLnBrk="1" fontAlgn="auto" hangingPunct="1">
              <a:lnSpc>
                <a:spcPct val="200000"/>
              </a:lnSpc>
              <a:spcAft>
                <a:spcPts val="0"/>
              </a:spcAft>
              <a:buFont typeface="Arial" pitchFamily="34" charset="0"/>
              <a:buChar char="•"/>
              <a:defRPr/>
            </a:pPr>
            <a:r>
              <a:rPr lang="hr-HR" sz="2400" dirty="0" smtClean="0">
                <a:solidFill>
                  <a:schemeClr val="bg1">
                    <a:lumMod val="50000"/>
                  </a:schemeClr>
                </a:solidFill>
                <a:latin typeface="Arial" pitchFamily="34" charset="0"/>
                <a:cs typeface="Arial" pitchFamily="34" charset="0"/>
              </a:rPr>
              <a:t>Suradnja najmanje </a:t>
            </a:r>
            <a:r>
              <a:rPr lang="hr-HR" sz="2400" b="1" dirty="0" smtClean="0">
                <a:solidFill>
                  <a:schemeClr val="bg1">
                    <a:lumMod val="50000"/>
                  </a:schemeClr>
                </a:solidFill>
                <a:latin typeface="Arial" pitchFamily="34" charset="0"/>
                <a:cs typeface="Arial" pitchFamily="34" charset="0"/>
              </a:rPr>
              <a:t>3 institucije</a:t>
            </a:r>
            <a:r>
              <a:rPr lang="hr-HR" sz="2400" dirty="0" smtClean="0">
                <a:solidFill>
                  <a:schemeClr val="bg1">
                    <a:lumMod val="50000"/>
                  </a:schemeClr>
                </a:solidFill>
                <a:latin typeface="Arial" pitchFamily="34" charset="0"/>
                <a:cs typeface="Arial" pitchFamily="34" charset="0"/>
              </a:rPr>
              <a:t> iz </a:t>
            </a:r>
            <a:r>
              <a:rPr lang="hr-HR" sz="2400" b="1" dirty="0" smtClean="0">
                <a:solidFill>
                  <a:schemeClr val="bg1">
                    <a:lumMod val="50000"/>
                  </a:schemeClr>
                </a:solidFill>
                <a:latin typeface="Arial" pitchFamily="34" charset="0"/>
                <a:cs typeface="Arial" pitchFamily="34" charset="0"/>
              </a:rPr>
              <a:t>3 države</a:t>
            </a:r>
            <a:r>
              <a:rPr lang="hr-HR" sz="2400" dirty="0" smtClean="0">
                <a:solidFill>
                  <a:schemeClr val="bg1">
                    <a:lumMod val="50000"/>
                  </a:schemeClr>
                </a:solidFill>
                <a:latin typeface="Arial" pitchFamily="34" charset="0"/>
                <a:cs typeface="Arial" pitchFamily="34" charset="0"/>
              </a:rPr>
              <a:t> koje sudjeluju u Programu za cjeloživotno učenje</a:t>
            </a:r>
          </a:p>
          <a:p>
            <a:pPr eaLnBrk="1" fontAlgn="auto" hangingPunct="1">
              <a:lnSpc>
                <a:spcPct val="200000"/>
              </a:lnSpc>
              <a:spcAft>
                <a:spcPts val="0"/>
              </a:spcAft>
              <a:buFont typeface="Arial" pitchFamily="34" charset="0"/>
              <a:buChar char="•"/>
              <a:defRPr/>
            </a:pPr>
            <a:r>
              <a:rPr lang="hr-HR" sz="2400" dirty="0" smtClean="0">
                <a:solidFill>
                  <a:schemeClr val="bg1">
                    <a:lumMod val="50000"/>
                  </a:schemeClr>
                </a:solidFill>
                <a:latin typeface="Arial" pitchFamily="34" charset="0"/>
                <a:cs typeface="Arial" pitchFamily="34" charset="0"/>
              </a:rPr>
              <a:t>Tema: obrazovanje odraslih</a:t>
            </a:r>
            <a:endParaRPr lang="hr-HR" sz="2400" b="1" dirty="0" smtClean="0">
              <a:solidFill>
                <a:schemeClr val="bg1">
                  <a:lumMod val="50000"/>
                </a:schemeClr>
              </a:solidFill>
              <a:latin typeface="Arial" pitchFamily="34" charset="0"/>
              <a:cs typeface="Arial" pitchFamily="34" charset="0"/>
            </a:endParaRPr>
          </a:p>
          <a:p>
            <a:pPr eaLnBrk="1" fontAlgn="auto" hangingPunct="1">
              <a:lnSpc>
                <a:spcPct val="200000"/>
              </a:lnSpc>
              <a:spcAft>
                <a:spcPts val="0"/>
              </a:spcAft>
              <a:buFont typeface="Arial" pitchFamily="34" charset="0"/>
              <a:buChar char="•"/>
              <a:defRPr/>
            </a:pPr>
            <a:r>
              <a:rPr lang="hr-HR" sz="2400" dirty="0" smtClean="0">
                <a:solidFill>
                  <a:schemeClr val="bg1">
                    <a:lumMod val="50000"/>
                  </a:schemeClr>
                </a:solidFill>
                <a:latin typeface="Arial" pitchFamily="34" charset="0"/>
                <a:cs typeface="Arial" pitchFamily="34" charset="0"/>
              </a:rPr>
              <a:t>Broj mobilnosti: </a:t>
            </a:r>
            <a:r>
              <a:rPr lang="hr-HR" sz="2400" b="1" dirty="0" smtClean="0">
                <a:solidFill>
                  <a:schemeClr val="bg1">
                    <a:lumMod val="50000"/>
                  </a:schemeClr>
                </a:solidFill>
                <a:latin typeface="Arial" pitchFamily="34" charset="0"/>
                <a:cs typeface="Arial" pitchFamily="34" charset="0"/>
              </a:rPr>
              <a:t>4, 8, 12, 24, </a:t>
            </a:r>
            <a:r>
              <a:rPr lang="hr-HR" sz="2400" dirty="0" smtClean="0">
                <a:solidFill>
                  <a:schemeClr val="bg1">
                    <a:lumMod val="50000"/>
                  </a:schemeClr>
                </a:solidFill>
                <a:latin typeface="Arial" pitchFamily="34" charset="0"/>
                <a:cs typeface="Arial" pitchFamily="34" charset="0"/>
              </a:rPr>
              <a:t>o čemu ovisi iznos bespovratnih sredstava</a:t>
            </a:r>
          </a:p>
          <a:p>
            <a:pPr eaLnBrk="1" fontAlgn="auto" hangingPunct="1">
              <a:lnSpc>
                <a:spcPct val="200000"/>
              </a:lnSpc>
              <a:spcAft>
                <a:spcPts val="0"/>
              </a:spcAft>
              <a:buFont typeface="Arial" pitchFamily="34" charset="0"/>
              <a:buChar char="•"/>
              <a:defRPr/>
            </a:pPr>
            <a:endParaRPr lang="hr-HR" sz="2400" dirty="0" smtClean="0">
              <a:solidFill>
                <a:schemeClr val="hlin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0313" y="0"/>
            <a:ext cx="6643687" cy="1143000"/>
          </a:xfrm>
        </p:spPr>
        <p:txBody>
          <a:bodyPr/>
          <a:lstStyle/>
          <a:p>
            <a:pPr eaLnBrk="1" hangingPunct="1">
              <a:defRPr/>
            </a:pPr>
            <a:r>
              <a:rPr lang="hr-HR" sz="3200" dirty="0" smtClean="0">
                <a:solidFill>
                  <a:srgbClr val="25AFC9"/>
                </a:solidFill>
                <a:latin typeface="+mn-lt"/>
                <a:ea typeface="+mn-ea"/>
                <a:cs typeface="+mn-cs"/>
              </a:rPr>
              <a:t>Financiranje </a:t>
            </a:r>
            <a:br>
              <a:rPr lang="hr-HR" sz="3200" dirty="0" smtClean="0">
                <a:solidFill>
                  <a:srgbClr val="25AFC9"/>
                </a:solidFill>
                <a:latin typeface="+mn-lt"/>
                <a:ea typeface="+mn-ea"/>
                <a:cs typeface="+mn-cs"/>
              </a:rPr>
            </a:br>
            <a:r>
              <a:rPr lang="hr-HR" sz="3200" dirty="0" smtClean="0">
                <a:solidFill>
                  <a:srgbClr val="25AFC9"/>
                </a:solidFill>
                <a:latin typeface="+mn-lt"/>
                <a:ea typeface="+mn-ea"/>
                <a:cs typeface="+mn-cs"/>
              </a:rPr>
              <a:t>partnerstava</a:t>
            </a:r>
          </a:p>
        </p:txBody>
      </p:sp>
      <p:graphicFrame>
        <p:nvGraphicFramePr>
          <p:cNvPr id="4" name="Content Placeholder 3"/>
          <p:cNvGraphicFramePr>
            <a:graphicFrameLocks noGrp="1"/>
          </p:cNvGraphicFramePr>
          <p:nvPr>
            <p:ph idx="1"/>
          </p:nvPr>
        </p:nvGraphicFramePr>
        <p:xfrm>
          <a:off x="357188" y="1928813"/>
          <a:ext cx="8229600" cy="3224212"/>
        </p:xfrm>
        <a:graphic>
          <a:graphicData uri="http://schemas.openxmlformats.org/drawingml/2006/table">
            <a:tbl>
              <a:tblPr/>
              <a:tblGrid>
                <a:gridCol w="3983964"/>
                <a:gridCol w="4245636"/>
              </a:tblGrid>
              <a:tr h="101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smtClean="0">
                          <a:ln>
                            <a:noFill/>
                          </a:ln>
                          <a:solidFill>
                            <a:schemeClr val="bg1">
                              <a:lumMod val="50000"/>
                            </a:schemeClr>
                          </a:solidFill>
                          <a:effectLst/>
                          <a:latin typeface="Arial" charset="0"/>
                          <a:cs typeface="Times New Roman" pitchFamily="18" charset="0"/>
                        </a:rPr>
                        <a:t>Mali broj mobilnosti 4</a:t>
                      </a:r>
                      <a:endParaRPr kumimoji="0" lang="hr-HR" sz="2000" b="0" i="0" u="none" strike="noStrike" cap="none" normalizeH="0" baseline="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smtClean="0">
                          <a:ln>
                            <a:noFill/>
                          </a:ln>
                          <a:solidFill>
                            <a:schemeClr val="bg1">
                              <a:lumMod val="50000"/>
                            </a:schemeClr>
                          </a:solidFill>
                          <a:effectLst/>
                          <a:latin typeface="Arial" charset="0"/>
                          <a:cs typeface="Times New Roman" pitchFamily="18" charset="0"/>
                        </a:rPr>
                        <a:t>7.000 €</a:t>
                      </a:r>
                      <a:endParaRPr kumimoji="0" lang="hr-HR" sz="2000" b="0" i="0" u="none" strike="noStrike" cap="none" normalizeH="0" baseline="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CC"/>
                    </a:solid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bg1">
                              <a:lumMod val="50000"/>
                            </a:schemeClr>
                          </a:solidFill>
                          <a:effectLst/>
                          <a:latin typeface="Arial" charset="0"/>
                          <a:cs typeface="Times New Roman" pitchFamily="18" charset="0"/>
                        </a:rPr>
                        <a:t>Ograničen broj mobilnosti  8</a:t>
                      </a:r>
                      <a:endParaRPr kumimoji="0" lang="hr-HR" sz="2000" b="0" i="0" u="none" strike="noStrike" cap="none" normalizeH="0" baseline="0" dirty="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bg1">
                              <a:lumMod val="50000"/>
                            </a:schemeClr>
                          </a:solidFill>
                          <a:effectLst/>
                          <a:latin typeface="Arial" charset="0"/>
                          <a:cs typeface="Times New Roman" pitchFamily="18" charset="0"/>
                        </a:rPr>
                        <a:t>10.500 €</a:t>
                      </a:r>
                      <a:endParaRPr kumimoji="0" lang="hr-HR" sz="2000" b="0" i="0" u="none" strike="noStrike" cap="none" normalizeH="0" baseline="0" dirty="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CC"/>
                    </a:solid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smtClean="0">
                          <a:ln>
                            <a:noFill/>
                          </a:ln>
                          <a:solidFill>
                            <a:schemeClr val="bg1">
                              <a:lumMod val="50000"/>
                            </a:schemeClr>
                          </a:solidFill>
                          <a:effectLst/>
                          <a:latin typeface="Arial" charset="0"/>
                          <a:cs typeface="Times New Roman" pitchFamily="18" charset="0"/>
                        </a:rPr>
                        <a:t>Prosječan broj mobilnosti 12</a:t>
                      </a:r>
                      <a:endParaRPr kumimoji="0" lang="hr-HR" sz="2000" b="0" i="0" u="none" strike="noStrike" cap="none" normalizeH="0" baseline="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smtClean="0">
                          <a:ln>
                            <a:noFill/>
                          </a:ln>
                          <a:solidFill>
                            <a:schemeClr val="bg1">
                              <a:lumMod val="50000"/>
                            </a:schemeClr>
                          </a:solidFill>
                          <a:effectLst/>
                          <a:latin typeface="Arial" charset="0"/>
                          <a:cs typeface="Times New Roman" pitchFamily="18" charset="0"/>
                        </a:rPr>
                        <a:t>14.000 €</a:t>
                      </a:r>
                      <a:endParaRPr kumimoji="0" lang="hr-HR" sz="2000" b="0" i="0" u="none" strike="noStrike" cap="none" normalizeH="0" baseline="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CC"/>
                    </a:solidFill>
                  </a:tcPr>
                </a:tc>
              </a:tr>
              <a:tr h="98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smtClean="0">
                          <a:ln>
                            <a:noFill/>
                          </a:ln>
                          <a:solidFill>
                            <a:schemeClr val="bg1">
                              <a:lumMod val="50000"/>
                            </a:schemeClr>
                          </a:solidFill>
                          <a:effectLst/>
                          <a:latin typeface="Arial" charset="0"/>
                          <a:cs typeface="Times New Roman" pitchFamily="18" charset="0"/>
                        </a:rPr>
                        <a:t>Veliki broj mobilnosti 24</a:t>
                      </a:r>
                      <a:endParaRPr kumimoji="0" lang="hr-HR" sz="2000" b="0" i="0" u="none" strike="noStrike" cap="none" normalizeH="0" baseline="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bg1">
                              <a:lumMod val="50000"/>
                            </a:schemeClr>
                          </a:solidFill>
                          <a:effectLst/>
                          <a:latin typeface="Arial" charset="0"/>
                          <a:cs typeface="Times New Roman" pitchFamily="18" charset="0"/>
                        </a:rPr>
                        <a:t>22.500 €</a:t>
                      </a:r>
                      <a:endParaRPr kumimoji="0" lang="hr-HR" sz="2000" b="0" i="0" u="none" strike="noStrike" cap="none" normalizeH="0" baseline="0" dirty="0" smtClean="0">
                        <a:ln>
                          <a:noFill/>
                        </a:ln>
                        <a:solidFill>
                          <a:schemeClr val="bg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401050" cy="1011237"/>
          </a:xfrm>
        </p:spPr>
        <p:txBody>
          <a:bodyPr/>
          <a:lstStyle/>
          <a:p>
            <a:pPr eaLnBrk="1" hangingPunct="1">
              <a:defRPr/>
            </a:pPr>
            <a:r>
              <a:rPr lang="hr-HR" sz="4000" dirty="0" smtClean="0">
                <a:solidFill>
                  <a:srgbClr val="25AFC9"/>
                </a:solidFill>
                <a:latin typeface="+mn-lt"/>
                <a:ea typeface="+mn-ea"/>
                <a:cs typeface="+mn-cs"/>
              </a:rPr>
              <a:t>Grundtvig teme</a:t>
            </a:r>
          </a:p>
        </p:txBody>
      </p:sp>
      <p:sp>
        <p:nvSpPr>
          <p:cNvPr id="4099" name="Rectangle 3"/>
          <p:cNvSpPr>
            <a:spLocks noGrp="1" noChangeArrowheads="1"/>
          </p:cNvSpPr>
          <p:nvPr>
            <p:ph idx="1"/>
          </p:nvPr>
        </p:nvSpPr>
        <p:spPr>
          <a:xfrm>
            <a:off x="500063" y="1357313"/>
            <a:ext cx="8229600" cy="4525962"/>
          </a:xfrm>
        </p:spPr>
        <p:txBody>
          <a:bodyPr/>
          <a:lstStyle/>
          <a:p>
            <a:pPr eaLnBrk="1" hangingPunct="1">
              <a:lnSpc>
                <a:spcPct val="90000"/>
              </a:lnSpc>
              <a:defRPr/>
            </a:pPr>
            <a:endParaRPr dirty="0" smtClean="0"/>
          </a:p>
          <a:p>
            <a:pPr eaLnBrk="1" hangingPunct="1">
              <a:lnSpc>
                <a:spcPct val="90000"/>
              </a:lnSpc>
              <a:defRPr/>
            </a:pPr>
            <a:r>
              <a:rPr sz="2600" dirty="0" smtClean="0">
                <a:solidFill>
                  <a:schemeClr val="bg1">
                    <a:lumMod val="50000"/>
                  </a:schemeClr>
                </a:solidFill>
              </a:rPr>
              <a:t>Motiviranje odraslih da započnu ili nastave učiti</a:t>
            </a:r>
          </a:p>
          <a:p>
            <a:pPr eaLnBrk="1" hangingPunct="1">
              <a:lnSpc>
                <a:spcPct val="90000"/>
              </a:lnSpc>
              <a:defRPr/>
            </a:pPr>
            <a:r>
              <a:rPr sz="2600" dirty="0" smtClean="0">
                <a:solidFill>
                  <a:schemeClr val="bg1">
                    <a:lumMod val="50000"/>
                  </a:schemeClr>
                </a:solidFill>
              </a:rPr>
              <a:t>Jezici</a:t>
            </a:r>
          </a:p>
          <a:p>
            <a:pPr eaLnBrk="1" hangingPunct="1">
              <a:lnSpc>
                <a:spcPct val="90000"/>
              </a:lnSpc>
              <a:defRPr/>
            </a:pPr>
            <a:r>
              <a:rPr sz="2600" dirty="0" smtClean="0">
                <a:solidFill>
                  <a:schemeClr val="bg1">
                    <a:lumMod val="50000"/>
                  </a:schemeClr>
                </a:solidFill>
              </a:rPr>
              <a:t>Okoliš</a:t>
            </a:r>
          </a:p>
          <a:p>
            <a:pPr eaLnBrk="1" hangingPunct="1">
              <a:lnSpc>
                <a:spcPct val="90000"/>
              </a:lnSpc>
              <a:defRPr/>
            </a:pPr>
            <a:r>
              <a:rPr sz="2600" dirty="0" smtClean="0">
                <a:solidFill>
                  <a:schemeClr val="bg1">
                    <a:lumMod val="50000"/>
                  </a:schemeClr>
                </a:solidFill>
              </a:rPr>
              <a:t>Interkulturalno učenje</a:t>
            </a:r>
          </a:p>
          <a:p>
            <a:pPr eaLnBrk="1" hangingPunct="1">
              <a:lnSpc>
                <a:spcPct val="90000"/>
              </a:lnSpc>
              <a:defRPr/>
            </a:pPr>
            <a:r>
              <a:rPr sz="2600" dirty="0" smtClean="0">
                <a:solidFill>
                  <a:schemeClr val="bg1">
                    <a:lumMod val="50000"/>
                  </a:schemeClr>
                </a:solidFill>
              </a:rPr>
              <a:t>Poboljšanje ICT vještina</a:t>
            </a:r>
          </a:p>
          <a:p>
            <a:pPr eaLnBrk="1" hangingPunct="1">
              <a:lnSpc>
                <a:spcPct val="90000"/>
              </a:lnSpc>
              <a:defRPr/>
            </a:pPr>
            <a:r>
              <a:rPr sz="2600" dirty="0" smtClean="0">
                <a:solidFill>
                  <a:schemeClr val="bg1">
                    <a:lumMod val="50000"/>
                  </a:schemeClr>
                </a:solidFill>
              </a:rPr>
              <a:t>Obrazovanje starijih osoba</a:t>
            </a:r>
          </a:p>
          <a:p>
            <a:pPr eaLnBrk="1" hangingPunct="1">
              <a:lnSpc>
                <a:spcPct val="90000"/>
              </a:lnSpc>
              <a:defRPr/>
            </a:pPr>
            <a:r>
              <a:rPr sz="2600" dirty="0" smtClean="0">
                <a:solidFill>
                  <a:schemeClr val="bg1">
                    <a:lumMod val="50000"/>
                  </a:schemeClr>
                </a:solidFill>
              </a:rPr>
              <a:t>Alternativna / netradicionalna okruženja za cjeloživotno učenje</a:t>
            </a:r>
            <a:endParaRPr sz="2600" b="1" dirty="0" smtClean="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472488" cy="1011237"/>
          </a:xfrm>
        </p:spPr>
        <p:txBody>
          <a:bodyPr/>
          <a:lstStyle/>
          <a:p>
            <a:pPr eaLnBrk="1" hangingPunct="1">
              <a:defRPr/>
            </a:pPr>
            <a:r>
              <a:rPr lang="hr-HR" sz="4000" dirty="0" smtClean="0">
                <a:solidFill>
                  <a:srgbClr val="25AFC9"/>
                </a:solidFill>
                <a:latin typeface="+mn-lt"/>
                <a:ea typeface="+mn-ea"/>
                <a:cs typeface="+mn-cs"/>
              </a:rPr>
              <a:t>Struktura partnerstva</a:t>
            </a:r>
          </a:p>
        </p:txBody>
      </p:sp>
      <p:sp>
        <p:nvSpPr>
          <p:cNvPr id="5123" name="Rectangle 3"/>
          <p:cNvSpPr>
            <a:spLocks noGrp="1" noChangeArrowheads="1"/>
          </p:cNvSpPr>
          <p:nvPr>
            <p:ph idx="1"/>
          </p:nvPr>
        </p:nvSpPr>
        <p:spPr/>
        <p:txBody>
          <a:bodyPr/>
          <a:lstStyle/>
          <a:p>
            <a:pPr eaLnBrk="1" hangingPunct="1">
              <a:defRPr/>
            </a:pPr>
            <a:r>
              <a:rPr sz="2200" dirty="0" smtClean="0">
                <a:solidFill>
                  <a:schemeClr val="bg1">
                    <a:lumMod val="50000"/>
                  </a:schemeClr>
                </a:solidFill>
              </a:rPr>
              <a:t>Suradnja minimalno tri partnerske organizacije iz tri različite države, od kojih je najmanje jedna država članica EU</a:t>
            </a:r>
          </a:p>
          <a:p>
            <a:pPr eaLnBrk="1" hangingPunct="1">
              <a:defRPr/>
            </a:pPr>
            <a:r>
              <a:rPr sz="2200" dirty="0" smtClean="0">
                <a:solidFill>
                  <a:schemeClr val="bg1">
                    <a:lumMod val="50000"/>
                  </a:schemeClr>
                </a:solidFill>
              </a:rPr>
              <a:t>Aktivna uključenost odraslih učenika</a:t>
            </a:r>
          </a:p>
          <a:p>
            <a:pPr eaLnBrk="1" hangingPunct="1">
              <a:defRPr/>
            </a:pPr>
            <a:r>
              <a:rPr sz="2200" dirty="0" smtClean="0">
                <a:solidFill>
                  <a:schemeClr val="bg1">
                    <a:lumMod val="50000"/>
                  </a:schemeClr>
                </a:solidFill>
              </a:rPr>
              <a:t>Ustanova koordinator pazi na razvoj partnerstva, izvještavanje... (ne može biti hrvatska organizacija)</a:t>
            </a:r>
          </a:p>
          <a:p>
            <a:pPr eaLnBrk="1" hangingPunct="1">
              <a:defRPr/>
            </a:pPr>
            <a:r>
              <a:rPr sz="2200" dirty="0" smtClean="0">
                <a:solidFill>
                  <a:schemeClr val="bg1">
                    <a:lumMod val="50000"/>
                  </a:schemeClr>
                </a:solidFill>
              </a:rPr>
              <a:t>Trajanje projekta je 2 godine</a:t>
            </a:r>
          </a:p>
          <a:p>
            <a:pPr eaLnBrk="1" hangingPunct="1">
              <a:defRPr/>
            </a:pPr>
            <a:r>
              <a:rPr sz="2200" dirty="0" smtClean="0">
                <a:solidFill>
                  <a:schemeClr val="bg1">
                    <a:lumMod val="50000"/>
                  </a:schemeClr>
                </a:solidFill>
              </a:rPr>
              <a:t>Svaka odobrena ustanova dobija zasebni ugovor i proračun od Nacionalne Agencije</a:t>
            </a:r>
          </a:p>
          <a:p>
            <a:pPr eaLnBrk="1" hangingPunct="1">
              <a:defRPr/>
            </a:pPr>
            <a:r>
              <a:rPr sz="2200" dirty="0" smtClean="0">
                <a:solidFill>
                  <a:schemeClr val="bg1">
                    <a:lumMod val="50000"/>
                  </a:schemeClr>
                </a:solidFill>
              </a:rPr>
              <a:t>Ugovor za svakog partnera</a:t>
            </a:r>
          </a:p>
          <a:p>
            <a:pPr eaLnBrk="1" hangingPunct="1">
              <a:defRPr/>
            </a:pPr>
            <a:r>
              <a:rPr sz="2200" dirty="0" smtClean="0">
                <a:solidFill>
                  <a:schemeClr val="bg1">
                    <a:lumMod val="50000"/>
                  </a:schemeClr>
                </a:solidFill>
              </a:rPr>
              <a:t>Iznos finaciranja ovisi o broju planiranih mobilnosti</a:t>
            </a:r>
          </a:p>
          <a:p>
            <a:pPr eaLnBrk="1" hangingPunct="1">
              <a:defRPr/>
            </a:pPr>
            <a:endParaRPr sz="2200" dirty="0" smtClean="0">
              <a:solidFill>
                <a:schemeClr val="bg1">
                  <a:lumMod val="50000"/>
                </a:schemeClr>
              </a:solidFill>
            </a:endParaRPr>
          </a:p>
          <a:p>
            <a:pPr eaLnBrk="1" hangingPunct="1">
              <a:defRPr/>
            </a:pPr>
            <a:endParaRPr sz="2200" dirty="0" smtClean="0">
              <a:solidFill>
                <a:schemeClr val="bg1">
                  <a:lumMod val="50000"/>
                </a:schemeClr>
              </a:solidFill>
            </a:endParaRPr>
          </a:p>
          <a:p>
            <a:pPr eaLnBrk="1" hangingPunct="1">
              <a:defRPr/>
            </a:pPr>
            <a:endParaRPr sz="2200" dirty="0" smtClean="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75" y="0"/>
            <a:ext cx="8229600" cy="1143000"/>
          </a:xfrm>
        </p:spPr>
        <p:txBody>
          <a:bodyPr/>
          <a:lstStyle/>
          <a:p>
            <a:pPr eaLnBrk="1" hangingPunct="1">
              <a:defRPr/>
            </a:pPr>
            <a:r>
              <a:rPr lang="hr-HR" sz="3200" dirty="0" smtClean="0">
                <a:solidFill>
                  <a:srgbClr val="25AFC9"/>
                </a:solidFill>
                <a:latin typeface="+mn-lt"/>
                <a:ea typeface="+mn-ea"/>
                <a:cs typeface="+mn-cs"/>
              </a:rPr>
              <a:t>Koristi sudjelovanja u Grundtvig partnerstvima</a:t>
            </a:r>
          </a:p>
        </p:txBody>
      </p:sp>
      <p:sp>
        <p:nvSpPr>
          <p:cNvPr id="6147" name="Rectangle 3"/>
          <p:cNvSpPr>
            <a:spLocks noGrp="1" noChangeArrowheads="1"/>
          </p:cNvSpPr>
          <p:nvPr>
            <p:ph idx="1"/>
          </p:nvPr>
        </p:nvSpPr>
        <p:spPr>
          <a:xfrm>
            <a:off x="285750" y="1428750"/>
            <a:ext cx="8229600" cy="3571875"/>
          </a:xfrm>
        </p:spPr>
        <p:txBody>
          <a:bodyPr/>
          <a:lstStyle/>
          <a:p>
            <a:pPr eaLnBrk="1" hangingPunct="1">
              <a:lnSpc>
                <a:spcPct val="150000"/>
              </a:lnSpc>
              <a:defRPr/>
            </a:pPr>
            <a:r>
              <a:rPr dirty="0" smtClean="0">
                <a:solidFill>
                  <a:schemeClr val="bg1">
                    <a:lumMod val="50000"/>
                  </a:schemeClr>
                </a:solidFill>
              </a:rPr>
              <a:t>Razvijanje motivacije i samopouzdanja odraslih učenika</a:t>
            </a:r>
          </a:p>
          <a:p>
            <a:pPr eaLnBrk="1" hangingPunct="1">
              <a:lnSpc>
                <a:spcPct val="150000"/>
              </a:lnSpc>
              <a:defRPr/>
            </a:pPr>
            <a:r>
              <a:rPr dirty="0" smtClean="0">
                <a:solidFill>
                  <a:schemeClr val="bg1">
                    <a:lumMod val="50000"/>
                  </a:schemeClr>
                </a:solidFill>
              </a:rPr>
              <a:t>Razvijanje komunikacijskih vjestina obučavatelja i odraslih učenika</a:t>
            </a:r>
          </a:p>
          <a:p>
            <a:pPr eaLnBrk="1" hangingPunct="1">
              <a:lnSpc>
                <a:spcPct val="150000"/>
              </a:lnSpc>
              <a:defRPr/>
            </a:pPr>
            <a:r>
              <a:rPr dirty="0" smtClean="0">
                <a:solidFill>
                  <a:schemeClr val="bg1">
                    <a:lumMod val="50000"/>
                  </a:schemeClr>
                </a:solidFill>
              </a:rPr>
              <a:t>Interkulturalni dijalog</a:t>
            </a:r>
          </a:p>
          <a:p>
            <a:pPr eaLnBrk="1" hangingPunct="1">
              <a:lnSpc>
                <a:spcPct val="150000"/>
              </a:lnSpc>
              <a:defRPr/>
            </a:pPr>
            <a:r>
              <a:rPr dirty="0" smtClean="0">
                <a:solidFill>
                  <a:schemeClr val="bg1">
                    <a:lumMod val="50000"/>
                  </a:schemeClr>
                </a:solidFill>
              </a:rPr>
              <a:t>Aktivno korištenje stranih jezika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85750"/>
            <a:ext cx="8229600" cy="857250"/>
          </a:xfrm>
        </p:spPr>
        <p:txBody>
          <a:bodyPr/>
          <a:lstStyle/>
          <a:p>
            <a:pPr eaLnBrk="1" hangingPunct="1">
              <a:defRPr/>
            </a:pPr>
            <a:r>
              <a:rPr lang="hr-HR" sz="4000" dirty="0" smtClean="0">
                <a:solidFill>
                  <a:srgbClr val="25AFC9"/>
                </a:solidFill>
                <a:latin typeface="+mn-lt"/>
                <a:ea typeface="+mn-ea"/>
                <a:cs typeface="+mn-cs"/>
              </a:rPr>
              <a:t>Kako se prijaviti?</a:t>
            </a:r>
            <a:endParaRPr sz="4000" dirty="0" smtClean="0">
              <a:solidFill>
                <a:srgbClr val="25AFC9"/>
              </a:solidFill>
              <a:latin typeface="+mn-lt"/>
              <a:ea typeface="+mn-ea"/>
              <a:cs typeface="+mn-cs"/>
            </a:endParaRPr>
          </a:p>
        </p:txBody>
      </p:sp>
      <p:sp>
        <p:nvSpPr>
          <p:cNvPr id="7171" name="Rectangle 3"/>
          <p:cNvSpPr>
            <a:spLocks noGrp="1" noChangeArrowheads="1"/>
          </p:cNvSpPr>
          <p:nvPr>
            <p:ph idx="1"/>
          </p:nvPr>
        </p:nvSpPr>
        <p:spPr/>
        <p:txBody>
          <a:bodyPr/>
          <a:lstStyle/>
          <a:p>
            <a:pPr eaLnBrk="1" hangingPunct="1">
              <a:defRPr/>
            </a:pPr>
            <a:r>
              <a:rPr dirty="0" smtClean="0">
                <a:solidFill>
                  <a:schemeClr val="bg1">
                    <a:lumMod val="50000"/>
                  </a:schemeClr>
                </a:solidFill>
              </a:rPr>
              <a:t>Kroz matičnu ustanovu (ne pojedinačno)</a:t>
            </a:r>
          </a:p>
          <a:p>
            <a:pPr eaLnBrk="1" hangingPunct="1">
              <a:defRPr/>
            </a:pPr>
            <a:r>
              <a:rPr dirty="0" smtClean="0">
                <a:solidFill>
                  <a:schemeClr val="bg1">
                    <a:lumMod val="50000"/>
                  </a:schemeClr>
                </a:solidFill>
              </a:rPr>
              <a:t>Jedan krajnji rok godišnje (19 Veljače 2010.)</a:t>
            </a:r>
          </a:p>
          <a:p>
            <a:pPr eaLnBrk="1" hangingPunct="1">
              <a:defRPr/>
            </a:pPr>
            <a:r>
              <a:rPr dirty="0" smtClean="0">
                <a:solidFill>
                  <a:schemeClr val="bg1">
                    <a:lumMod val="50000"/>
                  </a:schemeClr>
                </a:solidFill>
              </a:rPr>
              <a:t>Aktivnosti od 1. kolovoza 2010. do 31. srpnja 2012. </a:t>
            </a:r>
          </a:p>
          <a:p>
            <a:pPr eaLnBrk="1" hangingPunct="1">
              <a:defRPr/>
            </a:pPr>
            <a:r>
              <a:rPr dirty="0" smtClean="0">
                <a:solidFill>
                  <a:schemeClr val="bg1">
                    <a:lumMod val="50000"/>
                  </a:schemeClr>
                </a:solidFill>
              </a:rPr>
              <a:t>Bespovratna sredstva mogu se iskoristiti za međunarodnu mobilnost i lokalne projektne aktivnosti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4"/>
          <p:cNvSpPr>
            <a:spLocks noGrp="1"/>
          </p:cNvSpPr>
          <p:nvPr>
            <p:ph type="title"/>
          </p:nvPr>
        </p:nvSpPr>
        <p:spPr/>
        <p:txBody>
          <a:bodyPr/>
          <a:lstStyle/>
          <a:p>
            <a:pPr eaLnBrk="1" hangingPunct="1">
              <a:defRPr/>
            </a:pPr>
            <a:r>
              <a:rPr lang="sr-Latn-CS" sz="4800" dirty="0" smtClean="0">
                <a:solidFill>
                  <a:srgbClr val="25AFC9"/>
                </a:solidFill>
                <a:latin typeface="+mn-lt"/>
                <a:ea typeface="+mn-ea"/>
                <a:cs typeface="+mn-cs"/>
              </a:rPr>
              <a:t>Grundtvig ekipa</a:t>
            </a:r>
          </a:p>
        </p:txBody>
      </p:sp>
      <p:sp>
        <p:nvSpPr>
          <p:cNvPr id="13315" name="Rectangle 3"/>
          <p:cNvSpPr>
            <a:spLocks noGrp="1" noChangeArrowheads="1"/>
          </p:cNvSpPr>
          <p:nvPr>
            <p:ph idx="1"/>
          </p:nvPr>
        </p:nvSpPr>
        <p:spPr>
          <a:xfrm>
            <a:off x="428625" y="1357313"/>
            <a:ext cx="8229600" cy="5286375"/>
          </a:xfrm>
        </p:spPr>
        <p:txBody>
          <a:bodyPr/>
          <a:lstStyle/>
          <a:p>
            <a:pPr eaLnBrk="1" hangingPunct="1">
              <a:lnSpc>
                <a:spcPct val="150000"/>
              </a:lnSpc>
            </a:pPr>
            <a:r>
              <a:rPr sz="2800" smtClean="0"/>
              <a:t>AMPEU: </a:t>
            </a:r>
          </a:p>
          <a:p>
            <a:pPr eaLnBrk="1" hangingPunct="1">
              <a:lnSpc>
                <a:spcPct val="150000"/>
              </a:lnSpc>
              <a:buFontTx/>
              <a:buNone/>
            </a:pPr>
            <a:r>
              <a:rPr sz="2800" smtClean="0"/>
              <a:t>    Grundtvig Odsjek: </a:t>
            </a:r>
          </a:p>
          <a:p>
            <a:pPr eaLnBrk="1" hangingPunct="1">
              <a:lnSpc>
                <a:spcPct val="150000"/>
              </a:lnSpc>
              <a:buFontTx/>
              <a:buNone/>
            </a:pPr>
            <a:r>
              <a:rPr sz="2800" smtClean="0"/>
              <a:t>    Ozren Pavlović Bolf, Maja Mušnjak</a:t>
            </a:r>
          </a:p>
          <a:p>
            <a:pPr eaLnBrk="1" hangingPunct="1">
              <a:lnSpc>
                <a:spcPct val="200000"/>
              </a:lnSpc>
              <a:buFont typeface="Wingdings" pitchFamily="2" charset="2"/>
              <a:buChar char="§"/>
            </a:pPr>
            <a:endParaRPr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40963" name="Rectangle 2"/>
          <p:cNvSpPr>
            <a:spLocks noGrp="1" noChangeArrowheads="1"/>
          </p:cNvSpPr>
          <p:nvPr>
            <p:ph type="title" idx="4294967295"/>
          </p:nvPr>
        </p:nvSpPr>
        <p:spPr>
          <a:xfrm>
            <a:off x="914400" y="214313"/>
            <a:ext cx="8229600" cy="1154112"/>
          </a:xfrm>
        </p:spPr>
        <p:txBody>
          <a:bodyPr/>
          <a:lstStyle/>
          <a:p>
            <a:pPr algn="r" eaLnBrk="1" hangingPunct="1"/>
            <a:r>
              <a:rPr lang="hr-HR" sz="3600" smtClean="0">
                <a:solidFill>
                  <a:srgbClr val="25AFC9"/>
                </a:solidFill>
                <a:latin typeface="Arial" charset="0"/>
                <a:cs typeface="Arial" charset="0"/>
              </a:rPr>
              <a:t>Kako pronaći partnera?</a:t>
            </a:r>
          </a:p>
        </p:txBody>
      </p:sp>
      <p:sp>
        <p:nvSpPr>
          <p:cNvPr id="26628" name="Rectangle 3"/>
          <p:cNvSpPr>
            <a:spLocks noGrp="1" noChangeArrowheads="1"/>
          </p:cNvSpPr>
          <p:nvPr>
            <p:ph type="body" idx="4294967295"/>
          </p:nvPr>
        </p:nvSpPr>
        <p:spPr>
          <a:xfrm>
            <a:off x="500063" y="1357313"/>
            <a:ext cx="8229600" cy="4951412"/>
          </a:xfrm>
        </p:spPr>
        <p:txBody>
          <a:bodyPr rtlCol="0">
            <a:normAutofit/>
          </a:bodyPr>
          <a:lstStyle/>
          <a:p>
            <a:pPr eaLnBrk="1" fontAlgn="auto" hangingPunct="1">
              <a:lnSpc>
                <a:spcPct val="150000"/>
              </a:lnSpc>
              <a:spcAft>
                <a:spcPts val="0"/>
              </a:spcAft>
              <a:buFont typeface="Arial" pitchFamily="34" charset="0"/>
              <a:buChar char="•"/>
              <a:defRPr/>
            </a:pPr>
            <a:r>
              <a:rPr lang="hr-HR" sz="2800" dirty="0" smtClean="0">
                <a:solidFill>
                  <a:schemeClr val="bg1">
                    <a:lumMod val="50000"/>
                  </a:schemeClr>
                </a:solidFill>
              </a:rPr>
              <a:t>Kontakt seminari, organiziraju ih nacionalne agencije diljem Europe između rujna i studenog</a:t>
            </a:r>
          </a:p>
          <a:p>
            <a:pPr eaLnBrk="1" fontAlgn="auto" hangingPunct="1">
              <a:lnSpc>
                <a:spcPct val="150000"/>
              </a:lnSpc>
              <a:spcAft>
                <a:spcPts val="0"/>
              </a:spcAft>
              <a:buFont typeface="Arial" pitchFamily="34" charset="0"/>
              <a:buChar char="•"/>
              <a:defRPr/>
            </a:pPr>
            <a:r>
              <a:rPr lang="hr-HR" sz="2800" dirty="0" smtClean="0">
                <a:solidFill>
                  <a:schemeClr val="bg1">
                    <a:lumMod val="50000"/>
                  </a:schemeClr>
                </a:solidFill>
              </a:rPr>
              <a:t>Baze za traženje partnera: Partbase, Baza podataka za In service training </a:t>
            </a:r>
          </a:p>
          <a:p>
            <a:pPr eaLnBrk="1" fontAlgn="auto" hangingPunct="1">
              <a:lnSpc>
                <a:spcPct val="150000"/>
              </a:lnSpc>
              <a:spcAft>
                <a:spcPts val="0"/>
              </a:spcAft>
              <a:buFont typeface="Arial" pitchFamily="34" charset="0"/>
              <a:buChar char="•"/>
              <a:defRPr/>
            </a:pPr>
            <a:r>
              <a:rPr lang="hr-HR" sz="2800" dirty="0" smtClean="0">
                <a:solidFill>
                  <a:schemeClr val="bg1">
                    <a:lumMod val="50000"/>
                  </a:schemeClr>
                </a:solidFill>
              </a:rPr>
              <a:t>Osobni kontakti</a:t>
            </a:r>
          </a:p>
          <a:p>
            <a:pPr eaLnBrk="1" fontAlgn="auto" hangingPunct="1">
              <a:lnSpc>
                <a:spcPct val="150000"/>
              </a:lnSpc>
              <a:spcAft>
                <a:spcPts val="0"/>
              </a:spcAft>
              <a:buFont typeface="Arial" pitchFamily="34" charset="0"/>
              <a:buChar char="•"/>
              <a:defRPr/>
            </a:pPr>
            <a:r>
              <a:rPr lang="hr-HR" sz="2800" dirty="0" smtClean="0">
                <a:solidFill>
                  <a:schemeClr val="bg1">
                    <a:lumMod val="50000"/>
                  </a:schemeClr>
                </a:solidFill>
              </a:rPr>
              <a:t>Lokalna/regionalna suradnja ( twin towns )</a:t>
            </a:r>
          </a:p>
          <a:p>
            <a:pPr eaLnBrk="1" fontAlgn="auto" hangingPunct="1">
              <a:lnSpc>
                <a:spcPct val="150000"/>
              </a:lnSpc>
              <a:spcAft>
                <a:spcPts val="0"/>
              </a:spcAft>
              <a:buFont typeface="Arial" pitchFamily="34" charset="0"/>
              <a:buChar char="•"/>
              <a:defRPr/>
            </a:pPr>
            <a:r>
              <a:rPr lang="hr-HR" sz="2800" dirty="0" smtClean="0">
                <a:solidFill>
                  <a:schemeClr val="bg1">
                    <a:lumMod val="50000"/>
                  </a:schemeClr>
                </a:solidFill>
              </a:rPr>
              <a:t>Stručno osposobljavanje / studijska putovanja</a:t>
            </a:r>
          </a:p>
          <a:p>
            <a:pPr eaLnBrk="1" fontAlgn="auto" hangingPunct="1">
              <a:lnSpc>
                <a:spcPct val="150000"/>
              </a:lnSpc>
              <a:spcAft>
                <a:spcPts val="0"/>
              </a:spcAft>
              <a:buFontTx/>
              <a:buNone/>
              <a:defRPr/>
            </a:pPr>
            <a:endParaRPr lang="hr-HR" sz="2800" dirty="0" smtClean="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4"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7651" name="Rectangle 2"/>
          <p:cNvSpPr>
            <a:spLocks noGrp="1" noChangeArrowheads="1"/>
          </p:cNvSpPr>
          <p:nvPr>
            <p:ph type="title" idx="4294967295"/>
          </p:nvPr>
        </p:nvSpPr>
        <p:spPr>
          <a:xfrm>
            <a:off x="928688" y="714375"/>
            <a:ext cx="8015287" cy="428625"/>
          </a:xfrm>
        </p:spPr>
        <p:txBody>
          <a:bodyPr rtlCol="0">
            <a:normAutofit fontScale="90000"/>
          </a:bodyPr>
          <a:lstStyle/>
          <a:p>
            <a:pPr algn="r" eaLnBrk="1" fontAlgn="auto" hangingPunct="1">
              <a:lnSpc>
                <a:spcPct val="80000"/>
              </a:lnSpc>
              <a:spcAft>
                <a:spcPts val="0"/>
              </a:spcAft>
              <a:defRPr/>
            </a:pPr>
            <a:r>
              <a:rPr lang="hr-HR" sz="4000" dirty="0" smtClean="0">
                <a:solidFill>
                  <a:srgbClr val="25AFC9"/>
                </a:solidFill>
                <a:latin typeface="Arial" pitchFamily="34" charset="0"/>
                <a:cs typeface="Arial" pitchFamily="34" charset="0"/>
              </a:rPr>
              <a:t>Primjer partnerstva</a:t>
            </a:r>
            <a:r>
              <a:rPr lang="hr-HR" sz="4000" i="1" dirty="0" smtClean="0">
                <a:solidFill>
                  <a:schemeClr val="bg1">
                    <a:lumMod val="50000"/>
                  </a:schemeClr>
                </a:solidFill>
                <a:latin typeface="Arial" pitchFamily="34" charset="0"/>
                <a:cs typeface="Arial" pitchFamily="34" charset="0"/>
              </a:rPr>
              <a:t/>
            </a:r>
            <a:br>
              <a:rPr lang="hr-HR" sz="4000" i="1" dirty="0" smtClean="0">
                <a:solidFill>
                  <a:schemeClr val="bg1">
                    <a:lumMod val="50000"/>
                  </a:schemeClr>
                </a:solidFill>
                <a:latin typeface="Arial" pitchFamily="34" charset="0"/>
                <a:cs typeface="Arial" pitchFamily="34" charset="0"/>
              </a:rPr>
            </a:br>
            <a:r>
              <a:rPr lang="hr-HR" sz="1600" b="1" i="1" dirty="0" smtClean="0">
                <a:solidFill>
                  <a:schemeClr val="bg1">
                    <a:lumMod val="50000"/>
                  </a:schemeClr>
                </a:solidFill>
              </a:rPr>
              <a:t>ICAR: Internet Communication and Active Rehabilitation</a:t>
            </a:r>
            <a:br>
              <a:rPr lang="hr-HR" sz="1600" b="1" i="1" dirty="0" smtClean="0">
                <a:solidFill>
                  <a:schemeClr val="bg1">
                    <a:lumMod val="50000"/>
                  </a:schemeClr>
                </a:solidFill>
              </a:rPr>
            </a:br>
            <a:r>
              <a:rPr lang="hr-HR" sz="1600" b="1" i="1" dirty="0" smtClean="0">
                <a:solidFill>
                  <a:schemeClr val="bg1">
                    <a:lumMod val="50000"/>
                  </a:schemeClr>
                </a:solidFill>
              </a:rPr>
              <a:t>           (Internet komunikacija i aktivna rehabilitacija) </a:t>
            </a:r>
            <a:r>
              <a:rPr lang="hr-HR" b="1" i="1" dirty="0" smtClean="0">
                <a:solidFill>
                  <a:schemeClr val="bg1">
                    <a:lumMod val="50000"/>
                  </a:schemeClr>
                </a:solidFill>
              </a:rPr>
              <a:t/>
            </a:r>
            <a:br>
              <a:rPr lang="hr-HR" b="1" i="1" dirty="0" smtClean="0">
                <a:solidFill>
                  <a:schemeClr val="bg1">
                    <a:lumMod val="50000"/>
                  </a:schemeClr>
                </a:solidFill>
              </a:rPr>
            </a:br>
            <a:r>
              <a:rPr lang="hr-HR" dirty="0" smtClean="0">
                <a:solidFill>
                  <a:schemeClr val="bg1">
                    <a:lumMod val="50000"/>
                  </a:schemeClr>
                </a:solidFill>
              </a:rPr>
              <a:t> </a:t>
            </a:r>
          </a:p>
        </p:txBody>
      </p:sp>
      <p:sp>
        <p:nvSpPr>
          <p:cNvPr id="27652" name="Rectangle 3"/>
          <p:cNvSpPr>
            <a:spLocks noGrp="1" noChangeArrowheads="1"/>
          </p:cNvSpPr>
          <p:nvPr>
            <p:ph type="body" idx="4294967295"/>
          </p:nvPr>
        </p:nvSpPr>
        <p:spPr>
          <a:xfrm>
            <a:off x="500063" y="1571625"/>
            <a:ext cx="8208962" cy="4968875"/>
          </a:xfrm>
        </p:spPr>
        <p:txBody>
          <a:bodyPr rtlCol="0">
            <a:normAutofit fontScale="70000" lnSpcReduction="20000"/>
          </a:bodyPr>
          <a:lstStyle/>
          <a:p>
            <a:pPr eaLnBrk="1" fontAlgn="auto" hangingPunct="1">
              <a:spcAft>
                <a:spcPts val="0"/>
              </a:spcAft>
              <a:buFontTx/>
              <a:buNone/>
              <a:defRPr/>
            </a:pPr>
            <a:r>
              <a:rPr lang="hr-HR" sz="2000" dirty="0" smtClean="0">
                <a:solidFill>
                  <a:srgbClr val="25AFC9"/>
                </a:solidFill>
                <a:latin typeface="Arial" pitchFamily="34" charset="0"/>
                <a:ea typeface="+mj-ea"/>
                <a:cs typeface="Arial" pitchFamily="34" charset="0"/>
              </a:rPr>
              <a:t>Ciljevi </a:t>
            </a:r>
            <a:r>
              <a:rPr lang="hr-HR" sz="2300" dirty="0" smtClean="0">
                <a:solidFill>
                  <a:srgbClr val="25AFC9"/>
                </a:solidFill>
                <a:latin typeface="Arial" pitchFamily="34" charset="0"/>
                <a:ea typeface="+mj-ea"/>
                <a:cs typeface="Arial" pitchFamily="34" charset="0"/>
              </a:rPr>
              <a:t>projekta: </a:t>
            </a:r>
            <a:r>
              <a:rPr lang="hr-HR" sz="2300" dirty="0" smtClean="0">
                <a:solidFill>
                  <a:schemeClr val="bg1">
                    <a:lumMod val="50000"/>
                  </a:schemeClr>
                </a:solidFill>
                <a:latin typeface="Arial" pitchFamily="34" charset="0"/>
                <a:cs typeface="Arial" pitchFamily="34" charset="0"/>
              </a:rPr>
              <a:t>upoznati polaznike s osnovnim teoretskim i praktičnim </a:t>
            </a:r>
          </a:p>
          <a:p>
            <a:pPr eaLnBrk="1" fontAlgn="auto" hangingPunct="1">
              <a:spcAft>
                <a:spcPts val="0"/>
              </a:spcAft>
              <a:buFontTx/>
              <a:buNone/>
              <a:defRPr/>
            </a:pPr>
            <a:r>
              <a:rPr lang="hr-HR" sz="2300" dirty="0" smtClean="0">
                <a:solidFill>
                  <a:schemeClr val="bg1">
                    <a:lumMod val="50000"/>
                  </a:schemeClr>
                </a:solidFill>
                <a:latin typeface="Arial" pitchFamily="34" charset="0"/>
                <a:cs typeface="Arial" pitchFamily="34" charset="0"/>
              </a:rPr>
              <a:t>                         znanjima o računalu, naučiti ih osnovama rada na računalu te</a:t>
            </a:r>
          </a:p>
          <a:p>
            <a:pPr eaLnBrk="1" fontAlgn="auto" hangingPunct="1">
              <a:spcAft>
                <a:spcPts val="0"/>
              </a:spcAft>
              <a:buFontTx/>
              <a:buNone/>
              <a:defRPr/>
            </a:pPr>
            <a:r>
              <a:rPr lang="hr-HR" sz="2300" dirty="0" smtClean="0">
                <a:solidFill>
                  <a:schemeClr val="bg1">
                    <a:lumMod val="50000"/>
                  </a:schemeClr>
                </a:solidFill>
                <a:latin typeface="Arial" pitchFamily="34" charset="0"/>
                <a:cs typeface="Arial" pitchFamily="34" charset="0"/>
              </a:rPr>
              <a:t>                         ih osposobiti za samostalni rad na računalu</a:t>
            </a:r>
          </a:p>
          <a:p>
            <a:pPr eaLnBrk="1" fontAlgn="auto" hangingPunct="1">
              <a:lnSpc>
                <a:spcPct val="150000"/>
              </a:lnSpc>
              <a:spcAft>
                <a:spcPts val="0"/>
              </a:spcAft>
              <a:buFontTx/>
              <a:buNone/>
              <a:defRPr/>
            </a:pPr>
            <a:endParaRPr lang="hr-HR" sz="2300" u="sng" dirty="0" smtClean="0">
              <a:solidFill>
                <a:schemeClr val="bg1">
                  <a:lumMod val="50000"/>
                </a:schemeClr>
              </a:solidFill>
              <a:latin typeface="Arial" pitchFamily="34" charset="0"/>
              <a:cs typeface="Arial" pitchFamily="34" charset="0"/>
            </a:endParaRPr>
          </a:p>
          <a:p>
            <a:pPr eaLnBrk="1" fontAlgn="auto" hangingPunct="1">
              <a:spcAft>
                <a:spcPts val="0"/>
              </a:spcAft>
              <a:buFontTx/>
              <a:buNone/>
              <a:defRPr/>
            </a:pPr>
            <a:r>
              <a:rPr lang="hr-HR" sz="2300" dirty="0" smtClean="0">
                <a:solidFill>
                  <a:srgbClr val="25AFC9"/>
                </a:solidFill>
                <a:latin typeface="Arial" pitchFamily="34" charset="0"/>
                <a:ea typeface="+mj-ea"/>
                <a:cs typeface="Arial" pitchFamily="34" charset="0"/>
              </a:rPr>
              <a:t>Nositelj projekta: </a:t>
            </a:r>
            <a:r>
              <a:rPr lang="hr-HR" sz="2300" dirty="0" smtClean="0">
                <a:solidFill>
                  <a:schemeClr val="bg1">
                    <a:lumMod val="50000"/>
                  </a:schemeClr>
                </a:solidFill>
                <a:latin typeface="Arial" pitchFamily="34" charset="0"/>
                <a:cs typeface="Arial" pitchFamily="34" charset="0"/>
              </a:rPr>
              <a:t>udruga obitelji i prijatelja osoba sa psihičkim</a:t>
            </a:r>
          </a:p>
          <a:p>
            <a:pPr eaLnBrk="1" fontAlgn="auto" hangingPunct="1">
              <a:spcAft>
                <a:spcPts val="0"/>
              </a:spcAft>
              <a:buFontTx/>
              <a:buNone/>
              <a:defRPr/>
            </a:pPr>
            <a:r>
              <a:rPr lang="hr-HR" sz="2300" dirty="0" smtClean="0">
                <a:solidFill>
                  <a:schemeClr val="bg1">
                    <a:lumMod val="50000"/>
                  </a:schemeClr>
                </a:solidFill>
                <a:latin typeface="Arial" pitchFamily="34" charset="0"/>
                <a:cs typeface="Arial" pitchFamily="34" charset="0"/>
              </a:rPr>
              <a:t>                           poteškoćama,POMOST, Poljska </a:t>
            </a:r>
          </a:p>
          <a:p>
            <a:pPr eaLnBrk="1" fontAlgn="auto" hangingPunct="1">
              <a:lnSpc>
                <a:spcPct val="150000"/>
              </a:lnSpc>
              <a:spcAft>
                <a:spcPts val="0"/>
              </a:spcAft>
              <a:buFontTx/>
              <a:buNone/>
              <a:defRPr/>
            </a:pPr>
            <a:endParaRPr lang="hr-HR" sz="2300" dirty="0" smtClean="0">
              <a:solidFill>
                <a:schemeClr val="bg1">
                  <a:lumMod val="50000"/>
                </a:schemeClr>
              </a:solidFill>
              <a:latin typeface="Arial" pitchFamily="34" charset="0"/>
              <a:cs typeface="Arial" pitchFamily="34" charset="0"/>
            </a:endParaRPr>
          </a:p>
          <a:p>
            <a:pPr eaLnBrk="1" fontAlgn="auto" hangingPunct="1">
              <a:lnSpc>
                <a:spcPct val="200000"/>
              </a:lnSpc>
              <a:spcAft>
                <a:spcPts val="0"/>
              </a:spcAft>
              <a:buFontTx/>
              <a:buNone/>
              <a:defRPr/>
            </a:pPr>
            <a:r>
              <a:rPr lang="hr-HR" sz="2300" dirty="0" smtClean="0">
                <a:solidFill>
                  <a:srgbClr val="25AFC9"/>
                </a:solidFill>
                <a:latin typeface="Arial" pitchFamily="34" charset="0"/>
                <a:ea typeface="+mj-ea"/>
                <a:cs typeface="Arial" pitchFamily="34" charset="0"/>
              </a:rPr>
              <a:t>Partneri: </a:t>
            </a:r>
            <a:r>
              <a:rPr lang="hr-HR" sz="2300" dirty="0" smtClean="0">
                <a:solidFill>
                  <a:schemeClr val="bg1">
                    <a:lumMod val="50000"/>
                  </a:schemeClr>
                </a:solidFill>
                <a:latin typeface="Arial" pitchFamily="34" charset="0"/>
                <a:cs typeface="Arial" pitchFamily="34" charset="0"/>
              </a:rPr>
              <a:t>Njemačka, Nizozemska</a:t>
            </a:r>
          </a:p>
          <a:p>
            <a:pPr eaLnBrk="1" fontAlgn="auto" hangingPunct="1">
              <a:lnSpc>
                <a:spcPct val="200000"/>
              </a:lnSpc>
              <a:spcAft>
                <a:spcPts val="0"/>
              </a:spcAft>
              <a:buFontTx/>
              <a:buNone/>
              <a:defRPr/>
            </a:pPr>
            <a:r>
              <a:rPr lang="hr-HR" sz="2300" dirty="0" smtClean="0">
                <a:solidFill>
                  <a:srgbClr val="25AFC9"/>
                </a:solidFill>
                <a:latin typeface="Arial" pitchFamily="34" charset="0"/>
                <a:ea typeface="+mj-ea"/>
                <a:cs typeface="Arial" pitchFamily="34" charset="0"/>
              </a:rPr>
              <a:t>Ciljana skupina: </a:t>
            </a:r>
            <a:r>
              <a:rPr lang="hr-HR" sz="2300" dirty="0" smtClean="0">
                <a:solidFill>
                  <a:schemeClr val="bg1">
                    <a:lumMod val="50000"/>
                  </a:schemeClr>
                </a:solidFill>
                <a:latin typeface="Arial" pitchFamily="34" charset="0"/>
                <a:cs typeface="Arial" pitchFamily="34" charset="0"/>
              </a:rPr>
              <a:t>osobe sa psihičkim poteškoćama</a:t>
            </a:r>
          </a:p>
          <a:p>
            <a:pPr eaLnBrk="1" fontAlgn="auto" hangingPunct="1">
              <a:lnSpc>
                <a:spcPct val="200000"/>
              </a:lnSpc>
              <a:spcAft>
                <a:spcPts val="0"/>
              </a:spcAft>
              <a:buFontTx/>
              <a:buNone/>
              <a:defRPr/>
            </a:pPr>
            <a:r>
              <a:rPr lang="hr-HR" sz="2300" dirty="0" smtClean="0">
                <a:solidFill>
                  <a:srgbClr val="25AFC9"/>
                </a:solidFill>
                <a:latin typeface="Arial" pitchFamily="34" charset="0"/>
                <a:ea typeface="+mj-ea"/>
                <a:cs typeface="Arial" pitchFamily="34" charset="0"/>
              </a:rPr>
              <a:t>Aktivnosti: </a:t>
            </a:r>
            <a:r>
              <a:rPr lang="hr-HR" sz="2300" dirty="0" smtClean="0">
                <a:solidFill>
                  <a:schemeClr val="bg1">
                    <a:lumMod val="50000"/>
                  </a:schemeClr>
                </a:solidFill>
                <a:latin typeface="Arial" pitchFamily="34" charset="0"/>
                <a:cs typeface="Arial" pitchFamily="34" charset="0"/>
              </a:rPr>
              <a:t>tečajevi, seminari</a:t>
            </a:r>
          </a:p>
          <a:p>
            <a:pPr eaLnBrk="1" fontAlgn="auto" hangingPunct="1">
              <a:lnSpc>
                <a:spcPct val="200000"/>
              </a:lnSpc>
              <a:spcAft>
                <a:spcPts val="0"/>
              </a:spcAft>
              <a:buFontTx/>
              <a:buNone/>
              <a:defRPr/>
            </a:pPr>
            <a:r>
              <a:rPr lang="hr-HR" sz="2300" dirty="0" smtClean="0">
                <a:solidFill>
                  <a:srgbClr val="25AFC9"/>
                </a:solidFill>
                <a:latin typeface="Arial" pitchFamily="34" charset="0"/>
                <a:ea typeface="+mj-ea"/>
                <a:cs typeface="Arial" pitchFamily="34" charset="0"/>
              </a:rPr>
              <a:t>Trajanje projekta: </a:t>
            </a:r>
            <a:r>
              <a:rPr lang="hr-HR" sz="2300" dirty="0" smtClean="0">
                <a:solidFill>
                  <a:schemeClr val="bg1">
                    <a:lumMod val="50000"/>
                  </a:schemeClr>
                </a:solidFill>
                <a:latin typeface="Arial" pitchFamily="34" charset="0"/>
                <a:cs typeface="Arial" pitchFamily="34" charset="0"/>
              </a:rPr>
              <a:t>2002. - 2006. godine</a:t>
            </a:r>
          </a:p>
          <a:p>
            <a:pPr eaLnBrk="1" fontAlgn="auto" hangingPunct="1">
              <a:lnSpc>
                <a:spcPct val="200000"/>
              </a:lnSpc>
              <a:spcAft>
                <a:spcPts val="0"/>
              </a:spcAft>
              <a:buFontTx/>
              <a:buNone/>
              <a:defRPr/>
            </a:pPr>
            <a:r>
              <a:rPr lang="hr-HR" sz="2300" dirty="0" smtClean="0">
                <a:solidFill>
                  <a:srgbClr val="25AFC9"/>
                </a:solidFill>
                <a:latin typeface="Arial" pitchFamily="34" charset="0"/>
                <a:ea typeface="+mj-ea"/>
                <a:cs typeface="Arial" pitchFamily="34" charset="0"/>
              </a:rPr>
              <a:t>Rezultati : </a:t>
            </a:r>
            <a:r>
              <a:rPr lang="hr-HR" sz="2300" dirty="0" smtClean="0">
                <a:solidFill>
                  <a:schemeClr val="bg1">
                    <a:lumMod val="50000"/>
                  </a:schemeClr>
                </a:solidFill>
                <a:latin typeface="Arial" pitchFamily="34" charset="0"/>
                <a:cs typeface="Arial" pitchFamily="34" charset="0"/>
              </a:rPr>
              <a:t>240 sudionika, socijalizacija i reintegracija, zapošljavanje  </a:t>
            </a:r>
          </a:p>
          <a:p>
            <a:pPr eaLnBrk="1" fontAlgn="auto" hangingPunct="1">
              <a:lnSpc>
                <a:spcPct val="80000"/>
              </a:lnSpc>
              <a:spcAft>
                <a:spcPts val="0"/>
              </a:spcAft>
              <a:buFontTx/>
              <a:buNone/>
              <a:defRPr/>
            </a:pPr>
            <a:endParaRPr lang="hr-HR" sz="1600" b="1" noProof="1" smtClean="0">
              <a:solidFill>
                <a:schemeClr val="accent3">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p:txBody>
          <a:bodyPr/>
          <a:lstStyle/>
          <a:p>
            <a:pPr eaLnBrk="1" hangingPunct="1">
              <a:lnSpc>
                <a:spcPct val="150000"/>
              </a:lnSpc>
              <a:defRPr/>
            </a:pPr>
            <a:r>
              <a:rPr lang="hr-HR" kern="1200" dirty="0" smtClean="0">
                <a:solidFill>
                  <a:srgbClr val="25AFC9"/>
                </a:solidFill>
                <a:cs typeface="Arial" pitchFamily="34" charset="0"/>
              </a:rPr>
              <a:t>Tu smo za dodatna pitanja</a:t>
            </a:r>
            <a:endParaRPr kern="1200" dirty="0" smtClean="0">
              <a:solidFill>
                <a:srgbClr val="25AFC9"/>
              </a:solidFill>
              <a:cs typeface="Arial" pitchFamily="34" charset="0"/>
            </a:endParaRPr>
          </a:p>
        </p:txBody>
      </p:sp>
      <p:sp>
        <p:nvSpPr>
          <p:cNvPr id="43011" name="Content Placeholder 2"/>
          <p:cNvSpPr>
            <a:spLocks noGrp="1"/>
          </p:cNvSpPr>
          <p:nvPr>
            <p:ph idx="1"/>
          </p:nvPr>
        </p:nvSpPr>
        <p:spPr/>
        <p:txBody>
          <a:bodyPr/>
          <a:lstStyle/>
          <a:p>
            <a:pPr>
              <a:lnSpc>
                <a:spcPct val="150000"/>
              </a:lnSpc>
            </a:pPr>
            <a:r>
              <a:rPr lang="pl-PL" sz="3200" b="1" smtClean="0">
                <a:solidFill>
                  <a:srgbClr val="D1530D"/>
                </a:solidFill>
              </a:rPr>
              <a:t>Agencija za mobilnost i programe EU </a:t>
            </a:r>
            <a:r>
              <a:rPr lang="pl-PL" sz="3200" b="1" smtClean="0">
                <a:solidFill>
                  <a:srgbClr val="D6570E"/>
                </a:solidFill>
              </a:rPr>
              <a:t/>
            </a:r>
            <a:br>
              <a:rPr lang="pl-PL" sz="3200" b="1" smtClean="0">
                <a:solidFill>
                  <a:srgbClr val="D6570E"/>
                </a:solidFill>
              </a:rPr>
            </a:br>
            <a:r>
              <a:rPr lang="pl-PL" sz="3200" smtClean="0"/>
              <a:t>Gajeva 22</a:t>
            </a:r>
            <a:br>
              <a:rPr lang="pl-PL" sz="3200" smtClean="0"/>
            </a:br>
            <a:r>
              <a:rPr lang="pl-PL" sz="3200" smtClean="0"/>
              <a:t>10000 Zagreb</a:t>
            </a:r>
            <a:br>
              <a:rPr lang="pl-PL" sz="3200" smtClean="0"/>
            </a:br>
            <a:r>
              <a:rPr lang="pl-PL" sz="3200" smtClean="0">
                <a:solidFill>
                  <a:srgbClr val="D6570E"/>
                </a:solidFill>
                <a:hlinkClick r:id="rId3"/>
              </a:rPr>
              <a:t>www.mobilnost.hr</a:t>
            </a:r>
            <a:r>
              <a:rPr lang="pl-PL" sz="3200" smtClean="0">
                <a:solidFill>
                  <a:srgbClr val="D6570E"/>
                </a:solidFill>
              </a:rPr>
              <a:t> </a:t>
            </a:r>
            <a:br>
              <a:rPr lang="pl-PL" sz="3200" smtClean="0">
                <a:solidFill>
                  <a:srgbClr val="D6570E"/>
                </a:solidFill>
              </a:rPr>
            </a:br>
            <a:r>
              <a:rPr lang="pl-PL" sz="3200" smtClean="0">
                <a:solidFill>
                  <a:srgbClr val="D6570E"/>
                </a:solidFill>
                <a:hlinkClick r:id="rId4"/>
              </a:rPr>
              <a:t>grundtvig@mobilnost.hr</a:t>
            </a:r>
            <a:r>
              <a:rPr lang="pl-PL" smtClean="0"/>
              <a:t/>
            </a:r>
            <a:br>
              <a:rPr lang="pl-PL" smtClean="0"/>
            </a:br>
            <a:endParaRPr lang="pl-PL" smtClean="0"/>
          </a:p>
          <a:p>
            <a:endParaRP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half" idx="1"/>
          </p:nvPr>
        </p:nvSpPr>
        <p:spPr>
          <a:xfrm>
            <a:off x="0" y="1785938"/>
            <a:ext cx="8572500" cy="4000500"/>
          </a:xfrm>
        </p:spPr>
        <p:txBody>
          <a:bodyPr/>
          <a:lstStyle/>
          <a:p>
            <a:pPr eaLnBrk="1" hangingPunct="1">
              <a:lnSpc>
                <a:spcPct val="200000"/>
              </a:lnSpc>
            </a:pPr>
            <a:r>
              <a:rPr sz="2400" smtClean="0"/>
              <a:t>Detaljne informacije o</a:t>
            </a:r>
          </a:p>
          <a:p>
            <a:pPr lvl="1" eaLnBrk="1" hangingPunct="1">
              <a:lnSpc>
                <a:spcPct val="200000"/>
              </a:lnSpc>
            </a:pPr>
            <a:r>
              <a:rPr sz="2000" smtClean="0"/>
              <a:t>Aktivnostima – što možete napraviti sa Grundtvigom</a:t>
            </a:r>
          </a:p>
          <a:p>
            <a:pPr lvl="1" eaLnBrk="1" hangingPunct="1">
              <a:lnSpc>
                <a:spcPct val="200000"/>
              </a:lnSpc>
            </a:pPr>
            <a:r>
              <a:rPr sz="2000" smtClean="0"/>
              <a:t>Financiranju – koliko novaca možete tražiti i za koje aktivnosti</a:t>
            </a:r>
          </a:p>
          <a:p>
            <a:pPr lvl="1" eaLnBrk="1" hangingPunct="1">
              <a:lnSpc>
                <a:spcPct val="200000"/>
              </a:lnSpc>
            </a:pPr>
            <a:r>
              <a:rPr sz="2000" smtClean="0"/>
              <a:t>Kako ispuniti prijavu – na što treba obratiti pozornost</a:t>
            </a:r>
          </a:p>
          <a:p>
            <a:pPr lvl="1" eaLnBrk="1" hangingPunct="1">
              <a:lnSpc>
                <a:spcPct val="200000"/>
              </a:lnSpc>
            </a:pPr>
            <a:endParaRPr sz="2000" smtClean="0"/>
          </a:p>
          <a:p>
            <a:pPr lvl="1" eaLnBrk="1" hangingPunct="1">
              <a:lnSpc>
                <a:spcPct val="200000"/>
              </a:lnSpc>
            </a:pPr>
            <a:endParaRPr sz="2000" smtClean="0"/>
          </a:p>
          <a:p>
            <a:pPr eaLnBrk="1" hangingPunct="1">
              <a:lnSpc>
                <a:spcPct val="80000"/>
              </a:lnSpc>
            </a:pPr>
            <a:endParaRPr sz="2400" smtClean="0"/>
          </a:p>
        </p:txBody>
      </p:sp>
      <p:sp>
        <p:nvSpPr>
          <p:cNvPr id="14339" name="Rectangle 4"/>
          <p:cNvSpPr>
            <a:spLocks noGrp="1" noChangeArrowheads="1"/>
          </p:cNvSpPr>
          <p:nvPr>
            <p:ph sz="half" idx="2"/>
          </p:nvPr>
        </p:nvSpPr>
        <p:spPr>
          <a:xfrm>
            <a:off x="2428875" y="428625"/>
            <a:ext cx="6500813" cy="642938"/>
          </a:xfrm>
        </p:spPr>
        <p:txBody>
          <a:bodyPr/>
          <a:lstStyle/>
          <a:p>
            <a:pPr algn="r" eaLnBrk="1" hangingPunct="1">
              <a:lnSpc>
                <a:spcPct val="90000"/>
              </a:lnSpc>
              <a:buFontTx/>
              <a:buNone/>
            </a:pPr>
            <a:r>
              <a:rPr sz="4800" smtClean="0">
                <a:solidFill>
                  <a:srgbClr val="25AFC9"/>
                </a:solidFill>
              </a:rPr>
              <a:t>Čemu služi radionica</a:t>
            </a:r>
          </a:p>
        </p:txBody>
      </p:sp>
      <p:pic>
        <p:nvPicPr>
          <p:cNvPr id="14340" name="Picture 4" descr="C:\Users\mmusnjak\AppData\Local\Microsoft\Windows\Temporary Internet Files\Content.IE5\AGBMTI82\MCj03841720000[1].wmf"/>
          <p:cNvPicPr>
            <a:picLocks noChangeAspect="1" noChangeArrowheads="1"/>
          </p:cNvPicPr>
          <p:nvPr/>
        </p:nvPicPr>
        <p:blipFill>
          <a:blip r:embed="rId3"/>
          <a:srcRect/>
          <a:stretch>
            <a:fillRect/>
          </a:stretch>
        </p:blipFill>
        <p:spPr bwMode="auto">
          <a:xfrm rot="1517350">
            <a:off x="7177088" y="1136650"/>
            <a:ext cx="224155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sz="half" idx="1"/>
          </p:nvPr>
        </p:nvSpPr>
        <p:spPr>
          <a:xfrm>
            <a:off x="285750" y="1143000"/>
            <a:ext cx="8572500" cy="4000500"/>
          </a:xfrm>
        </p:spPr>
        <p:txBody>
          <a:bodyPr/>
          <a:lstStyle/>
          <a:p>
            <a:pPr>
              <a:lnSpc>
                <a:spcPct val="150000"/>
              </a:lnSpc>
            </a:pPr>
            <a:r>
              <a:rPr sz="3200" smtClean="0"/>
              <a:t>Studeni 2007., Zakon o Agenciji</a:t>
            </a:r>
          </a:p>
          <a:p>
            <a:pPr>
              <a:lnSpc>
                <a:spcPct val="150000"/>
              </a:lnSpc>
            </a:pPr>
            <a:r>
              <a:rPr sz="3200" smtClean="0"/>
              <a:t>Nacionalna agencija za LLP i Mlade na djelu</a:t>
            </a:r>
          </a:p>
          <a:p>
            <a:pPr>
              <a:lnSpc>
                <a:spcPct val="150000"/>
              </a:lnSpc>
            </a:pPr>
            <a:r>
              <a:rPr sz="3200" smtClean="0"/>
              <a:t>MZOŠ – MOBMS – EK</a:t>
            </a:r>
          </a:p>
          <a:p>
            <a:pPr>
              <a:lnSpc>
                <a:spcPct val="150000"/>
              </a:lnSpc>
            </a:pPr>
            <a:r>
              <a:rPr sz="3200" smtClean="0"/>
              <a:t>Do sada : 400 grantova unutar Programa za cjeloživotno učenje</a:t>
            </a:r>
          </a:p>
          <a:p>
            <a:pPr eaLnBrk="1" hangingPunct="1">
              <a:lnSpc>
                <a:spcPct val="200000"/>
              </a:lnSpc>
              <a:buFont typeface="Wingdings" pitchFamily="2" charset="2"/>
              <a:buChar char="§"/>
            </a:pPr>
            <a:endParaRPr sz="3200" smtClean="0"/>
          </a:p>
          <a:p>
            <a:pPr eaLnBrk="1" hangingPunct="1">
              <a:lnSpc>
                <a:spcPct val="80000"/>
              </a:lnSpc>
              <a:buFont typeface="Wingdings" pitchFamily="2" charset="2"/>
              <a:buChar char="§"/>
            </a:pPr>
            <a:endParaRPr sz="3200" smtClean="0"/>
          </a:p>
        </p:txBody>
      </p:sp>
      <p:sp>
        <p:nvSpPr>
          <p:cNvPr id="15363" name="Rectangle 4"/>
          <p:cNvSpPr>
            <a:spLocks noGrp="1" noChangeArrowheads="1"/>
          </p:cNvSpPr>
          <p:nvPr>
            <p:ph sz="half" idx="2"/>
          </p:nvPr>
        </p:nvSpPr>
        <p:spPr>
          <a:xfrm>
            <a:off x="2500313" y="0"/>
            <a:ext cx="6500812" cy="642938"/>
          </a:xfrm>
        </p:spPr>
        <p:txBody>
          <a:bodyPr/>
          <a:lstStyle/>
          <a:p>
            <a:pPr algn="r" eaLnBrk="1" hangingPunct="1">
              <a:lnSpc>
                <a:spcPct val="90000"/>
              </a:lnSpc>
              <a:buFontTx/>
              <a:buNone/>
            </a:pPr>
            <a:r>
              <a:rPr sz="3200" smtClean="0">
                <a:solidFill>
                  <a:srgbClr val="25AFC9"/>
                </a:solidFill>
              </a:rPr>
              <a:t>Agencija za mobilnost </a:t>
            </a:r>
          </a:p>
          <a:p>
            <a:pPr algn="r" eaLnBrk="1" hangingPunct="1">
              <a:lnSpc>
                <a:spcPct val="90000"/>
              </a:lnSpc>
              <a:buFontTx/>
              <a:buNone/>
            </a:pPr>
            <a:r>
              <a:rPr sz="3200" smtClean="0">
                <a:solidFill>
                  <a:srgbClr val="25AFC9"/>
                </a:solidFill>
              </a:rPr>
              <a:t>i programe EU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1071563" y="428625"/>
            <a:ext cx="8072437" cy="785813"/>
          </a:xfrm>
        </p:spPr>
        <p:txBody>
          <a:bodyPr/>
          <a:lstStyle/>
          <a:p>
            <a:pPr marL="342900" indent="-342900" eaLnBrk="1" hangingPunct="1">
              <a:defRPr/>
            </a:pPr>
            <a:r>
              <a:rPr lang="hr-HR" sz="4400" dirty="0" smtClean="0">
                <a:solidFill>
                  <a:srgbClr val="25AFC9"/>
                </a:solidFill>
                <a:latin typeface="+mn-lt"/>
                <a:ea typeface="+mn-ea"/>
                <a:cs typeface="+mn-cs"/>
              </a:rPr>
              <a:t>Obrazovanje odraslih</a:t>
            </a:r>
          </a:p>
        </p:txBody>
      </p:sp>
      <p:sp>
        <p:nvSpPr>
          <p:cNvPr id="16387" name="Rezervirano mjesto sadržaja 5"/>
          <p:cNvSpPr>
            <a:spLocks noGrp="1"/>
          </p:cNvSpPr>
          <p:nvPr>
            <p:ph idx="1"/>
          </p:nvPr>
        </p:nvSpPr>
        <p:spPr>
          <a:xfrm>
            <a:off x="428625" y="1214438"/>
            <a:ext cx="8229600" cy="5286375"/>
          </a:xfrm>
        </p:spPr>
        <p:txBody>
          <a:bodyPr/>
          <a:lstStyle/>
          <a:p>
            <a:pPr>
              <a:lnSpc>
                <a:spcPct val="150000"/>
              </a:lnSpc>
            </a:pPr>
            <a:r>
              <a:rPr sz="3600" smtClean="0"/>
              <a:t>Važna uloga u cjeloživotnom učenju</a:t>
            </a:r>
          </a:p>
          <a:p>
            <a:pPr>
              <a:lnSpc>
                <a:spcPct val="150000"/>
              </a:lnSpc>
            </a:pPr>
            <a:r>
              <a:rPr sz="3600" smtClean="0"/>
              <a:t>Dodatna znanja i vještine</a:t>
            </a:r>
          </a:p>
          <a:p>
            <a:pPr>
              <a:lnSpc>
                <a:spcPct val="150000"/>
              </a:lnSpc>
            </a:pPr>
            <a:r>
              <a:rPr sz="3600" smtClean="0"/>
              <a:t>Obrazovni ciljevi RH</a:t>
            </a:r>
          </a:p>
          <a:p>
            <a:pPr>
              <a:lnSpc>
                <a:spcPct val="150000"/>
              </a:lnSpc>
            </a:pPr>
            <a:r>
              <a:rPr sz="3600" smtClean="0"/>
              <a:t>Obrazovni ciljevi EU</a:t>
            </a:r>
          </a:p>
          <a:p>
            <a:pPr>
              <a:lnSpc>
                <a:spcPct val="150000"/>
              </a:lnSpc>
            </a:pPr>
            <a:endParaRPr sz="36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2428875" y="0"/>
            <a:ext cx="6429375" cy="1143000"/>
          </a:xfrm>
        </p:spPr>
        <p:txBody>
          <a:bodyPr/>
          <a:lstStyle/>
          <a:p>
            <a:pPr marL="342900" indent="-342900" eaLnBrk="1" hangingPunct="1">
              <a:defRPr/>
            </a:pPr>
            <a:r>
              <a:rPr lang="hr-HR" sz="2800" dirty="0" smtClean="0">
                <a:solidFill>
                  <a:srgbClr val="25AFC9"/>
                </a:solidFill>
                <a:latin typeface="+mn-lt"/>
                <a:ea typeface="+mn-ea"/>
                <a:cs typeface="+mn-cs"/>
              </a:rPr>
              <a:t>Zašto internacionalizacija u obrazovanju odraslih?</a:t>
            </a:r>
          </a:p>
        </p:txBody>
      </p:sp>
      <p:sp>
        <p:nvSpPr>
          <p:cNvPr id="19458" name="Rezervirano mjesto sadržaja 5"/>
          <p:cNvSpPr>
            <a:spLocks noGrp="1"/>
          </p:cNvSpPr>
          <p:nvPr>
            <p:ph idx="1"/>
          </p:nvPr>
        </p:nvSpPr>
        <p:spPr>
          <a:xfrm>
            <a:off x="357188" y="1428750"/>
            <a:ext cx="8572500" cy="5715000"/>
          </a:xfrm>
        </p:spPr>
        <p:txBody>
          <a:bodyPr/>
          <a:lstStyle/>
          <a:p>
            <a:pPr>
              <a:defRPr/>
            </a:pPr>
            <a:r>
              <a:rPr sz="2800" dirty="0" smtClean="0"/>
              <a:t>P</a:t>
            </a:r>
            <a:r>
              <a:rPr dirty="0" smtClean="0"/>
              <a:t>lan razvoja sektora obrazovanja 2005 – 2010, MZOŠ</a:t>
            </a:r>
          </a:p>
          <a:p>
            <a:pPr>
              <a:defRPr/>
            </a:pPr>
            <a:r>
              <a:rPr dirty="0" smtClean="0"/>
              <a:t>Zakon o obrazovanju odraslih</a:t>
            </a:r>
          </a:p>
          <a:p>
            <a:pPr>
              <a:defRPr/>
            </a:pPr>
            <a:r>
              <a:rPr dirty="0" smtClean="0"/>
              <a:t>Kvaliteta i modernizacija sustava</a:t>
            </a:r>
          </a:p>
          <a:p>
            <a:pPr>
              <a:defRPr/>
            </a:pPr>
            <a:r>
              <a:rPr dirty="0" smtClean="0"/>
              <a:t>Konkurentnost</a:t>
            </a:r>
          </a:p>
          <a:p>
            <a:pPr>
              <a:defRPr/>
            </a:pPr>
            <a:r>
              <a:rPr dirty="0" smtClean="0"/>
              <a:t>Obrazovanje odraslih i tržište rada</a:t>
            </a:r>
          </a:p>
          <a:p>
            <a:pPr>
              <a:defRPr/>
            </a:pPr>
            <a:r>
              <a:rPr dirty="0" smtClean="0"/>
              <a:t>Stalno usavršavanje</a:t>
            </a:r>
          </a:p>
          <a:p>
            <a:pPr>
              <a:defRPr/>
            </a:pPr>
            <a:endParaRPr sz="2800" dirty="0" smtClean="0"/>
          </a:p>
          <a:p>
            <a:pPr algn="just">
              <a:defRPr/>
            </a:pPr>
            <a:r>
              <a:rPr kern="1200" dirty="0" smtClean="0">
                <a:solidFill>
                  <a:srgbClr val="E1590D"/>
                </a:solidFill>
                <a:ea typeface="ＭＳ Ｐゴシック" pitchFamily="116" charset="-128"/>
                <a:cs typeface="Times New Roman" pitchFamily="18" charset="0"/>
              </a:rPr>
              <a:t>Hrvatska je među najboljim Europskim zemljama u srednješkolskom obrazovanju, no na kraju je top-liste po obrazovanju odraslih i cjeloživotnom učenju</a:t>
            </a:r>
          </a:p>
          <a:p>
            <a:pPr eaLnBrk="1" hangingPunct="1">
              <a:buFont typeface="Wingdings" pitchFamily="2" charset="2"/>
              <a:buChar char="§"/>
              <a:defRPr/>
            </a:pPr>
            <a:endParaRPr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4099" name="Rectangle 7"/>
          <p:cNvSpPr>
            <a:spLocks noGrp="1" noChangeArrowheads="1"/>
          </p:cNvSpPr>
          <p:nvPr>
            <p:ph type="ctrTitle"/>
          </p:nvPr>
        </p:nvSpPr>
        <p:spPr>
          <a:xfrm>
            <a:off x="0" y="1071563"/>
            <a:ext cx="7772400" cy="668337"/>
          </a:xfrm>
        </p:spPr>
        <p:txBody>
          <a:bodyPr anchor="t"/>
          <a:lstStyle/>
          <a:p>
            <a:pPr algn="l" eaLnBrk="1" hangingPunct="1">
              <a:defRPr/>
            </a:pPr>
            <a:r>
              <a:rPr lang="hr-HR" sz="2800" b="0" dirty="0" smtClean="0">
                <a:solidFill>
                  <a:schemeClr val="bg1">
                    <a:lumMod val="50000"/>
                  </a:schemeClr>
                </a:solidFill>
              </a:rPr>
              <a:t>Program za cjeloživotno učenje</a:t>
            </a:r>
            <a:r>
              <a:rPr lang="hr-HR" sz="3600" dirty="0" smtClean="0">
                <a:solidFill>
                  <a:srgbClr val="FF6600"/>
                </a:solidFill>
              </a:rPr>
              <a:t/>
            </a:r>
            <a:br>
              <a:rPr lang="hr-HR" sz="3600" dirty="0" smtClean="0">
                <a:solidFill>
                  <a:srgbClr val="FF6600"/>
                </a:solidFill>
              </a:rPr>
            </a:br>
            <a:r>
              <a:rPr lang="hr-HR" sz="3600" dirty="0" smtClean="0">
                <a:solidFill>
                  <a:srgbClr val="E1590D"/>
                </a:solidFill>
              </a:rPr>
              <a:t>  </a:t>
            </a:r>
            <a:endParaRPr sz="3600" dirty="0" smtClean="0">
              <a:solidFill>
                <a:srgbClr val="968880"/>
              </a:solidFill>
            </a:endParaRPr>
          </a:p>
        </p:txBody>
      </p:sp>
      <p:graphicFrame>
        <p:nvGraphicFramePr>
          <p:cNvPr id="21561" name="Group 57"/>
          <p:cNvGraphicFramePr>
            <a:graphicFrameLocks noGrp="1"/>
          </p:cNvGraphicFramePr>
          <p:nvPr>
            <p:ph type="subTitle" idx="1"/>
          </p:nvPr>
        </p:nvGraphicFramePr>
        <p:xfrm>
          <a:off x="357188" y="3071813"/>
          <a:ext cx="8143875" cy="1727200"/>
        </p:xfrm>
        <a:graphic>
          <a:graphicData uri="http://schemas.openxmlformats.org/drawingml/2006/table">
            <a:tbl>
              <a:tblPr/>
              <a:tblGrid>
                <a:gridCol w="2035175"/>
                <a:gridCol w="2036762"/>
                <a:gridCol w="2036763"/>
                <a:gridCol w="2035175"/>
              </a:tblGrid>
              <a:tr h="172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Comenius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Predškolsko i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smtClean="0">
                          <a:ln>
                            <a:noFill/>
                          </a:ln>
                          <a:solidFill>
                            <a:schemeClr val="bg2"/>
                          </a:solidFill>
                          <a:effectLst/>
                          <a:latin typeface="Arial" charset="0"/>
                          <a:ea typeface="ＭＳ Ｐゴシック" pitchFamily="116" charset="-128"/>
                          <a:cs typeface="Times New Roman" pitchFamily="18" charset="0"/>
                        </a:rPr>
                        <a:t>Erasmus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smtClean="0">
                          <a:ln>
                            <a:noFill/>
                          </a:ln>
                          <a:solidFill>
                            <a:schemeClr val="bg2"/>
                          </a:solidFill>
                          <a:effectLst/>
                          <a:latin typeface="Arial" charset="0"/>
                          <a:ea typeface="ＭＳ Ｐゴシック" pitchFamily="116" charset="-128"/>
                          <a:cs typeface="Times New Roman" pitchFamily="18" charset="0"/>
                        </a:rPr>
                        <a:t> </a:t>
                      </a:r>
                      <a:endParaRPr kumimoji="0" lang="hr-HR" sz="1600" b="0" i="0" u="none" strike="noStrike" cap="none" normalizeH="0" baseline="0" smtClean="0">
                        <a:ln>
                          <a:noFill/>
                        </a:ln>
                        <a:solidFill>
                          <a:schemeClr val="bg2"/>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smtClean="0">
                          <a:ln>
                            <a:noFill/>
                          </a:ln>
                          <a:solidFill>
                            <a:schemeClr val="bg2"/>
                          </a:solidFill>
                          <a:effectLst/>
                          <a:latin typeface="Arial" charset="0"/>
                          <a:ea typeface="ＭＳ Ｐゴシック" pitchFamily="116" charset="-128"/>
                          <a:cs typeface="Times New Roman" pitchFamily="18" charset="0"/>
                        </a:rPr>
                        <a:t>Visoko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smtClean="0">
                          <a:ln>
                            <a:noFill/>
                          </a:ln>
                          <a:solidFill>
                            <a:srgbClr val="25AFC9"/>
                          </a:solidFill>
                          <a:effectLst/>
                          <a:latin typeface="Arial" charset="0"/>
                          <a:ea typeface="ＭＳ Ｐゴシック" pitchFamily="116" charset="-128"/>
                          <a:cs typeface="Times New Roman" pitchFamily="18" charset="0"/>
                        </a:rPr>
                        <a:t>Leonardo da Vinci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smtClean="0">
                        <a:ln>
                          <a:noFill/>
                        </a:ln>
                        <a:solidFill>
                          <a:srgbClr val="25AFC9"/>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smtClean="0">
                          <a:ln>
                            <a:noFill/>
                          </a:ln>
                          <a:solidFill>
                            <a:srgbClr val="25AFC9"/>
                          </a:solidFill>
                          <a:effectLst/>
                          <a:latin typeface="Arial" charset="0"/>
                          <a:ea typeface="ＭＳ Ｐゴシック" pitchFamily="116" charset="-128"/>
                          <a:cs typeface="Times New Roman" pitchFamily="18" charset="0"/>
                        </a:rPr>
                        <a:t>Strukovno obrazovanje i osposobljavanje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Grundtvig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Obrazovanje odraslih</a:t>
                      </a:r>
                    </a:p>
                  </a:txBody>
                  <a:tcPr anchor="ctr" horzOverflow="overflow">
                    <a:lnL>
                      <a:noFill/>
                    </a:lnL>
                    <a:lnR>
                      <a:noFill/>
                    </a:lnR>
                    <a:lnT>
                      <a:noFill/>
                    </a:lnT>
                    <a:lnB>
                      <a:noFill/>
                    </a:lnB>
                    <a:lnTlToBr>
                      <a:noFill/>
                    </a:lnTlToBr>
                    <a:lnBlToTr>
                      <a:noFill/>
                    </a:lnBlToTr>
                    <a:solidFill>
                      <a:srgbClr val="D9D9D9"/>
                    </a:solidFill>
                  </a:tcPr>
                </a:tc>
              </a:tr>
            </a:tbl>
          </a:graphicData>
        </a:graphic>
      </p:graphicFrame>
      <p:graphicFrame>
        <p:nvGraphicFramePr>
          <p:cNvPr id="21560" name="Group 56"/>
          <p:cNvGraphicFramePr>
            <a:graphicFrameLocks noGrp="1"/>
          </p:cNvGraphicFramePr>
          <p:nvPr/>
        </p:nvGraphicFramePr>
        <p:xfrm>
          <a:off x="1357313" y="4786313"/>
          <a:ext cx="5897562" cy="1335024"/>
        </p:xfrm>
        <a:graphic>
          <a:graphicData uri="http://schemas.openxmlformats.org/drawingml/2006/table">
            <a:tbl>
              <a:tblPr/>
              <a:tblGrid>
                <a:gridCol w="5897562"/>
              </a:tblGrid>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Transverzalni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Suradnja i inovacija u cjeloživotnom učenju, učenje jezika, IKT, širenje rezultata Programa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Jean Monnet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Podrška institucijama i aktivnostima u području europskih integracija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120" name="Rectangle 45"/>
          <p:cNvSpPr>
            <a:spLocks noChangeArrowheads="1"/>
          </p:cNvSpPr>
          <p:nvPr/>
        </p:nvSpPr>
        <p:spPr bwMode="auto">
          <a:xfrm>
            <a:off x="0" y="1500188"/>
            <a:ext cx="8353425" cy="1465262"/>
          </a:xfrm>
          <a:prstGeom prst="rect">
            <a:avLst/>
          </a:prstGeom>
          <a:noFill/>
          <a:ln w="9525">
            <a:noFill/>
            <a:miter lim="800000"/>
            <a:headEnd/>
            <a:tailEnd/>
          </a:ln>
        </p:spPr>
        <p:txBody>
          <a:bodyPr>
            <a:spAutoFit/>
          </a:bodyPr>
          <a:lstStyle/>
          <a:p>
            <a:pPr>
              <a:buFont typeface="Arial" pitchFamily="34" charset="0"/>
              <a:buChar char="•"/>
              <a:defRPr/>
            </a:pPr>
            <a:r>
              <a:rPr lang="hr-HR" u="none" dirty="0">
                <a:solidFill>
                  <a:schemeClr val="bg1">
                    <a:lumMod val="50000"/>
                  </a:schemeClr>
                </a:solidFill>
              </a:rPr>
              <a:t>period: 2007. – 2013.</a:t>
            </a:r>
          </a:p>
          <a:p>
            <a:pPr>
              <a:buFont typeface="Arial" pitchFamily="34" charset="0"/>
              <a:buChar char="•"/>
              <a:defRPr/>
            </a:pPr>
            <a:r>
              <a:rPr lang="hr-HR" u="none" dirty="0">
                <a:solidFill>
                  <a:schemeClr val="bg1">
                    <a:lumMod val="50000"/>
                  </a:schemeClr>
                </a:solidFill>
              </a:rPr>
              <a:t>odluka o uspostavljanju Programa:14. prosinca 2006. </a:t>
            </a:r>
          </a:p>
          <a:p>
            <a:pPr>
              <a:buFont typeface="Arial" pitchFamily="34" charset="0"/>
              <a:buChar char="•"/>
              <a:defRPr/>
            </a:pPr>
            <a:r>
              <a:rPr lang="hr-HR" u="none" dirty="0">
                <a:solidFill>
                  <a:schemeClr val="bg1">
                    <a:lumMod val="50000"/>
                  </a:schemeClr>
                </a:solidFill>
              </a:rPr>
              <a:t>sudjeluje: 27 država članica EU; zemlje EFTA-e, Turska</a:t>
            </a:r>
          </a:p>
          <a:p>
            <a:pPr>
              <a:buFont typeface="Arial" pitchFamily="34" charset="0"/>
              <a:buChar char="•"/>
              <a:defRPr/>
            </a:pPr>
            <a:r>
              <a:rPr lang="hr-HR" u="none" dirty="0">
                <a:solidFill>
                  <a:schemeClr val="bg1">
                    <a:lumMod val="50000"/>
                  </a:schemeClr>
                </a:solidFill>
              </a:rPr>
              <a:t>ciljevi: napredno društvo znanja; održiv ekonomski razvoj, bolji poslovi, više poslova, društvena kohezija  </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4000" u="none" dirty="0">
                <a:solidFill>
                  <a:srgbClr val="25AFC9"/>
                </a:solidFill>
                <a:latin typeface="+mn-lt"/>
              </a:rPr>
              <a:t>Tko/Što je Grundtvig?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9459" name="Rectangle 3"/>
          <p:cNvSpPr>
            <a:spLocks noGrp="1" noChangeArrowheads="1"/>
          </p:cNvSpPr>
          <p:nvPr>
            <p:ph type="ctrTitle"/>
          </p:nvPr>
        </p:nvSpPr>
        <p:spPr>
          <a:xfrm>
            <a:off x="1371600" y="428625"/>
            <a:ext cx="7558088" cy="647700"/>
          </a:xfrm>
        </p:spPr>
        <p:txBody>
          <a:bodyPr anchor="t"/>
          <a:lstStyle/>
          <a:p>
            <a:pPr eaLnBrk="1" hangingPunct="1"/>
            <a:r>
              <a:rPr lang="hr-HR" sz="3600" b="0" smtClean="0"/>
              <a:t>Grundtvig - aktivnosti</a:t>
            </a:r>
            <a:r>
              <a:rPr lang="hr-HR" sz="3600" smtClean="0"/>
              <a:t/>
            </a:r>
            <a:br>
              <a:rPr lang="hr-HR" sz="3600" smtClean="0"/>
            </a:br>
            <a:endParaRPr sz="3600" smtClean="0"/>
          </a:p>
        </p:txBody>
      </p:sp>
      <p:sp>
        <p:nvSpPr>
          <p:cNvPr id="12292" name="Rectangle 4"/>
          <p:cNvSpPr>
            <a:spLocks noGrp="1" noChangeArrowheads="1"/>
          </p:cNvSpPr>
          <p:nvPr>
            <p:ph type="subTitle" idx="1"/>
          </p:nvPr>
        </p:nvSpPr>
        <p:spPr>
          <a:xfrm>
            <a:off x="285750" y="1143000"/>
            <a:ext cx="8501063" cy="5357813"/>
          </a:xfrm>
        </p:spPr>
        <p:txBody>
          <a:bodyPr/>
          <a:lstStyle/>
          <a:p>
            <a:pPr lvl="1" algn="l" eaLnBrk="1" hangingPunct="1">
              <a:lnSpc>
                <a:spcPct val="80000"/>
              </a:lnSpc>
              <a:defRPr/>
            </a:pPr>
            <a:r>
              <a:rPr b="1" dirty="0" smtClean="0">
                <a:solidFill>
                  <a:srgbClr val="25AFC9"/>
                </a:solidFill>
                <a:latin typeface="+mj-lt"/>
                <a:ea typeface="+mj-ea"/>
                <a:cs typeface="+mj-cs"/>
              </a:rPr>
              <a:t>Aktivnosti koje provodi NA:</a:t>
            </a:r>
          </a:p>
          <a:p>
            <a:pPr lvl="1" algn="l" eaLnBrk="1" hangingPunct="1">
              <a:lnSpc>
                <a:spcPct val="80000"/>
              </a:lnSpc>
              <a:defRPr/>
            </a:pPr>
            <a:endParaRPr b="1" dirty="0" smtClean="0">
              <a:solidFill>
                <a:srgbClr val="25AFC9"/>
              </a:solidFill>
              <a:latin typeface="+mj-lt"/>
              <a:ea typeface="+mj-ea"/>
              <a:cs typeface="+mj-cs"/>
            </a:endParaRPr>
          </a:p>
          <a:p>
            <a:pPr algn="l" eaLnBrk="1" hangingPunct="1">
              <a:lnSpc>
                <a:spcPct val="80000"/>
              </a:lnSpc>
              <a:defRPr/>
            </a:pPr>
            <a:r>
              <a:rPr lang="hr-HR" sz="2000" b="1" dirty="0" smtClean="0">
                <a:solidFill>
                  <a:schemeClr val="accent3">
                    <a:lumMod val="50000"/>
                  </a:schemeClr>
                </a:solidFill>
              </a:rPr>
              <a:t>Mobilnost</a:t>
            </a:r>
          </a:p>
          <a:p>
            <a:pPr algn="l" eaLnBrk="1" hangingPunct="1">
              <a:lnSpc>
                <a:spcPct val="80000"/>
              </a:lnSpc>
              <a:defRPr/>
            </a:pPr>
            <a:endParaRPr lang="hr-HR" sz="2000" b="1" dirty="0" smtClean="0">
              <a:solidFill>
                <a:schemeClr val="hlink"/>
              </a:solidFill>
            </a:endParaRPr>
          </a:p>
          <a:p>
            <a:pPr lvl="1" algn="l" eaLnBrk="1" hangingPunct="1">
              <a:lnSpc>
                <a:spcPct val="80000"/>
              </a:lnSpc>
              <a:defRPr/>
            </a:pPr>
            <a:r>
              <a:rPr sz="2000" dirty="0" smtClean="0">
                <a:solidFill>
                  <a:srgbClr val="25AFC9"/>
                </a:solidFill>
                <a:latin typeface="+mj-lt"/>
                <a:ea typeface="+mj-ea"/>
                <a:cs typeface="+mj-cs"/>
              </a:rPr>
              <a:t>Stručno usavršavanje (IST)                           :) </a:t>
            </a:r>
          </a:p>
          <a:p>
            <a:pPr lvl="1" algn="l" eaLnBrk="1" hangingPunct="1">
              <a:lnSpc>
                <a:spcPct val="80000"/>
              </a:lnSpc>
              <a:defRPr/>
            </a:pPr>
            <a:r>
              <a:rPr sz="2000" dirty="0" smtClean="0">
                <a:solidFill>
                  <a:srgbClr val="25AFC9"/>
                </a:solidFill>
                <a:latin typeface="+mj-lt"/>
                <a:ea typeface="+mj-ea"/>
                <a:cs typeface="+mj-cs"/>
              </a:rPr>
              <a:t>Posjeti i razmjene (V&amp;E)                                :) </a:t>
            </a:r>
          </a:p>
          <a:p>
            <a:pPr lvl="1" algn="l" eaLnBrk="1" hangingPunct="1">
              <a:lnSpc>
                <a:spcPct val="80000"/>
              </a:lnSpc>
              <a:defRPr/>
            </a:pPr>
            <a:r>
              <a:rPr sz="2000" dirty="0" smtClean="0">
                <a:solidFill>
                  <a:srgbClr val="25AFC9"/>
                </a:solidFill>
                <a:latin typeface="+mj-lt"/>
                <a:ea typeface="+mj-ea"/>
                <a:cs typeface="+mj-cs"/>
              </a:rPr>
              <a:t>Pripremni posjeti i Kontakt seminari (PV)      :) </a:t>
            </a:r>
          </a:p>
          <a:p>
            <a:pPr lvl="1" algn="l" eaLnBrk="1" hangingPunct="1">
              <a:lnSpc>
                <a:spcPct val="80000"/>
              </a:lnSpc>
              <a:defRPr/>
            </a:pPr>
            <a:r>
              <a:rPr sz="2000" dirty="0" smtClean="0">
                <a:solidFill>
                  <a:schemeClr val="accent3">
                    <a:lumMod val="50000"/>
                  </a:schemeClr>
                </a:solidFill>
              </a:rPr>
              <a:t>Grundtvig asistenti                                      </a:t>
            </a:r>
            <a:r>
              <a:rPr sz="2000" dirty="0" smtClean="0">
                <a:solidFill>
                  <a:schemeClr val="accent3">
                    <a:lumMod val="50000"/>
                  </a:schemeClr>
                </a:solidFill>
                <a:sym typeface="Wingdings" pitchFamily="2" charset="2"/>
              </a:rPr>
              <a:t>:(</a:t>
            </a:r>
            <a:endParaRPr sz="2000" dirty="0" smtClean="0">
              <a:solidFill>
                <a:schemeClr val="accent3">
                  <a:lumMod val="50000"/>
                </a:schemeClr>
              </a:solidFill>
            </a:endParaRPr>
          </a:p>
          <a:p>
            <a:pPr lvl="1" algn="l" eaLnBrk="1" hangingPunct="1">
              <a:lnSpc>
                <a:spcPct val="80000"/>
              </a:lnSpc>
              <a:defRPr/>
            </a:pPr>
            <a:r>
              <a:rPr sz="2000" dirty="0" smtClean="0">
                <a:solidFill>
                  <a:schemeClr val="accent3">
                    <a:lumMod val="50000"/>
                  </a:schemeClr>
                </a:solidFill>
              </a:rPr>
              <a:t>Grundtvig radionice                                     :</a:t>
            </a:r>
            <a:r>
              <a:rPr sz="2000" dirty="0" smtClean="0">
                <a:solidFill>
                  <a:schemeClr val="accent3">
                    <a:lumMod val="50000"/>
                  </a:schemeClr>
                </a:solidFill>
                <a:sym typeface="Wingdings" pitchFamily="2" charset="2"/>
              </a:rPr>
              <a:t>(</a:t>
            </a:r>
            <a:endParaRPr sz="2000" dirty="0" smtClean="0">
              <a:solidFill>
                <a:schemeClr val="accent3">
                  <a:lumMod val="50000"/>
                </a:schemeClr>
              </a:solidFill>
            </a:endParaRPr>
          </a:p>
          <a:p>
            <a:pPr lvl="1" algn="l" eaLnBrk="1" hangingPunct="1">
              <a:lnSpc>
                <a:spcPct val="80000"/>
              </a:lnSpc>
              <a:defRPr/>
            </a:pPr>
            <a:endParaRPr sz="2000" b="1" dirty="0" smtClean="0">
              <a:solidFill>
                <a:schemeClr val="hlink"/>
              </a:solidFill>
            </a:endParaRPr>
          </a:p>
          <a:p>
            <a:pPr algn="l" eaLnBrk="1" hangingPunct="1">
              <a:lnSpc>
                <a:spcPct val="80000"/>
              </a:lnSpc>
              <a:defRPr/>
            </a:pPr>
            <a:r>
              <a:rPr lang="hr-HR" sz="2000" b="1" dirty="0" smtClean="0">
                <a:solidFill>
                  <a:schemeClr val="accent3">
                    <a:lumMod val="50000"/>
                  </a:schemeClr>
                </a:solidFill>
              </a:rPr>
              <a:t>Partnerstva</a:t>
            </a:r>
          </a:p>
          <a:p>
            <a:pPr lvl="1" algn="l" eaLnBrk="1" hangingPunct="1">
              <a:lnSpc>
                <a:spcPct val="80000"/>
              </a:lnSpc>
              <a:defRPr/>
            </a:pPr>
            <a:r>
              <a:rPr sz="2000" dirty="0" smtClean="0">
                <a:solidFill>
                  <a:srgbClr val="25AFC9"/>
                </a:solidFill>
                <a:latin typeface="+mj-lt"/>
                <a:ea typeface="+mj-ea"/>
                <a:cs typeface="+mj-cs"/>
              </a:rPr>
              <a:t>Grundtvig obrazovna partnerstva </a:t>
            </a:r>
            <a:r>
              <a:rPr sz="2000" dirty="0" smtClean="0">
                <a:solidFill>
                  <a:srgbClr val="25AFC9"/>
                </a:solidFill>
                <a:ea typeface="+mj-ea"/>
                <a:cs typeface="+mj-cs"/>
              </a:rPr>
              <a:t>            </a:t>
            </a:r>
            <a:r>
              <a:rPr sz="2000" dirty="0" smtClean="0">
                <a:solidFill>
                  <a:srgbClr val="25AFC9"/>
                </a:solidFill>
              </a:rPr>
              <a:t>      :) </a:t>
            </a:r>
            <a:endParaRPr sz="2000" dirty="0" smtClean="0">
              <a:solidFill>
                <a:srgbClr val="25AFC9"/>
              </a:solidFill>
              <a:latin typeface="+mj-lt"/>
              <a:ea typeface="+mj-ea"/>
              <a:cs typeface="+mj-cs"/>
            </a:endParaRPr>
          </a:p>
          <a:p>
            <a:pPr lvl="1" algn="l" eaLnBrk="1" hangingPunct="1">
              <a:lnSpc>
                <a:spcPct val="80000"/>
              </a:lnSpc>
              <a:defRPr/>
            </a:pPr>
            <a:r>
              <a:rPr sz="2000" dirty="0" smtClean="0">
                <a:solidFill>
                  <a:schemeClr val="accent3">
                    <a:lumMod val="50000"/>
                  </a:schemeClr>
                </a:solidFill>
              </a:rPr>
              <a:t>Volonterska partnerstva                              :</a:t>
            </a:r>
            <a:r>
              <a:rPr sz="2000" dirty="0" smtClean="0">
                <a:solidFill>
                  <a:schemeClr val="accent3">
                    <a:lumMod val="50000"/>
                  </a:schemeClr>
                </a:solidFill>
                <a:sym typeface="Wingdings" pitchFamily="2" charset="2"/>
              </a:rPr>
              <a:t>(</a:t>
            </a:r>
            <a:endParaRPr sz="2000" dirty="0" smtClean="0">
              <a:solidFill>
                <a:schemeClr val="accent3">
                  <a:lumMod val="50000"/>
                </a:schemeClr>
              </a:solidFill>
            </a:endParaRPr>
          </a:p>
          <a:p>
            <a:pPr eaLnBrk="1" hangingPunct="1">
              <a:lnSpc>
                <a:spcPct val="80000"/>
              </a:lnSpc>
              <a:defRPr/>
            </a:pPr>
            <a:endParaRPr lang="hr-HR" sz="1800" b="1" dirty="0" smtClean="0">
              <a:solidFill>
                <a:schemeClr val="hlink"/>
              </a:solidFill>
            </a:endParaRPr>
          </a:p>
          <a:p>
            <a:pPr algn="r" eaLnBrk="1" hangingPunct="1">
              <a:lnSpc>
                <a:spcPct val="80000"/>
              </a:lnSpc>
              <a:defRPr/>
            </a:pPr>
            <a:r>
              <a:rPr lang="hr-HR" sz="2000" b="1" dirty="0" smtClean="0">
                <a:solidFill>
                  <a:srgbClr val="FF6600"/>
                </a:solidFill>
              </a:rPr>
              <a:t>Centralizirane aktivnosti (EK):</a:t>
            </a:r>
          </a:p>
          <a:p>
            <a:pPr algn="r" eaLnBrk="1" hangingPunct="1">
              <a:lnSpc>
                <a:spcPct val="80000"/>
              </a:lnSpc>
              <a:defRPr/>
            </a:pPr>
            <a:r>
              <a:rPr lang="hr-HR" sz="2000" b="1" dirty="0" smtClean="0">
                <a:solidFill>
                  <a:schemeClr val="accent3">
                    <a:lumMod val="50000"/>
                  </a:schemeClr>
                </a:solidFill>
              </a:rPr>
              <a:t>Multilateralni projekti</a:t>
            </a:r>
          </a:p>
          <a:p>
            <a:pPr algn="r" eaLnBrk="1" hangingPunct="1">
              <a:lnSpc>
                <a:spcPct val="80000"/>
              </a:lnSpc>
              <a:defRPr/>
            </a:pPr>
            <a:r>
              <a:rPr lang="hr-HR" sz="2000" b="1" dirty="0" smtClean="0">
                <a:solidFill>
                  <a:schemeClr val="accent3">
                    <a:lumMod val="50000"/>
                  </a:schemeClr>
                </a:solidFill>
              </a:rPr>
              <a:t>Tematske mreže</a:t>
            </a:r>
          </a:p>
          <a:p>
            <a:pPr algn="r" eaLnBrk="1" hangingPunct="1">
              <a:lnSpc>
                <a:spcPct val="80000"/>
              </a:lnSpc>
              <a:defRPr/>
            </a:pPr>
            <a:r>
              <a:rPr lang="hr-HR" sz="2000" b="1" dirty="0" smtClean="0">
                <a:solidFill>
                  <a:schemeClr val="accent3">
                    <a:lumMod val="50000"/>
                  </a:schemeClr>
                </a:solidFill>
              </a:rPr>
              <a:t>Prateće mjere</a:t>
            </a:r>
          </a:p>
          <a:p>
            <a:pPr eaLnBrk="1" hangingPunct="1">
              <a:lnSpc>
                <a:spcPct val="80000"/>
              </a:lnSpc>
              <a:defRPr/>
            </a:pPr>
            <a:endParaRPr lang="hr-HR" sz="1600" b="1" dirty="0" smtClean="0">
              <a:solidFill>
                <a:schemeClr val="accent3">
                  <a:lumMod val="50000"/>
                </a:schemeClr>
              </a:solidFill>
            </a:endParaRPr>
          </a:p>
        </p:txBody>
      </p:sp>
      <p:sp>
        <p:nvSpPr>
          <p:cNvPr id="19461" name="Rectangle 5"/>
          <p:cNvSpPr>
            <a:spLocks noChangeArrowheads="1"/>
          </p:cNvSpPr>
          <p:nvPr/>
        </p:nvSpPr>
        <p:spPr bwMode="auto">
          <a:xfrm>
            <a:off x="6629400" y="533400"/>
            <a:ext cx="2286000" cy="533400"/>
          </a:xfrm>
          <a:prstGeom prst="rect">
            <a:avLst/>
          </a:prstGeom>
          <a:noFill/>
          <a:ln w="9525">
            <a:noFill/>
            <a:miter lim="800000"/>
            <a:headEnd/>
            <a:tailEnd/>
          </a:ln>
        </p:spPr>
        <p:txBody>
          <a:bodyPr/>
          <a:lstStyle/>
          <a:p>
            <a:pPr>
              <a:spcBef>
                <a:spcPct val="20000"/>
              </a:spcBef>
            </a:pPr>
            <a:endParaRPr lang="sr-Latn-CS" sz="100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2878</Words>
  <Application>Microsoft Office PowerPoint</Application>
  <PresentationFormat>On-screen Show (4:3)</PresentationFormat>
  <Paragraphs>430</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Wingdings</vt:lpstr>
      <vt:lpstr>ＭＳ Ｐゴシック</vt:lpstr>
      <vt:lpstr>Times New Roman</vt:lpstr>
      <vt:lpstr>1_Default Design</vt:lpstr>
      <vt:lpstr>Office Theme</vt:lpstr>
      <vt:lpstr>Grundtvig</vt:lpstr>
      <vt:lpstr>Današnji program</vt:lpstr>
      <vt:lpstr>Grundtvig ekipa</vt:lpstr>
      <vt:lpstr>Slide 4</vt:lpstr>
      <vt:lpstr>Slide 5</vt:lpstr>
      <vt:lpstr>Obrazovanje odraslih</vt:lpstr>
      <vt:lpstr>Zašto internacionalizacija u obrazovanju odraslih?</vt:lpstr>
      <vt:lpstr>Program za cjeloživotno učenje   </vt:lpstr>
      <vt:lpstr>Grundtvig - aktivnosti </vt:lpstr>
      <vt:lpstr>Što smo napravili do sada   GRU u brojkama</vt:lpstr>
      <vt:lpstr>Nacionalni uvjeti</vt:lpstr>
      <vt:lpstr>Slide 12</vt:lpstr>
      <vt:lpstr>Što znači financiranje  mobilnosti</vt:lpstr>
      <vt:lpstr>Tablica – dnevni troškovi</vt:lpstr>
      <vt:lpstr>Slide 15</vt:lpstr>
      <vt:lpstr>Pripremni posjeti   </vt:lpstr>
      <vt:lpstr>Koliko dugo?</vt:lpstr>
      <vt:lpstr>Stručno usavršavanje</vt:lpstr>
      <vt:lpstr>Stručno usavršavanje</vt:lpstr>
      <vt:lpstr>Posjeti i razmjene</vt:lpstr>
      <vt:lpstr>Vaši sljedeći koraci</vt:lpstr>
      <vt:lpstr>Slide 22</vt:lpstr>
      <vt:lpstr>Slide 23</vt:lpstr>
      <vt:lpstr>Grundtvig  obrazovna partnerstva</vt:lpstr>
      <vt:lpstr>Financiranje  partnerstava</vt:lpstr>
      <vt:lpstr>Grundtvig teme</vt:lpstr>
      <vt:lpstr>Struktura partnerstva</vt:lpstr>
      <vt:lpstr>Koristi sudjelovanja u Grundtvig partnerstvima</vt:lpstr>
      <vt:lpstr>Kako se prijaviti?</vt:lpstr>
      <vt:lpstr>Kako pronaći partnera?</vt:lpstr>
      <vt:lpstr>Primjer partnerstva ICAR: Internet Communication and Active Rehabilitation            (Internet komunikacija i aktivna rehabilitacija)   </vt:lpstr>
      <vt:lpstr>Tu smo za dodatna pitanja</vt:lpstr>
    </vt:vector>
  </TitlesOfParts>
  <Company>AZMPEU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AZMPEU</dc:creator>
  <cp:lastModifiedBy>mmusnjak</cp:lastModifiedBy>
  <cp:revision>189</cp:revision>
  <dcterms:created xsi:type="dcterms:W3CDTF">2008-04-23T06:49:05Z</dcterms:created>
  <dcterms:modified xsi:type="dcterms:W3CDTF">2009-12-22T08:51:24Z</dcterms:modified>
</cp:coreProperties>
</file>