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7" r:id="rId1"/>
    <p:sldMasterId id="2147484521" r:id="rId2"/>
  </p:sldMasterIdLst>
  <p:notesMasterIdLst>
    <p:notesMasterId r:id="rId69"/>
  </p:notesMasterIdLst>
  <p:handoutMasterIdLst>
    <p:handoutMasterId r:id="rId70"/>
  </p:handoutMasterIdLst>
  <p:sldIdLst>
    <p:sldId id="291" r:id="rId3"/>
    <p:sldId id="314" r:id="rId4"/>
    <p:sldId id="295" r:id="rId5"/>
    <p:sldId id="296" r:id="rId6"/>
    <p:sldId id="317" r:id="rId7"/>
    <p:sldId id="297" r:id="rId8"/>
    <p:sldId id="263" r:id="rId9"/>
    <p:sldId id="298" r:id="rId10"/>
    <p:sldId id="265" r:id="rId11"/>
    <p:sldId id="320" r:id="rId12"/>
    <p:sldId id="301" r:id="rId13"/>
    <p:sldId id="266" r:id="rId14"/>
    <p:sldId id="267" r:id="rId15"/>
    <p:sldId id="269" r:id="rId16"/>
    <p:sldId id="268" r:id="rId17"/>
    <p:sldId id="270" r:id="rId18"/>
    <p:sldId id="271" r:id="rId19"/>
    <p:sldId id="307" r:id="rId20"/>
    <p:sldId id="304" r:id="rId21"/>
    <p:sldId id="272" r:id="rId22"/>
    <p:sldId id="323" r:id="rId23"/>
    <p:sldId id="328" r:id="rId24"/>
    <p:sldId id="302" r:id="rId25"/>
    <p:sldId id="273" r:id="rId26"/>
    <p:sldId id="274" r:id="rId27"/>
    <p:sldId id="275" r:id="rId28"/>
    <p:sldId id="306" r:id="rId29"/>
    <p:sldId id="276" r:id="rId30"/>
    <p:sldId id="277" r:id="rId31"/>
    <p:sldId id="278" r:id="rId32"/>
    <p:sldId id="325" r:id="rId33"/>
    <p:sldId id="305" r:id="rId34"/>
    <p:sldId id="279" r:id="rId35"/>
    <p:sldId id="339" r:id="rId36"/>
    <p:sldId id="280" r:id="rId37"/>
    <p:sldId id="303" r:id="rId38"/>
    <p:sldId id="281" r:id="rId39"/>
    <p:sldId id="316" r:id="rId40"/>
    <p:sldId id="282" r:id="rId41"/>
    <p:sldId id="299" r:id="rId42"/>
    <p:sldId id="300" r:id="rId43"/>
    <p:sldId id="318" r:id="rId44"/>
    <p:sldId id="283" r:id="rId45"/>
    <p:sldId id="329" r:id="rId46"/>
    <p:sldId id="313" r:id="rId47"/>
    <p:sldId id="340" r:id="rId48"/>
    <p:sldId id="326" r:id="rId49"/>
    <p:sldId id="319" r:id="rId50"/>
    <p:sldId id="309" r:id="rId51"/>
    <p:sldId id="310" r:id="rId52"/>
    <p:sldId id="338" r:id="rId53"/>
    <p:sldId id="311" r:id="rId54"/>
    <p:sldId id="312" r:id="rId55"/>
    <p:sldId id="327" r:id="rId56"/>
    <p:sldId id="336" r:id="rId57"/>
    <p:sldId id="308" r:id="rId58"/>
    <p:sldId id="315" r:id="rId59"/>
    <p:sldId id="330" r:id="rId60"/>
    <p:sldId id="331" r:id="rId61"/>
    <p:sldId id="332" r:id="rId62"/>
    <p:sldId id="333" r:id="rId63"/>
    <p:sldId id="337" r:id="rId64"/>
    <p:sldId id="335" r:id="rId65"/>
    <p:sldId id="286" r:id="rId66"/>
    <p:sldId id="287" r:id="rId67"/>
    <p:sldId id="290" r:id="rId68"/>
  </p:sldIdLst>
  <p:sldSz cx="9144000" cy="6858000" type="screen4x3"/>
  <p:notesSz cx="6735763" cy="9866313"/>
  <p:defaultTextStyle>
    <a:defPPr>
      <a:defRPr lang="hr-HR"/>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8678"/>
    <a:srgbClr val="DE6E46"/>
    <a:srgbClr val="2FB1CC"/>
    <a:srgbClr val="3399FF"/>
    <a:srgbClr val="3333C9"/>
    <a:srgbClr val="FF3300"/>
    <a:srgbClr val="3366FF"/>
    <a:srgbClr val="3333FF"/>
  </p:clrMru>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05" autoAdjust="0"/>
    <p:restoredTop sz="74958" autoAdjust="0"/>
  </p:normalViewPr>
  <p:slideViewPr>
    <p:cSldViewPr>
      <p:cViewPr>
        <p:scale>
          <a:sx n="60" d="100"/>
          <a:sy n="60" d="100"/>
        </p:scale>
        <p:origin x="-2400" y="-6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defRPr>
            </a:lvl1pPr>
          </a:lstStyle>
          <a:p>
            <a:pPr>
              <a:defRPr/>
            </a:pPr>
            <a:endParaRPr lang="hr-HR"/>
          </a:p>
        </p:txBody>
      </p:sp>
      <p:sp>
        <p:nvSpPr>
          <p:cNvPr id="2560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defRPr>
            </a:lvl1pPr>
          </a:lstStyle>
          <a:p>
            <a:pPr>
              <a:defRPr/>
            </a:pPr>
            <a:endParaRPr lang="hr-HR"/>
          </a:p>
        </p:txBody>
      </p:sp>
      <p:sp>
        <p:nvSpPr>
          <p:cNvPr id="25604"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defRPr>
            </a:lvl1pPr>
          </a:lstStyle>
          <a:p>
            <a:pPr>
              <a:defRPr/>
            </a:pPr>
            <a:endParaRPr lang="hr-HR"/>
          </a:p>
        </p:txBody>
      </p:sp>
      <p:sp>
        <p:nvSpPr>
          <p:cNvPr id="25605"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defRPr>
            </a:lvl1pPr>
          </a:lstStyle>
          <a:p>
            <a:pPr>
              <a:defRPr/>
            </a:pPr>
            <a:fld id="{D64E434F-BA4F-43F8-8FF6-FC3D9AEFCC6F}"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defRPr>
            </a:lvl1pPr>
          </a:lstStyle>
          <a:p>
            <a:pPr>
              <a:defRPr/>
            </a:pPr>
            <a:endParaRPr lang="hr-HR"/>
          </a:p>
        </p:txBody>
      </p:sp>
      <p:sp>
        <p:nvSpPr>
          <p:cNvPr id="307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defRPr>
            </a:lvl1pPr>
          </a:lstStyle>
          <a:p>
            <a:pPr>
              <a:defRPr/>
            </a:pPr>
            <a:endParaRPr lang="hr-HR"/>
          </a:p>
        </p:txBody>
      </p:sp>
      <p:sp>
        <p:nvSpPr>
          <p:cNvPr id="88068"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3072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defRPr>
            </a:lvl1pPr>
          </a:lstStyle>
          <a:p>
            <a:pPr>
              <a:defRPr/>
            </a:pPr>
            <a:endParaRPr lang="hr-HR"/>
          </a:p>
        </p:txBody>
      </p:sp>
      <p:sp>
        <p:nvSpPr>
          <p:cNvPr id="3072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defRPr>
            </a:lvl1pPr>
          </a:lstStyle>
          <a:p>
            <a:pPr>
              <a:defRPr/>
            </a:pPr>
            <a:fld id="{0133EC59-B38C-4B41-AE88-E6A62848B88B}"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c.europa.eu/education/trainingdatabas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c.europa.eu/education/trainingdataba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50EE1D2-5078-4D8C-892C-25526D25E729}" type="slidenum">
              <a:rPr lang="hr-HR" smtClean="0"/>
              <a:pPr/>
              <a:t>1</a:t>
            </a:fld>
            <a:endParaRPr lang="hr-HR" smtClean="0"/>
          </a:p>
        </p:txBody>
      </p:sp>
      <p:sp>
        <p:nvSpPr>
          <p:cNvPr id="89091" name="Rectangle 2"/>
          <p:cNvSpPr>
            <a:spLocks noGrp="1" noRot="1" noChangeAspect="1" noChangeArrowheads="1" noTextEdit="1"/>
          </p:cNvSpPr>
          <p:nvPr>
            <p:ph type="sldImg"/>
          </p:nvPr>
        </p:nvSpPr>
        <p:spPr>
          <a:xfrm>
            <a:off x="903288" y="739775"/>
            <a:ext cx="4932362" cy="3700463"/>
          </a:xfrm>
          <a:ln/>
        </p:spPr>
      </p:sp>
      <p:sp>
        <p:nvSpPr>
          <p:cNvPr id="89092"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zervirano mjesto slike slajda 1"/>
          <p:cNvSpPr>
            <a:spLocks noGrp="1" noRot="1" noChangeAspect="1" noTextEdit="1"/>
          </p:cNvSpPr>
          <p:nvPr>
            <p:ph type="sldImg"/>
          </p:nvPr>
        </p:nvSpPr>
        <p:spPr>
          <a:ln/>
        </p:spPr>
      </p:sp>
      <p:sp>
        <p:nvSpPr>
          <p:cNvPr id="98307" name="Rezervirano mjesto bilježaka 2"/>
          <p:cNvSpPr>
            <a:spLocks noGrp="1"/>
          </p:cNvSpPr>
          <p:nvPr>
            <p:ph type="body" idx="1"/>
          </p:nvPr>
        </p:nvSpPr>
        <p:spPr>
          <a:noFill/>
          <a:ln/>
        </p:spPr>
        <p:txBody>
          <a:bodyPr/>
          <a:lstStyle/>
          <a:p>
            <a:r>
              <a:rPr lang="hr-HR" smtClean="0"/>
              <a:t>ZA IST ukupno 22 (49.037 EUR)  - 2.228,95               1. rok 14/26, 2. rok 8/25 </a:t>
            </a:r>
          </a:p>
          <a:p>
            <a:r>
              <a:rPr lang="hr-HR" smtClean="0"/>
              <a:t>Za PV ukupno 32 (26.550 EUR) – 829,68</a:t>
            </a:r>
          </a:p>
          <a:p>
            <a:endParaRPr lang="hr-HR" smtClean="0"/>
          </a:p>
          <a:p>
            <a:r>
              <a:rPr lang="hr-HR" smtClean="0"/>
              <a:t>Comenius 75.587 EUR</a:t>
            </a:r>
          </a:p>
        </p:txBody>
      </p:sp>
      <p:sp>
        <p:nvSpPr>
          <p:cNvPr id="98308" name="Rezervirano mjesto broja slajda 3"/>
          <p:cNvSpPr>
            <a:spLocks noGrp="1"/>
          </p:cNvSpPr>
          <p:nvPr>
            <p:ph type="sldNum" sz="quarter" idx="5"/>
          </p:nvPr>
        </p:nvSpPr>
        <p:spPr>
          <a:noFill/>
        </p:spPr>
        <p:txBody>
          <a:bodyPr/>
          <a:lstStyle/>
          <a:p>
            <a:fld id="{7DE7B5E3-FC2A-492C-8FA5-7CB829055716}" type="slidenum">
              <a:rPr lang="hr-HR" smtClean="0"/>
              <a:pPr/>
              <a:t>10</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FE6BE8A-EDE3-41E2-B3CE-485EB9F09256}" type="slidenum">
              <a:rPr lang="hr-HR" smtClean="0"/>
              <a:pPr/>
              <a:t>11</a:t>
            </a:fld>
            <a:endParaRPr lang="hr-HR" smtClean="0"/>
          </a:p>
        </p:txBody>
      </p:sp>
      <p:sp>
        <p:nvSpPr>
          <p:cNvPr id="99331" name="Rectangle 2"/>
          <p:cNvSpPr>
            <a:spLocks noGrp="1" noRot="1" noChangeAspect="1" noChangeArrowheads="1" noTextEdit="1"/>
          </p:cNvSpPr>
          <p:nvPr>
            <p:ph type="sldImg"/>
          </p:nvPr>
        </p:nvSpPr>
        <p:spPr>
          <a:xfrm>
            <a:off x="903288" y="739775"/>
            <a:ext cx="4932362" cy="3700463"/>
          </a:xfrm>
          <a:ln/>
        </p:spPr>
      </p:sp>
      <p:sp>
        <p:nvSpPr>
          <p:cNvPr id="99332"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spcBef>
                <a:spcPct val="0"/>
              </a:spcBef>
            </a:pPr>
            <a:r>
              <a:rPr lang="hr-HR" smtClean="0">
                <a:ea typeface="ＭＳ Ｐゴシック" pitchFamily="116" charset="-128"/>
              </a:rPr>
              <a:t>…</a:t>
            </a:r>
            <a:r>
              <a:rPr lang="hr-HR" u="sng" smtClean="0">
                <a:ea typeface="ＭＳ Ｐゴシック" pitchFamily="116" charset="-128"/>
              </a:rPr>
              <a:t>je odlazak u neku od država koje sudjeluju u LLP kako bi usavršili svoje metode podučavanja, upravljanja i upoznali se s sustavima obrazovanja u drugim državama….</a:t>
            </a:r>
          </a:p>
          <a:p>
            <a:pPr eaLnBrk="1" hangingPunct="1">
              <a:spcBef>
                <a:spcPct val="0"/>
              </a:spcBef>
            </a:pPr>
            <a:r>
              <a:rPr lang="hr-HR" u="sng" smtClean="0">
                <a:ea typeface="ＭＳ Ｐゴシック" pitchFamily="116" charset="-128"/>
              </a:rPr>
              <a:t>Namijenjeno je…..</a:t>
            </a:r>
          </a:p>
          <a:p>
            <a:pPr eaLnBrk="1" hangingPunct="1">
              <a:spcBef>
                <a:spcPct val="0"/>
              </a:spcBef>
            </a:pPr>
            <a:r>
              <a:rPr lang="hr-HR" u="sng" smtClean="0">
                <a:ea typeface="ＭＳ Ｐゴシック" pitchFamily="116" charset="-128"/>
              </a:rPr>
              <a:t>Traje od 1 d do 6tj s time da je naš prioritet 1-2 tjedna kako bi što veći broj dobio financijsku potporu.</a:t>
            </a:r>
          </a:p>
          <a:p>
            <a:pPr eaLnBrk="1" hangingPunct="1">
              <a:spcBef>
                <a:spcPct val="0"/>
              </a:spcBef>
            </a:pPr>
            <a:endParaRPr lang="hr-HR" smtClean="0">
              <a:ea typeface="ＭＳ Ｐゴシック" pitchFamily="116" charset="-128"/>
            </a:endParaRPr>
          </a:p>
          <a:p>
            <a:pPr eaLnBrk="1" hangingPunct="1">
              <a:spcBef>
                <a:spcPct val="0"/>
              </a:spcBef>
            </a:pPr>
            <a:r>
              <a:rPr lang="hr-HR" smtClean="0">
                <a:ea typeface="ＭＳ Ｐゴシック" pitchFamily="116" charset="-128"/>
              </a:rPr>
              <a:t>Usavršavanje se mora pružiti metodologije učenja i podučavanja.</a:t>
            </a:r>
          </a:p>
          <a:p>
            <a:pPr eaLnBrk="1" hangingPunct="1">
              <a:spcBef>
                <a:spcPct val="0"/>
              </a:spcBef>
            </a:pPr>
            <a:r>
              <a:rPr lang="hr-HR" b="1" smtClean="0">
                <a:ea typeface="ＭＳ Ｐゴシック" pitchFamily="116" charset="-128"/>
              </a:rPr>
              <a:t>Mora se odnositi na profesionalne aktivnosti kandidata u bilo kojem području obrazovanja npr.:</a:t>
            </a:r>
          </a:p>
          <a:p>
            <a:pPr eaLnBrk="1" hangingPunct="1">
              <a:spcBef>
                <a:spcPct val="0"/>
              </a:spcBef>
            </a:pPr>
            <a:r>
              <a:rPr lang="hr-HR" b="1" smtClean="0">
                <a:ea typeface="ＭＳ Ｐゴシック" pitchFamily="116" charset="-128"/>
              </a:rPr>
              <a:t>-praktične vještine podučavanja, tehnike i metodologijje,</a:t>
            </a:r>
          </a:p>
          <a:p>
            <a:pPr eaLnBrk="1" hangingPunct="1">
              <a:spcBef>
                <a:spcPct val="0"/>
              </a:spcBef>
              <a:buFontTx/>
              <a:buChar char="-"/>
            </a:pPr>
            <a:r>
              <a:rPr lang="hr-HR" b="1" smtClean="0">
                <a:ea typeface="ＭＳ Ｐゴシック" pitchFamily="116" charset="-128"/>
              </a:rPr>
              <a:t>sadržaj školskog obrazovanja,</a:t>
            </a:r>
          </a:p>
          <a:p>
            <a:pPr eaLnBrk="1" hangingPunct="1">
              <a:spcBef>
                <a:spcPct val="0"/>
              </a:spcBef>
              <a:buFontTx/>
              <a:buChar char="-"/>
            </a:pPr>
            <a:r>
              <a:rPr lang="hr-HR" b="1" smtClean="0">
                <a:ea typeface="ＭＳ Ｐゴシック" pitchFamily="116" charset="-128"/>
              </a:rPr>
              <a:t>upravljanje školskim obrazovanjem,</a:t>
            </a:r>
          </a:p>
          <a:p>
            <a:pPr eaLnBrk="1" hangingPunct="1">
              <a:spcBef>
                <a:spcPct val="0"/>
              </a:spcBef>
              <a:buFontTx/>
              <a:buChar char="-"/>
            </a:pPr>
            <a:r>
              <a:rPr lang="hr-HR" b="1" smtClean="0">
                <a:ea typeface="ＭＳ Ｐゴシック" pitchFamily="116" charset="-128"/>
              </a:rPr>
              <a:t>Sustav/politika  </a:t>
            </a:r>
          </a:p>
          <a:p>
            <a:endParaRPr lang="hr-HR" smtClean="0"/>
          </a:p>
          <a:p>
            <a:r>
              <a:rPr lang="hr-HR" smtClean="0"/>
              <a:t>sudionika </a:t>
            </a:r>
            <a:r>
              <a:rPr lang="hr-HR" b="1" smtClean="0"/>
              <a:t>mora biti povezano s vašim stručnim aktivnostima iz područja školskog obrazovanja. </a:t>
            </a:r>
            <a:r>
              <a:rPr lang="hr-HR" smtClean="0"/>
              <a:t> Može pokrivati područja:</a:t>
            </a:r>
          </a:p>
          <a:p>
            <a:r>
              <a:rPr lang="hr-HR" smtClean="0"/>
              <a:t> </a:t>
            </a:r>
          </a:p>
          <a:p>
            <a:r>
              <a:rPr lang="hr-HR" smtClean="0"/>
              <a:t>• </a:t>
            </a:r>
            <a:r>
              <a:rPr lang="hr-HR" i="1" smtClean="0"/>
              <a:t>metodike i didaktike;</a:t>
            </a:r>
          </a:p>
          <a:p>
            <a:r>
              <a:rPr lang="hr-HR" i="1" smtClean="0"/>
              <a:t>• nastavni plan i program, sadržaj predmeta;</a:t>
            </a:r>
          </a:p>
          <a:p>
            <a:r>
              <a:rPr lang="hr-HR" i="1" smtClean="0"/>
              <a:t>• upravljanje školskim ustanovama;</a:t>
            </a:r>
          </a:p>
          <a:p>
            <a:r>
              <a:rPr lang="hr-HR" i="1" smtClean="0"/>
              <a:t>• sustav školskog obrazovanja i politike u vezi s time</a:t>
            </a:r>
          </a:p>
          <a:p>
            <a:endParaRPr lang="hr-HR" smtClean="0"/>
          </a:p>
          <a:p>
            <a:pPr eaLnBrk="1" hangingPunct="1">
              <a:buFont typeface="Wingdings" pitchFamily="2" charset="2"/>
              <a:buChar char="§"/>
            </a:pPr>
            <a:r>
              <a:rPr lang="hr-HR" smtClean="0"/>
              <a:t>učitelji, profesori, odgojitelji; </a:t>
            </a:r>
          </a:p>
          <a:p>
            <a:pPr eaLnBrk="1" hangingPunct="1">
              <a:buFont typeface="Wingdings" pitchFamily="2" charset="2"/>
              <a:buChar char="§"/>
            </a:pPr>
            <a:r>
              <a:rPr lang="hr-HR" smtClean="0"/>
              <a:t>stručni suradnici (pedagozi, psiholozi, knjižničari i stručnjaci edukacijsko-rehabilitacijskog profila)</a:t>
            </a:r>
          </a:p>
          <a:p>
            <a:pPr eaLnBrk="1" hangingPunct="1">
              <a:buFont typeface="Wingdings" pitchFamily="2" charset="2"/>
              <a:buChar char="§"/>
            </a:pPr>
            <a:r>
              <a:rPr lang="hr-HR" smtClean="0"/>
              <a:t>i drugi zaposlenici koji obavljaju znanstveno-obrazovne poslove i odgojno-obrazovne dužnosti: defektolozi, socijalni radnici, voditelji fonoteka, korepetitori, voditelji informatičkih učionica, voditelji specijaliziranih učionica za prilagođene programe i drugi</a:t>
            </a:r>
          </a:p>
          <a:p>
            <a:r>
              <a:rPr lang="hr-HR" smtClean="0"/>
              <a:t> </a:t>
            </a:r>
            <a:r>
              <a:rPr lang="hr-HR" i="1" smtClean="0"/>
              <a:t>Stručno usavršavanje</a:t>
            </a:r>
            <a:r>
              <a:rPr lang="hr-HR" smtClean="0"/>
              <a:t> je aktivnost kojom se poboljšava</a:t>
            </a:r>
          </a:p>
          <a:p>
            <a:r>
              <a:rPr lang="hr-HR" b="1" u="sng" smtClean="0"/>
              <a:t>Ako ste nastavnik stranog jezika, stručno usavršavanje treba se temeljiti na istraživanju metoda učenja i podučavanja stranih jezika. Za nastavnike stranih jezika stručno usavršavanje obično se održava u zemlji u kojoj se dotični jezik govori i podučava. </a:t>
            </a:r>
            <a:endParaRPr lang="hr-HR" b="1" u="sng" smtClean="0">
              <a:ea typeface="ＭＳ Ｐゴシック" pitchFamily="116" charset="-128"/>
            </a:endParaRPr>
          </a:p>
          <a:p>
            <a:endParaRPr lang="hr-HR" smtClean="0"/>
          </a:p>
        </p:txBody>
      </p:sp>
      <p:sp>
        <p:nvSpPr>
          <p:cNvPr id="100356" name="Slide Number Placeholder 3"/>
          <p:cNvSpPr>
            <a:spLocks noGrp="1"/>
          </p:cNvSpPr>
          <p:nvPr>
            <p:ph type="sldNum" sz="quarter" idx="5"/>
          </p:nvPr>
        </p:nvSpPr>
        <p:spPr>
          <a:noFill/>
        </p:spPr>
        <p:txBody>
          <a:bodyPr/>
          <a:lstStyle/>
          <a:p>
            <a:fld id="{A08A8665-048D-41F9-A4C6-EDE95981FD65}" type="slidenum">
              <a:rPr lang="en-US" smtClean="0">
                <a:ea typeface="ＭＳ Ｐゴシック" pitchFamily="116" charset="-128"/>
              </a:rPr>
              <a:pPr/>
              <a:t>12</a:t>
            </a:fld>
            <a:endParaRPr lang="en-US" smtClean="0">
              <a:ea typeface="ＭＳ Ｐゴシック" pitchFamily="11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hr-HR" smtClean="0"/>
              <a:t>Na engleskom uglavnom….</a:t>
            </a:r>
          </a:p>
          <a:p>
            <a:endParaRPr lang="hr-HR" smtClean="0"/>
          </a:p>
          <a:p>
            <a:r>
              <a:rPr lang="hr-HR" smtClean="0"/>
              <a:t>strukturirani tečaj (structured course),</a:t>
            </a:r>
          </a:p>
          <a:p>
            <a:r>
              <a:rPr lang="hr-HR" smtClean="0"/>
              <a:t>job-shadowing (to je poput hospitacija i stručne prakse kod kolege/ice u inozemstvu,</a:t>
            </a:r>
          </a:p>
          <a:p>
            <a:r>
              <a:rPr lang="hr-HR" smtClean="0"/>
              <a:t>čisti jezični tečaj („klasični“ jezični tečaj za one koji predaju opći predmet na stranom jeziku, za one koji podučavaju strani jezik, a nisu ga diplomirali i sl.,  </a:t>
            </a:r>
          </a:p>
          <a:p>
            <a:r>
              <a:rPr lang="hr-HR" smtClean="0"/>
              <a:t>konferencije i seminari.</a:t>
            </a:r>
          </a:p>
          <a:p>
            <a:pPr eaLnBrk="1" hangingPunct="1">
              <a:spcBef>
                <a:spcPct val="0"/>
              </a:spcBef>
            </a:pPr>
            <a:endParaRPr lang="hr-HR" smtClean="0"/>
          </a:p>
          <a:p>
            <a:r>
              <a:rPr lang="hr-HR" smtClean="0"/>
              <a:t>profesionalni razvojni strukturirani tečaja koji za cilj ima stručno usavršavanje nastavnog osoblja s jakim europskim naglaskom s obzirom na temu, profil obučavatelja i sudionika, te mora trajati najmanje 5 punih radnih dana</a:t>
            </a:r>
          </a:p>
          <a:p>
            <a:endParaRPr lang="hr-HR" smtClean="0"/>
          </a:p>
          <a:p>
            <a:r>
              <a:rPr lang="hr-HR" smtClean="0"/>
              <a:t>Stručne prakse ili usavršavanja prema modelu „job-shadowing“ u školi, industrijskom sektoru ili organizaciji koja je uključena u školsko obrazovanje (npr. nevladina udruga ili javna ustanova).</a:t>
            </a:r>
          </a:p>
          <a:p>
            <a:endParaRPr lang="hr-HR" smtClean="0"/>
          </a:p>
          <a:p>
            <a:r>
              <a:rPr lang="hr-HR" smtClean="0"/>
              <a:t>sudjelovanja na europskoj konferenciji ili seminaru koje organizira Comenius Network, Comenius partnerstvo, nacionalna agencija ili europska udruga koja je aktivna u području školskog obrazovanja.</a:t>
            </a:r>
          </a:p>
          <a:p>
            <a:pPr eaLnBrk="1" hangingPunct="1">
              <a:spcBef>
                <a:spcPct val="0"/>
              </a:spcBef>
            </a:pPr>
            <a:endParaRPr lang="hr-HR" smtClean="0"/>
          </a:p>
          <a:p>
            <a:pPr eaLnBrk="1" hangingPunct="1">
              <a:spcBef>
                <a:spcPct val="0"/>
              </a:spcBef>
            </a:pPr>
            <a:r>
              <a:rPr lang="hr-HR" smtClean="0"/>
              <a:t>S ciljem pohađanja isključivo “tečaja jezika” (tzv. </a:t>
            </a:r>
            <a:r>
              <a:rPr lang="hr-HR" i="1" smtClean="0"/>
              <a:t>pure language courses</a:t>
            </a:r>
            <a:r>
              <a:rPr lang="hr-HR" smtClean="0"/>
              <a:t>) kandidati moraju pripadati jednoj od sljedećih skupina:</a:t>
            </a:r>
          </a:p>
          <a:p>
            <a:pPr eaLnBrk="1" hangingPunct="1">
              <a:spcBef>
                <a:spcPct val="0"/>
              </a:spcBef>
            </a:pPr>
            <a:r>
              <a:rPr lang="hr-HR" smtClean="0"/>
              <a:t> </a:t>
            </a:r>
          </a:p>
          <a:p>
            <a:pPr eaLnBrk="1" hangingPunct="1">
              <a:spcBef>
                <a:spcPct val="0"/>
              </a:spcBef>
            </a:pPr>
            <a:r>
              <a:rPr lang="hr-HR" smtClean="0"/>
              <a:t>nastavnici koji žele pohađati tečaj manje poznatog jezika,</a:t>
            </a:r>
          </a:p>
          <a:p>
            <a:pPr eaLnBrk="1" hangingPunct="1">
              <a:spcBef>
                <a:spcPct val="0"/>
              </a:spcBef>
            </a:pPr>
            <a:r>
              <a:rPr lang="hr-HR" smtClean="0"/>
              <a:t>nastavnici koji podučavaju neki opći predmet na stranom jeziku,</a:t>
            </a:r>
          </a:p>
          <a:p>
            <a:pPr eaLnBrk="1" hangingPunct="1">
              <a:spcBef>
                <a:spcPct val="0"/>
              </a:spcBef>
            </a:pPr>
            <a:r>
              <a:rPr lang="hr-HR" smtClean="0"/>
              <a:t>nastavnici nekog drugog predmeta koji se žele prekvalificirati za nastavnike stranog jezika,</a:t>
            </a:r>
          </a:p>
          <a:p>
            <a:pPr eaLnBrk="1" hangingPunct="1">
              <a:spcBef>
                <a:spcPct val="0"/>
              </a:spcBef>
            </a:pPr>
            <a:r>
              <a:rPr lang="hr-HR" smtClean="0"/>
              <a:t>nastavnik u osnovnoj ili srednjoj školi odnosno u vrtiću od kojeg se zahtijeva ili će se zahtijevati da podučava strani jezik,</a:t>
            </a:r>
          </a:p>
          <a:p>
            <a:pPr eaLnBrk="1" hangingPunct="1">
              <a:spcBef>
                <a:spcPct val="0"/>
              </a:spcBef>
            </a:pPr>
            <a:r>
              <a:rPr lang="hr-HR" smtClean="0"/>
              <a:t>školsko osoblje koje sudjeluje u Comenius partnerstvu i želi usavršavanje iz jezika partnera.</a:t>
            </a:r>
          </a:p>
          <a:p>
            <a:pPr eaLnBrk="1" hangingPunct="1">
              <a:spcBef>
                <a:spcPct val="0"/>
              </a:spcBef>
            </a:pPr>
            <a:endParaRPr lang="hr-HR" smtClean="0"/>
          </a:p>
          <a:p>
            <a:pPr eaLnBrk="1" hangingPunct="1">
              <a:spcBef>
                <a:spcPct val="0"/>
              </a:spcBef>
            </a:pPr>
            <a:r>
              <a:rPr lang="hr-HR" smtClean="0"/>
              <a:t>U državu gdje se govori taj jezik. </a:t>
            </a:r>
          </a:p>
          <a:p>
            <a:endParaRPr lang="hr-HR" i="1" smtClean="0"/>
          </a:p>
          <a:p>
            <a:r>
              <a:rPr lang="hr-HR" i="1" smtClean="0"/>
              <a:t>Stručno usavršavanje</a:t>
            </a:r>
            <a:r>
              <a:rPr lang="hr-HR" smtClean="0"/>
              <a:t> sudionika mora biti povezano s njihovim stručnim aktivnostima iz područja školskog obrazovanja  te može pokrivati sljedeća područja:</a:t>
            </a:r>
          </a:p>
          <a:p>
            <a:r>
              <a:rPr lang="hr-HR" smtClean="0"/>
              <a:t> </a:t>
            </a:r>
          </a:p>
          <a:p>
            <a:r>
              <a:rPr lang="hr-HR" smtClean="0"/>
              <a:t>• metodike i didaktike;</a:t>
            </a:r>
          </a:p>
          <a:p>
            <a:r>
              <a:rPr lang="hr-HR" smtClean="0"/>
              <a:t>• nastavni plan i program, sadržaj predmeta;</a:t>
            </a:r>
          </a:p>
          <a:p>
            <a:r>
              <a:rPr lang="hr-HR" smtClean="0"/>
              <a:t>• upravljanje školskim ustanovama;</a:t>
            </a:r>
          </a:p>
          <a:p>
            <a:r>
              <a:rPr lang="hr-HR" smtClean="0"/>
              <a:t>• sustav školskog obrazovanja i politike u vezi s time</a:t>
            </a:r>
          </a:p>
          <a:p>
            <a:r>
              <a:rPr lang="hr-HR" smtClean="0"/>
              <a:t> </a:t>
            </a:r>
          </a:p>
          <a:p>
            <a:r>
              <a:rPr lang="hr-HR" smtClean="0"/>
              <a:t>Ako ste nastavnik stranog jezika, stručno usavršavanje treba se temeljiti na istraživanju metoda učenja i podučavanja. Za nastavnike stranih jezika stručno usavršavanje obično se održava u zemlji u kojoj se dotični jezik govori i podučava. </a:t>
            </a: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r>
              <a:rPr lang="hr-HR" smtClean="0">
                <a:ea typeface="ＭＳ Ｐゴシック" pitchFamily="116" charset="-128"/>
              </a:rPr>
              <a:t>Usavršavanje se mora pružiti metodologije učenja i podučavanja.</a:t>
            </a:r>
          </a:p>
          <a:p>
            <a:pPr eaLnBrk="1" hangingPunct="1">
              <a:spcBef>
                <a:spcPct val="0"/>
              </a:spcBef>
            </a:pPr>
            <a:r>
              <a:rPr lang="hr-HR" smtClean="0">
                <a:ea typeface="ＭＳ Ｐゴシック" pitchFamily="116" charset="-128"/>
              </a:rPr>
              <a:t>Mora se odnositi na profesionalne aktivnosti kandidata u bilo kojem području obrazovanja npr.:</a:t>
            </a:r>
          </a:p>
          <a:p>
            <a:pPr eaLnBrk="1" hangingPunct="1">
              <a:spcBef>
                <a:spcPct val="0"/>
              </a:spcBef>
            </a:pPr>
            <a:r>
              <a:rPr lang="hr-HR" smtClean="0">
                <a:ea typeface="ＭＳ Ｐゴシック" pitchFamily="116" charset="-128"/>
              </a:rPr>
              <a:t>-praktične vještine podučavanja, tehnike i metodologijje,</a:t>
            </a:r>
          </a:p>
          <a:p>
            <a:pPr eaLnBrk="1" hangingPunct="1">
              <a:spcBef>
                <a:spcPct val="0"/>
              </a:spcBef>
              <a:buFontTx/>
              <a:buChar char="-"/>
            </a:pPr>
            <a:r>
              <a:rPr lang="hr-HR" smtClean="0">
                <a:ea typeface="ＭＳ Ｐゴシック" pitchFamily="116" charset="-128"/>
              </a:rPr>
              <a:t>sadržaj školskog obrazovanja,</a:t>
            </a:r>
          </a:p>
          <a:p>
            <a:pPr eaLnBrk="1" hangingPunct="1">
              <a:spcBef>
                <a:spcPct val="0"/>
              </a:spcBef>
              <a:buFontTx/>
              <a:buChar char="-"/>
            </a:pPr>
            <a:r>
              <a:rPr lang="hr-HR" smtClean="0">
                <a:ea typeface="ＭＳ Ｐゴシック" pitchFamily="116" charset="-128"/>
              </a:rPr>
              <a:t>upravljanje školskim obrazovanjem,</a:t>
            </a:r>
          </a:p>
          <a:p>
            <a:pPr eaLnBrk="1" hangingPunct="1">
              <a:spcBef>
                <a:spcPct val="0"/>
              </a:spcBef>
              <a:buFontTx/>
              <a:buChar char="-"/>
            </a:pPr>
            <a:r>
              <a:rPr lang="hr-HR" smtClean="0">
                <a:ea typeface="ＭＳ Ｐゴシック" pitchFamily="116" charset="-128"/>
              </a:rPr>
              <a:t>Sustav/politika  </a:t>
            </a:r>
          </a:p>
        </p:txBody>
      </p:sp>
      <p:sp>
        <p:nvSpPr>
          <p:cNvPr id="101380" name="Slide Number Placeholder 3"/>
          <p:cNvSpPr>
            <a:spLocks noGrp="1"/>
          </p:cNvSpPr>
          <p:nvPr>
            <p:ph type="sldNum" sz="quarter" idx="5"/>
          </p:nvPr>
        </p:nvSpPr>
        <p:spPr>
          <a:noFill/>
        </p:spPr>
        <p:txBody>
          <a:bodyPr/>
          <a:lstStyle/>
          <a:p>
            <a:fld id="{B41F78A9-81B2-4068-B1D0-BA5903C61DCF}" type="slidenum">
              <a:rPr lang="en-US" smtClean="0">
                <a:ea typeface="ＭＳ Ｐゴシック" pitchFamily="116" charset="-128"/>
              </a:rPr>
              <a:pPr/>
              <a:t>13</a:t>
            </a:fld>
            <a:endParaRPr lang="en-US" smtClean="0">
              <a:ea typeface="ＭＳ Ｐゴシック" pitchFamily="11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sr-Latn-CS" smtClean="0"/>
          </a:p>
        </p:txBody>
      </p:sp>
      <p:sp>
        <p:nvSpPr>
          <p:cNvPr id="102404" name="Slide Number Placeholder 3"/>
          <p:cNvSpPr>
            <a:spLocks noGrp="1"/>
          </p:cNvSpPr>
          <p:nvPr>
            <p:ph type="sldNum" sz="quarter" idx="5"/>
          </p:nvPr>
        </p:nvSpPr>
        <p:spPr>
          <a:noFill/>
        </p:spPr>
        <p:txBody>
          <a:bodyPr/>
          <a:lstStyle/>
          <a:p>
            <a:fld id="{78842741-5031-4A39-9918-1D982749985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spcBef>
                <a:spcPct val="0"/>
              </a:spcBef>
            </a:pPr>
            <a:r>
              <a:rPr lang="hr-HR" b="1" smtClean="0"/>
              <a:t>Zašto otići na stručno usavršavanje?</a:t>
            </a:r>
          </a:p>
          <a:p>
            <a:pPr eaLnBrk="1" hangingPunct="1">
              <a:spcBef>
                <a:spcPct val="0"/>
              </a:spcBef>
            </a:pPr>
            <a:r>
              <a:rPr lang="hr-HR" smtClean="0"/>
              <a:t>Razmjenujete iskustva, nastavne materijale, primjere dobre prakse s kolegama iz drugih država, ostvarujete kontakte, upoznajete se s njihovim školskim sustavima…. i samim time povećavate europsku dimenziju vaše ustanove i učenika</a:t>
            </a:r>
          </a:p>
          <a:p>
            <a:pPr eaLnBrk="1" hangingPunct="1">
              <a:spcBef>
                <a:spcPct val="0"/>
              </a:spcBef>
            </a:pPr>
            <a:endParaRPr lang="hr-HR" smtClean="0"/>
          </a:p>
          <a:p>
            <a:pPr eaLnBrk="1" hangingPunct="1">
              <a:spcBef>
                <a:spcPct val="0"/>
              </a:spcBef>
            </a:pPr>
            <a:r>
              <a:rPr lang="hr-HR" smtClean="0"/>
              <a:t>Usavršavate i vježbate strani jezik</a:t>
            </a:r>
          </a:p>
          <a:p>
            <a:pPr eaLnBrk="1" hangingPunct="1">
              <a:spcBef>
                <a:spcPct val="0"/>
              </a:spcBef>
            </a:pPr>
            <a:endParaRPr lang="hr-HR" smtClean="0"/>
          </a:p>
          <a:p>
            <a:r>
              <a:rPr lang="hr-HR" smtClean="0"/>
              <a:t>profesionalni razvojni strukturirani tečaja koji za cilj ima stručno usavršavanje nastavnog osoblja s jakim europskim naglaskom s obzirom na temu, profil obučavatelja i sudionika, te mora trajati najmanje 5 punih radnih dana</a:t>
            </a:r>
          </a:p>
          <a:p>
            <a:endParaRPr lang="hr-HR" smtClean="0"/>
          </a:p>
          <a:p>
            <a:r>
              <a:rPr lang="hr-HR" smtClean="0"/>
              <a:t>Stručne prakse ili usavršavanja prema modelu „job-shadowing“ u školi, industrijskom sektoru ili organizaciji koja je uključena u školsko obrazovanje (npr. nevladina udruga ili javna ustanova).</a:t>
            </a:r>
          </a:p>
          <a:p>
            <a:endParaRPr lang="hr-HR" smtClean="0"/>
          </a:p>
          <a:p>
            <a:r>
              <a:rPr lang="hr-HR" smtClean="0"/>
              <a:t>sudjelovanja na europskoj konferenciji ili seminaru koje organizira Comenius Network, Comenius partnerstvo, nacionalna agencija ili europska udruga koja je aktivna u području školskog obrazovanja.</a:t>
            </a:r>
          </a:p>
          <a:p>
            <a:pPr eaLnBrk="1" hangingPunct="1">
              <a:spcBef>
                <a:spcPct val="0"/>
              </a:spcBef>
            </a:pPr>
            <a:endParaRPr lang="hr-HR" smtClean="0"/>
          </a:p>
          <a:p>
            <a:pPr eaLnBrk="1" hangingPunct="1">
              <a:spcBef>
                <a:spcPct val="0"/>
              </a:spcBef>
            </a:pPr>
            <a:r>
              <a:rPr lang="hr-HR" smtClean="0"/>
              <a:t>S ciljem pohađanja isključivo “tečaja jezika” (tzv. </a:t>
            </a:r>
            <a:r>
              <a:rPr lang="hr-HR" i="1" smtClean="0"/>
              <a:t>pure language courses</a:t>
            </a:r>
            <a:r>
              <a:rPr lang="hr-HR" smtClean="0"/>
              <a:t>) kandidati moraju pripadati jednoj od sljedećih skupina:</a:t>
            </a:r>
          </a:p>
          <a:p>
            <a:pPr eaLnBrk="1" hangingPunct="1">
              <a:spcBef>
                <a:spcPct val="0"/>
              </a:spcBef>
            </a:pPr>
            <a:r>
              <a:rPr lang="hr-HR" smtClean="0"/>
              <a:t> </a:t>
            </a:r>
          </a:p>
          <a:p>
            <a:pPr eaLnBrk="1" hangingPunct="1">
              <a:spcBef>
                <a:spcPct val="0"/>
              </a:spcBef>
            </a:pPr>
            <a:r>
              <a:rPr lang="hr-HR" smtClean="0"/>
              <a:t>nastavnici koji žele pohađati tečaj manje poznatog jezika,</a:t>
            </a:r>
          </a:p>
          <a:p>
            <a:pPr eaLnBrk="1" hangingPunct="1">
              <a:spcBef>
                <a:spcPct val="0"/>
              </a:spcBef>
            </a:pPr>
            <a:r>
              <a:rPr lang="hr-HR" smtClean="0"/>
              <a:t>nastavnici koji podučavaju neki opći predmet na stranom jeziku,</a:t>
            </a:r>
          </a:p>
          <a:p>
            <a:pPr eaLnBrk="1" hangingPunct="1">
              <a:spcBef>
                <a:spcPct val="0"/>
              </a:spcBef>
            </a:pPr>
            <a:r>
              <a:rPr lang="hr-HR" smtClean="0"/>
              <a:t>nastavnici nekog drugog predmeta koji se žele prekvalificirati za nastavnike stranog jezika,</a:t>
            </a:r>
          </a:p>
          <a:p>
            <a:pPr eaLnBrk="1" hangingPunct="1">
              <a:spcBef>
                <a:spcPct val="0"/>
              </a:spcBef>
            </a:pPr>
            <a:r>
              <a:rPr lang="hr-HR" smtClean="0"/>
              <a:t>nastavnik u osnovnoj ili srednjoj školi odnosno u vrtiću od kojeg se zahtijeva ili će se zahtijevati da podučava strani jezik,</a:t>
            </a:r>
          </a:p>
          <a:p>
            <a:pPr eaLnBrk="1" hangingPunct="1">
              <a:spcBef>
                <a:spcPct val="0"/>
              </a:spcBef>
            </a:pPr>
            <a:r>
              <a:rPr lang="hr-HR" smtClean="0"/>
              <a:t>školsko osoblje koje sudjeluje u Comenius partnerstvu i želi usavršavanje iz jezika partnera.</a:t>
            </a:r>
          </a:p>
          <a:p>
            <a:pPr eaLnBrk="1" hangingPunct="1">
              <a:spcBef>
                <a:spcPct val="0"/>
              </a:spcBef>
            </a:pPr>
            <a:endParaRPr lang="hr-HR" smtClean="0"/>
          </a:p>
          <a:p>
            <a:pPr eaLnBrk="1" hangingPunct="1">
              <a:spcBef>
                <a:spcPct val="0"/>
              </a:spcBef>
            </a:pPr>
            <a:r>
              <a:rPr lang="hr-HR" smtClean="0"/>
              <a:t>U državu gdje se govori taj jezik. </a:t>
            </a:r>
          </a:p>
          <a:p>
            <a:endParaRPr lang="hr-HR" i="1" smtClean="0"/>
          </a:p>
          <a:p>
            <a:r>
              <a:rPr lang="hr-HR" i="1" smtClean="0"/>
              <a:t>Stručno usavršavanje</a:t>
            </a:r>
            <a:r>
              <a:rPr lang="hr-HR" smtClean="0"/>
              <a:t> sudionika mora biti povezano s njihovim stručnim aktivnostima iz područja školskog obrazovanja  te može pokrivati sljedeća područja:</a:t>
            </a:r>
          </a:p>
          <a:p>
            <a:r>
              <a:rPr lang="hr-HR" smtClean="0"/>
              <a:t> </a:t>
            </a:r>
          </a:p>
          <a:p>
            <a:r>
              <a:rPr lang="hr-HR" smtClean="0"/>
              <a:t>• metodike i didaktike;</a:t>
            </a:r>
          </a:p>
          <a:p>
            <a:r>
              <a:rPr lang="hr-HR" smtClean="0"/>
              <a:t>• nastavni plan i program, sadržaj predmeta;</a:t>
            </a:r>
          </a:p>
          <a:p>
            <a:r>
              <a:rPr lang="hr-HR" smtClean="0"/>
              <a:t>• upravljanje školskim ustanovama;</a:t>
            </a:r>
          </a:p>
          <a:p>
            <a:r>
              <a:rPr lang="hr-HR" smtClean="0"/>
              <a:t>• sustav školskog obrazovanja i politike u vezi s time</a:t>
            </a:r>
          </a:p>
          <a:p>
            <a:r>
              <a:rPr lang="hr-HR" smtClean="0"/>
              <a:t> </a:t>
            </a:r>
          </a:p>
          <a:p>
            <a:r>
              <a:rPr lang="hr-HR" smtClean="0"/>
              <a:t>Ako ste nastavnik stranog jezika, stručno usavršavanje treba se temeljiti na istraživanju metoda učenja i podučavanja. Za nastavnike stranih jezika stručno usavršavanje obično se održava u zemlji u kojoj se dotični jezik govori i podučava. </a:t>
            </a: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r>
              <a:rPr lang="hr-HR" smtClean="0">
                <a:ea typeface="ＭＳ Ｐゴシック" pitchFamily="116" charset="-128"/>
              </a:rPr>
              <a:t>Usavršavanje se mora pružiti metodologije učenja i podučavanja.</a:t>
            </a:r>
          </a:p>
          <a:p>
            <a:pPr eaLnBrk="1" hangingPunct="1">
              <a:spcBef>
                <a:spcPct val="0"/>
              </a:spcBef>
            </a:pPr>
            <a:r>
              <a:rPr lang="hr-HR" smtClean="0">
                <a:ea typeface="ＭＳ Ｐゴシック" pitchFamily="116" charset="-128"/>
              </a:rPr>
              <a:t>Mora se odnositi na profesionalne aktivnosti kandidata u bilo kojem području obrazovanja npr.:</a:t>
            </a:r>
          </a:p>
          <a:p>
            <a:pPr eaLnBrk="1" hangingPunct="1">
              <a:spcBef>
                <a:spcPct val="0"/>
              </a:spcBef>
            </a:pPr>
            <a:r>
              <a:rPr lang="hr-HR" smtClean="0">
                <a:ea typeface="ＭＳ Ｐゴシック" pitchFamily="116" charset="-128"/>
              </a:rPr>
              <a:t>-praktične vještine podučavanja, tehnike i metodologijje,</a:t>
            </a:r>
          </a:p>
          <a:p>
            <a:pPr eaLnBrk="1" hangingPunct="1">
              <a:spcBef>
                <a:spcPct val="0"/>
              </a:spcBef>
              <a:buFontTx/>
              <a:buChar char="-"/>
            </a:pPr>
            <a:r>
              <a:rPr lang="hr-HR" smtClean="0">
                <a:ea typeface="ＭＳ Ｐゴシック" pitchFamily="116" charset="-128"/>
              </a:rPr>
              <a:t>sadržaj školskog obrazovanja,</a:t>
            </a:r>
          </a:p>
          <a:p>
            <a:pPr eaLnBrk="1" hangingPunct="1">
              <a:spcBef>
                <a:spcPct val="0"/>
              </a:spcBef>
              <a:buFontTx/>
              <a:buChar char="-"/>
            </a:pPr>
            <a:r>
              <a:rPr lang="hr-HR" smtClean="0">
                <a:ea typeface="ＭＳ Ｐゴシック" pitchFamily="116" charset="-128"/>
              </a:rPr>
              <a:t>upravljanje školskim obrazovanjem,</a:t>
            </a:r>
          </a:p>
          <a:p>
            <a:pPr eaLnBrk="1" hangingPunct="1">
              <a:spcBef>
                <a:spcPct val="0"/>
              </a:spcBef>
              <a:buFontTx/>
              <a:buChar char="-"/>
            </a:pPr>
            <a:r>
              <a:rPr lang="hr-HR" smtClean="0">
                <a:ea typeface="ＭＳ Ｐゴシック" pitchFamily="116" charset="-128"/>
              </a:rPr>
              <a:t>Sustav/politika  </a:t>
            </a:r>
          </a:p>
        </p:txBody>
      </p:sp>
      <p:sp>
        <p:nvSpPr>
          <p:cNvPr id="103428" name="Slide Number Placeholder 3"/>
          <p:cNvSpPr>
            <a:spLocks noGrp="1"/>
          </p:cNvSpPr>
          <p:nvPr>
            <p:ph type="sldNum" sz="quarter" idx="5"/>
          </p:nvPr>
        </p:nvSpPr>
        <p:spPr>
          <a:noFill/>
        </p:spPr>
        <p:txBody>
          <a:bodyPr/>
          <a:lstStyle/>
          <a:p>
            <a:fld id="{CA87ADCA-1B0B-47B0-B84F-F4113A50AC09}" type="slidenum">
              <a:rPr lang="en-US" smtClean="0">
                <a:ea typeface="ＭＳ Ｐゴシック" pitchFamily="116" charset="-128"/>
              </a:rPr>
              <a:pPr/>
              <a:t>15</a:t>
            </a:fld>
            <a:endParaRPr lang="en-US" smtClean="0">
              <a:ea typeface="ＭＳ Ｐゴシック" pitchFamily="11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E3AC161-3C0A-4E56-91EF-CB41FE118054}" type="slidenum">
              <a:rPr lang="hr-HR" smtClean="0"/>
              <a:pPr/>
              <a:t>16</a:t>
            </a:fld>
            <a:endParaRPr lang="hr-HR" smtClean="0"/>
          </a:p>
        </p:txBody>
      </p:sp>
      <p:sp>
        <p:nvSpPr>
          <p:cNvPr id="104451" name="Slide Image Placeholder 1"/>
          <p:cNvSpPr>
            <a:spLocks noGrp="1" noRot="1" noChangeAspect="1" noTextEdit="1"/>
          </p:cNvSpPr>
          <p:nvPr>
            <p:ph type="sldImg"/>
          </p:nvPr>
        </p:nvSpPr>
        <p:spPr>
          <a:ln/>
        </p:spPr>
      </p:sp>
      <p:sp>
        <p:nvSpPr>
          <p:cNvPr id="104452"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anchor="b"/>
          <a:lstStyle/>
          <a:p>
            <a:pPr algn="r"/>
            <a:fld id="{EA5214EE-5116-4A86-AA57-978BBD76811E}" type="slidenum">
              <a:rPr lang="hr-HR" sz="1200">
                <a:latin typeface="Calibri" pitchFamily="34" charset="0"/>
              </a:rPr>
              <a:pPr algn="r"/>
              <a:t>16</a:t>
            </a:fld>
            <a:endParaRPr lang="hr-HR" sz="1200">
              <a:latin typeface="Calibri" pitchFamily="34" charset="0"/>
            </a:endParaRPr>
          </a:p>
        </p:txBody>
      </p:sp>
      <p:sp>
        <p:nvSpPr>
          <p:cNvPr id="104453" name="Rezervirano mjesto bilježaka 4"/>
          <p:cNvSpPr>
            <a:spLocks noGrp="1"/>
          </p:cNvSpPr>
          <p:nvPr>
            <p:ph type="body" idx="1"/>
          </p:nvPr>
        </p:nvSpPr>
        <p:spPr>
          <a:noFill/>
          <a:ln/>
        </p:spPr>
        <p:txBody>
          <a:bodyPr/>
          <a:lstStyle/>
          <a:p>
            <a:r>
              <a:rPr lang="hr-HR" smtClean="0"/>
              <a:t>Sada kad ste čuli o koristima, sigurno Vas zanima kako pronaći stručno usavršavanje…..</a:t>
            </a:r>
          </a:p>
          <a:p>
            <a:endParaRPr lang="hr-HR" smtClean="0"/>
          </a:p>
          <a:p>
            <a:r>
              <a:rPr lang="hr-HR" smtClean="0"/>
              <a:t>Postoje razni načini….to su…..</a:t>
            </a:r>
          </a:p>
          <a:p>
            <a:endParaRPr lang="hr-HR" smtClean="0"/>
          </a:p>
          <a:p>
            <a:r>
              <a:rPr lang="hr-HR" b="1" smtClean="0"/>
              <a:t>Moguće je odabrati </a:t>
            </a:r>
            <a:r>
              <a:rPr lang="hr-HR" b="1" i="1" smtClean="0"/>
              <a:t>stručno usavršavanje</a:t>
            </a:r>
            <a:r>
              <a:rPr lang="hr-HR" b="1" smtClean="0"/>
              <a:t> koje se ne nalazi u bazi podataka a podrobnije informacije o njemu treba navesti u prijavnom obrascu. </a:t>
            </a:r>
            <a:endParaRPr lang="hr-HR" smtClean="0"/>
          </a:p>
          <a:p>
            <a:endParaRPr lang="hr-HR" smtClean="0"/>
          </a:p>
          <a:p>
            <a:r>
              <a:rPr lang="en-US" smtClean="0"/>
              <a:t>Find a suitable course or potential job shadowing opportunity.</a:t>
            </a:r>
            <a:br>
              <a:rPr lang="en-US" smtClean="0"/>
            </a:br>
            <a:r>
              <a:rPr lang="en-US" smtClean="0"/>
              <a:t/>
            </a:r>
            <a:br>
              <a:rPr lang="en-US" smtClean="0"/>
            </a:br>
            <a:r>
              <a:rPr lang="en-US" smtClean="0"/>
              <a:t>The </a:t>
            </a:r>
            <a:r>
              <a:rPr lang="en-US" smtClean="0">
                <a:hlinkClick r:id="rId3"/>
              </a:rPr>
              <a:t>Comenius Grundtvig Course Database</a:t>
            </a:r>
            <a:r>
              <a:rPr lang="en-US" smtClean="0"/>
              <a:t> lists courses approved by the European Commission, as well as courses developed as part of a Comenius or Grundtvig project. You can also check courses which have not been developed under Comenius or Grundtvig on the websites of National Agencies of other countries: the Europa Server will give you links to websites.</a:t>
            </a:r>
            <a:br>
              <a:rPr lang="en-US" smtClean="0"/>
            </a:br>
            <a:r>
              <a:rPr lang="en-US" smtClean="0"/>
              <a:t/>
            </a:r>
            <a:br>
              <a:rPr lang="en-US" smtClean="0"/>
            </a:br>
            <a:r>
              <a:rPr lang="en-US" smtClean="0"/>
              <a:t>If you can, provisionally book a place on the course or agree a time to visit with your job shadowing colleague. However, do not finalise any details until your application has been approved.</a:t>
            </a:r>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FDDD884-4A82-408E-B3B3-39BECACBC319}" type="slidenum">
              <a:rPr lang="hr-HR" smtClean="0"/>
              <a:pPr/>
              <a:t>17</a:t>
            </a:fld>
            <a:endParaRPr lang="hr-HR" smtClean="0"/>
          </a:p>
        </p:txBody>
      </p:sp>
      <p:sp>
        <p:nvSpPr>
          <p:cNvPr id="105475" name="Slide Image Placeholder 1"/>
          <p:cNvSpPr>
            <a:spLocks noGrp="1" noRot="1" noChangeAspect="1" noTextEdit="1"/>
          </p:cNvSpPr>
          <p:nvPr>
            <p:ph type="sldImg"/>
          </p:nvPr>
        </p:nvSpPr>
        <p:spPr>
          <a:ln/>
        </p:spPr>
      </p:sp>
      <p:sp>
        <p:nvSpPr>
          <p:cNvPr id="105476"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anchor="b"/>
          <a:lstStyle/>
          <a:p>
            <a:pPr algn="r"/>
            <a:fld id="{E959008E-F74E-4E4D-97DF-B903B7150D3C}" type="slidenum">
              <a:rPr lang="hr-HR" sz="1200">
                <a:latin typeface="Calibri" pitchFamily="34" charset="0"/>
              </a:rPr>
              <a:pPr algn="r"/>
              <a:t>17</a:t>
            </a:fld>
            <a:endParaRPr lang="hr-HR" sz="1200">
              <a:latin typeface="Calibri" pitchFamily="34" charset="0"/>
            </a:endParaRPr>
          </a:p>
        </p:txBody>
      </p:sp>
      <p:sp>
        <p:nvSpPr>
          <p:cNvPr id="105477" name="Rezervirano mjesto bilježaka 4"/>
          <p:cNvSpPr>
            <a:spLocks noGrp="1"/>
          </p:cNvSpPr>
          <p:nvPr>
            <p:ph type="body" idx="1"/>
          </p:nvPr>
        </p:nvSpPr>
        <p:spPr>
          <a:noFill/>
          <a:ln/>
        </p:spPr>
        <p:txBody>
          <a:bodyPr/>
          <a:lstStyle/>
          <a:p>
            <a:pPr eaLnBrk="1" hangingPunct="1">
              <a:spcBef>
                <a:spcPct val="0"/>
              </a:spcBef>
            </a:pPr>
            <a:r>
              <a:rPr lang="en-US" smtClean="0"/>
              <a:t>The </a:t>
            </a:r>
            <a:r>
              <a:rPr lang="en-US" smtClean="0">
                <a:hlinkClick r:id="rId3"/>
              </a:rPr>
              <a:t>Comenius Grundtvig Course Database</a:t>
            </a:r>
            <a:r>
              <a:rPr lang="en-US" smtClean="0"/>
              <a:t> lists courses approved by the European Commission, as well as courses developed as part of a Comenius or Grundtvig project.</a:t>
            </a:r>
            <a:endParaRPr lang="hr-HR" smtClean="0"/>
          </a:p>
          <a:p>
            <a:pPr eaLnBrk="1" hangingPunct="1">
              <a:spcBef>
                <a:spcPct val="0"/>
              </a:spcBef>
            </a:pPr>
            <a:endParaRPr lang="hr-HR" smtClean="0"/>
          </a:p>
          <a:p>
            <a:pPr eaLnBrk="1" hangingPunct="1">
              <a:spcBef>
                <a:spcPct val="0"/>
              </a:spcBef>
            </a:pPr>
            <a:r>
              <a:rPr lang="hr-HR" smtClean="0"/>
              <a:t>Kako pretražiti bazu podataka? Kliknite na “search form”. Ukoliko vam je već poznat naslov </a:t>
            </a:r>
            <a:r>
              <a:rPr lang="hr-HR" i="1" smtClean="0"/>
              <a:t>stručnog usavršavanja</a:t>
            </a:r>
            <a:r>
              <a:rPr lang="hr-HR" smtClean="0"/>
              <a:t> ili njegova oznaka te podatke možete izravno unijeti u dotično polje i bit će vam omogućen uvid u sve pojedinosti dotičnog </a:t>
            </a:r>
            <a:r>
              <a:rPr lang="hr-HR" i="1" smtClean="0"/>
              <a:t>stručnog usavršavanja</a:t>
            </a:r>
            <a:r>
              <a:rPr lang="hr-HR" smtClean="0"/>
              <a:t>. U suprotnom, pretragu možete započeti unošenjem teme </a:t>
            </a:r>
            <a:r>
              <a:rPr lang="hr-HR" i="1" smtClean="0"/>
              <a:t>stručnog usavršavanja</a:t>
            </a:r>
            <a:r>
              <a:rPr lang="hr-HR" smtClean="0"/>
              <a:t>, datuma, ciljane skupine, jezika na kojem će se podučavati itd. Uzmite u obzir da broj rezultata koji će se prikazati ovisi o broju unesenih kriterija za pretraživanje.</a:t>
            </a:r>
          </a:p>
          <a:p>
            <a:pPr eaLnBrk="1" hangingPunct="1">
              <a:spcBef>
                <a:spcPct val="0"/>
              </a:spcBef>
            </a:pPr>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p:cNvSpPr>
            <a:spLocks noGrp="1" noRot="1" noChangeAspect="1" noTextEdit="1"/>
          </p:cNvSpPr>
          <p:nvPr>
            <p:ph type="sldImg"/>
          </p:nvPr>
        </p:nvSpPr>
        <p:spPr>
          <a:ln/>
        </p:spPr>
      </p:sp>
      <p:sp>
        <p:nvSpPr>
          <p:cNvPr id="106499" name="Rezervirano mjesto bilježaka 2"/>
          <p:cNvSpPr>
            <a:spLocks noGrp="1"/>
          </p:cNvSpPr>
          <p:nvPr>
            <p:ph type="body" idx="1"/>
          </p:nvPr>
        </p:nvSpPr>
        <p:spPr>
          <a:noFill/>
          <a:ln/>
        </p:spPr>
        <p:txBody>
          <a:bodyPr/>
          <a:lstStyle/>
          <a:p>
            <a:r>
              <a:rPr lang="en-US" smtClean="0"/>
              <a:t>arget Groups</a:t>
            </a:r>
            <a:br>
              <a:rPr lang="en-US" smtClean="0"/>
            </a:br>
            <a:r>
              <a:rPr lang="en-US" smtClean="0"/>
              <a:t>The course is designed for non-native teachers in primary, secondary and adult education.</a:t>
            </a:r>
            <a:br>
              <a:rPr lang="en-US" smtClean="0"/>
            </a:br>
            <a:r>
              <a:rPr lang="en-US" smtClean="0"/>
              <a:t/>
            </a:r>
            <a:br>
              <a:rPr lang="en-US" smtClean="0"/>
            </a:br>
            <a:r>
              <a:rPr lang="en-US" smtClean="0"/>
              <a:t>A preparation pack is sent to participants on enrolment. Before the start of the course, participants will be asked to complete a pre-course questionnaire and a pre-course task which will enable the trainers to focus more specifically on the exact needs of the participants. The trainers will review the pre-course task during the course.</a:t>
            </a:r>
            <a:br>
              <a:rPr lang="en-US" smtClean="0"/>
            </a:br>
            <a:r>
              <a:rPr lang="en-US" b="1" smtClean="0"/>
              <a:t>Objectives</a:t>
            </a:r>
            <a:r>
              <a:rPr lang="en-US" smtClean="0"/>
              <a:t> The course aims to develop participants’ English language skills, provide them with a refreshing and practical look at current language teaching ideas and explore modern British life and culture.</a:t>
            </a:r>
            <a:br>
              <a:rPr lang="en-US" smtClean="0"/>
            </a:br>
            <a:r>
              <a:rPr lang="en-US" smtClean="0"/>
              <a:t/>
            </a:r>
            <a:br>
              <a:rPr lang="en-US" smtClean="0"/>
            </a:br>
            <a:r>
              <a:rPr lang="en-US" smtClean="0"/>
              <a:t>This course aims to:</a:t>
            </a:r>
            <a:br>
              <a:rPr lang="en-US" smtClean="0"/>
            </a:br>
            <a:r>
              <a:rPr lang="en-US" smtClean="0"/>
              <a:t> develop general language skills </a:t>
            </a:r>
            <a:br>
              <a:rPr lang="en-US" smtClean="0"/>
            </a:br>
            <a:r>
              <a:rPr lang="en-US" smtClean="0"/>
              <a:t> provide very practical teaching ideas and new techniques: eg</a:t>
            </a:r>
            <a:br>
              <a:rPr lang="en-US" smtClean="0"/>
            </a:br>
            <a:r>
              <a:rPr lang="en-US" smtClean="0"/>
              <a:t> creative ideas for teaching grammar</a:t>
            </a:r>
            <a:br>
              <a:rPr lang="en-US" smtClean="0"/>
            </a:br>
            <a:r>
              <a:rPr lang="en-US" smtClean="0"/>
              <a:t> using the internet and CALL</a:t>
            </a:r>
            <a:br>
              <a:rPr lang="en-US" smtClean="0"/>
            </a:br>
            <a:r>
              <a:rPr lang="en-US" smtClean="0"/>
              <a:t> techniques for teaching pronunciation</a:t>
            </a:r>
            <a:br>
              <a:rPr lang="en-US" smtClean="0"/>
            </a:br>
            <a:r>
              <a:rPr lang="en-US" smtClean="0"/>
              <a:t> key principles of CLIL and bilingual education</a:t>
            </a:r>
            <a:br>
              <a:rPr lang="en-US" smtClean="0"/>
            </a:br>
            <a:r>
              <a:rPr lang="en-US" smtClean="0"/>
              <a:t> using storytelling and drama</a:t>
            </a:r>
            <a:br>
              <a:rPr lang="en-US" smtClean="0"/>
            </a:br>
            <a:r>
              <a:rPr lang="en-US" smtClean="0"/>
              <a:t> review the latest teaching materials </a:t>
            </a:r>
            <a:br>
              <a:rPr lang="en-US" smtClean="0"/>
            </a:br>
            <a:r>
              <a:rPr lang="en-US" smtClean="0"/>
              <a:t> explore aspects of modern British life and culture.</a:t>
            </a:r>
            <a:br>
              <a:rPr lang="en-US" smtClean="0"/>
            </a:br>
            <a:r>
              <a:rPr lang="en-US" smtClean="0"/>
              <a:t/>
            </a:r>
            <a:br>
              <a:rPr lang="en-US" smtClean="0"/>
            </a:br>
            <a:r>
              <a:rPr lang="en-US" smtClean="0"/>
              <a:t>The following programme, therefore, shows a sample timetable for this course.</a:t>
            </a:r>
            <a:br>
              <a:rPr lang="en-US" smtClean="0"/>
            </a:br>
            <a:r>
              <a:rPr lang="en-US" b="1" smtClean="0"/>
              <a:t>Methodology</a:t>
            </a:r>
            <a:r>
              <a:rPr lang="en-US" smtClean="0"/>
              <a:t> Input will be provided in a variety of ways (including seminars and practical workshops, trainer summaries and demonstrations) that take account of the course participants’ different learning preferences and styles. Participants will be encouraged to share their own ideas and experience, and develop networks with participants from other countries.</a:t>
            </a:r>
            <a:br>
              <a:rPr lang="en-US" smtClean="0"/>
            </a:br>
            <a:r>
              <a:rPr lang="en-US" smtClean="0"/>
              <a:t>There will be opportunities throughout the course to exploit the UK context by collecting relevant authentic materials, making contact with native speakers and taking part in the school’s social and cultural programme, and outings. </a:t>
            </a:r>
            <a:br>
              <a:rPr lang="en-US" smtClean="0"/>
            </a:br>
            <a:r>
              <a:rPr lang="en-US" smtClean="0"/>
              <a:t>Participants will be encouraged to explore how the practical ideas presented can be incorporated into their teaching context.</a:t>
            </a:r>
            <a:br>
              <a:rPr lang="en-US" smtClean="0"/>
            </a:br>
            <a:r>
              <a:rPr lang="en-US" smtClean="0"/>
              <a:t>Participants will have the opportunity to observe classes with our adult learners in a variety of possible areas (General English, Exam Preparation and Business English as appropriate).</a:t>
            </a:r>
            <a:br>
              <a:rPr lang="en-US" smtClean="0"/>
            </a:br>
            <a:r>
              <a:rPr lang="en-US" b="1" smtClean="0"/>
              <a:t>Follow-up</a:t>
            </a:r>
            <a:r>
              <a:rPr lang="en-US" smtClean="0"/>
              <a:t> Participants will be asked to complete a Study Journal during their stay to reflect on the new ideas they have experienced and on how they will incorporate them into their teaching and in their workplace. On the final day participants will present their own action plans and discuss these within their group. Follow up support is available via email and participants will be encouraged to report on their progress.  </a:t>
            </a:r>
            <a:endParaRPr lang="sr-Latn-CS" smtClean="0"/>
          </a:p>
        </p:txBody>
      </p:sp>
      <p:sp>
        <p:nvSpPr>
          <p:cNvPr id="106500" name="Rezervirano mjesto broja slajda 3"/>
          <p:cNvSpPr>
            <a:spLocks noGrp="1"/>
          </p:cNvSpPr>
          <p:nvPr>
            <p:ph type="sldNum" sz="quarter" idx="5"/>
          </p:nvPr>
        </p:nvSpPr>
        <p:spPr>
          <a:noFill/>
        </p:spPr>
        <p:txBody>
          <a:bodyPr/>
          <a:lstStyle/>
          <a:p>
            <a:fld id="{FF083A93-1FAE-4BF9-A442-32593D134F9F}" type="slidenum">
              <a:rPr lang="hr-HR" smtClean="0"/>
              <a:pPr/>
              <a:t>18</a:t>
            </a:fld>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901700" y="739775"/>
            <a:ext cx="2036763" cy="1528763"/>
          </a:xfrm>
          <a:ln/>
        </p:spPr>
      </p:sp>
      <p:sp>
        <p:nvSpPr>
          <p:cNvPr id="107523" name="Notes Placeholder 2"/>
          <p:cNvSpPr>
            <a:spLocks noGrp="1"/>
          </p:cNvSpPr>
          <p:nvPr>
            <p:ph type="body" idx="1"/>
          </p:nvPr>
        </p:nvSpPr>
        <p:spPr>
          <a:xfrm>
            <a:off x="652463" y="2360613"/>
            <a:ext cx="4938712" cy="4440237"/>
          </a:xfrm>
          <a:noFill/>
          <a:ln/>
        </p:spPr>
        <p:txBody>
          <a:bodyPr/>
          <a:lstStyle/>
          <a:p>
            <a:r>
              <a:rPr lang="hr-HR" smtClean="0"/>
              <a:t>U okviru aktivnosti pripremnih posjeta pokrivaju se troškovi puta do najvišeg iznosa od 400 eura. </a:t>
            </a:r>
          </a:p>
          <a:p>
            <a:r>
              <a:rPr lang="hr-HR" smtClean="0"/>
              <a:t>Troškovi života pokrivaju se u iznosu od 50% od najvišeg iznosa predviđenog od strane Europske komisije (vidi Tablicu 1). Troškovi života (tzv. </a:t>
            </a:r>
            <a:r>
              <a:rPr lang="hr-HR" i="1" smtClean="0"/>
              <a:t>subsistence costs</a:t>
            </a:r>
            <a:r>
              <a:rPr lang="hr-HR" smtClean="0"/>
              <a:t>) pokrivaju smještaj, hranu, lokalni prijevoz, telekomunikacijske usluge, osiguranje i sl. Prosječan iznos financijske potpore za troškove života iznosi 475 eura po sudioniku. </a:t>
            </a:r>
          </a:p>
          <a:p>
            <a:r>
              <a:rPr lang="hr-HR" smtClean="0"/>
              <a:t>Za kontakt seminar obično se naplaćuje paket troškova (tzv. </a:t>
            </a:r>
            <a:r>
              <a:rPr lang="hr-HR" i="1" smtClean="0"/>
              <a:t>package costs</a:t>
            </a:r>
            <a:r>
              <a:rPr lang="hr-HR" smtClean="0"/>
              <a:t>) koji pokriva troškove smještaja, hrane, pisanih materijala za seminar te sudjelovanje na kulturnim događajima. </a:t>
            </a:r>
            <a:r>
              <a:rPr lang="hr-HR" u="sng" smtClean="0"/>
              <a:t>Paket troškova se pokriva u cjelokupnom iznosu stvarnih troškova.</a:t>
            </a:r>
            <a:r>
              <a:rPr lang="hr-HR" smtClean="0"/>
              <a:t> ???</a:t>
            </a:r>
          </a:p>
          <a:p>
            <a:r>
              <a:rPr lang="hr-HR" smtClean="0"/>
              <a:t>Ako su troškovi života uključeni u kotizaciju kao paket troškova, ne može se tražiti dodatna financijska potpora za troškove života. Prosječan iznos financijske potpore za paket troškova iznosi 450 eura po sudioniku </a:t>
            </a:r>
          </a:p>
          <a:p>
            <a:endParaRPr lang="hr-HR" smtClean="0"/>
          </a:p>
          <a:p>
            <a:r>
              <a:rPr lang="hr-HR" smtClean="0"/>
              <a:t>Predviđen broj sudionika 20 za Grundtvig pripremne posjete</a:t>
            </a:r>
          </a:p>
          <a:p>
            <a:endParaRPr lang="hr-HR" smtClean="0"/>
          </a:p>
          <a:p>
            <a:pPr>
              <a:lnSpc>
                <a:spcPct val="80000"/>
              </a:lnSpc>
            </a:pPr>
            <a:endParaRPr lang="hr-HR" sz="600" b="1" u="sng" smtClean="0"/>
          </a:p>
          <a:p>
            <a:pPr>
              <a:lnSpc>
                <a:spcPct val="80000"/>
              </a:lnSpc>
            </a:pPr>
            <a:endParaRPr lang="vi-VN" sz="600" smtClean="0"/>
          </a:p>
          <a:p>
            <a:pPr>
              <a:lnSpc>
                <a:spcPct val="80000"/>
              </a:lnSpc>
            </a:pPr>
            <a:r>
              <a:rPr lang="vi-VN" sz="600" smtClean="0"/>
              <a:t> </a:t>
            </a:r>
          </a:p>
          <a:p>
            <a:pPr>
              <a:lnSpc>
                <a:spcPct val="80000"/>
              </a:lnSpc>
            </a:pPr>
            <a:endParaRPr lang="hr-HR" sz="600" smtClean="0"/>
          </a:p>
          <a:p>
            <a:pPr>
              <a:lnSpc>
                <a:spcPct val="80000"/>
              </a:lnSpc>
            </a:pPr>
            <a:endParaRPr lang="hr-HR" sz="600" smtClean="0"/>
          </a:p>
        </p:txBody>
      </p:sp>
      <p:sp>
        <p:nvSpPr>
          <p:cNvPr id="107524" name="Slide Number Placeholder 3"/>
          <p:cNvSpPr>
            <a:spLocks noGrp="1"/>
          </p:cNvSpPr>
          <p:nvPr>
            <p:ph type="sldNum" sz="quarter" idx="5"/>
          </p:nvPr>
        </p:nvSpPr>
        <p:spPr>
          <a:noFill/>
        </p:spPr>
        <p:txBody>
          <a:bodyPr/>
          <a:lstStyle/>
          <a:p>
            <a:fld id="{D475F66E-A8BD-4905-8F92-4D10E137125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spcBef>
                <a:spcPct val="0"/>
              </a:spcBef>
            </a:pPr>
            <a:r>
              <a:rPr lang="hr-HR" smtClean="0">
                <a:ea typeface="ＭＳ Ｐゴシック" pitchFamily="116" charset="-128"/>
              </a:rPr>
              <a:t>Pozdrav </a:t>
            </a:r>
          </a:p>
          <a:p>
            <a:pPr eaLnBrk="1" hangingPunct="1">
              <a:spcBef>
                <a:spcPct val="0"/>
              </a:spcBef>
            </a:pPr>
            <a:r>
              <a:rPr lang="hr-HR" smtClean="0">
                <a:ea typeface="ＭＳ Ｐゴシック" pitchFamily="116" charset="-128"/>
              </a:rPr>
              <a:t>Predstavljanje</a:t>
            </a:r>
          </a:p>
          <a:p>
            <a:pPr eaLnBrk="1" hangingPunct="1">
              <a:spcBef>
                <a:spcPct val="0"/>
              </a:spcBef>
            </a:pPr>
            <a:r>
              <a:rPr lang="hr-HR" smtClean="0">
                <a:ea typeface="ＭＳ Ｐゴシック" pitchFamily="116" charset="-128"/>
              </a:rPr>
              <a:t>Zahvala što ste se odazvali u ovako velikom broju……</a:t>
            </a:r>
          </a:p>
          <a:p>
            <a:pPr eaLnBrk="1" hangingPunct="1">
              <a:spcBef>
                <a:spcPct val="0"/>
              </a:spcBef>
            </a:pPr>
            <a:r>
              <a:rPr lang="hr-HR" smtClean="0">
                <a:ea typeface="ＭＳ Ｐゴシック" pitchFamily="116" charset="-128"/>
              </a:rPr>
              <a:t>Ovo je naš program rada za danas…..</a:t>
            </a:r>
          </a:p>
          <a:p>
            <a:pPr eaLnBrk="1" hangingPunct="1">
              <a:spcBef>
                <a:spcPct val="0"/>
              </a:spcBef>
            </a:pPr>
            <a:r>
              <a:rPr lang="hr-HR" smtClean="0">
                <a:ea typeface="ＭＳ Ｐゴシック" pitchFamily="116" charset="-128"/>
              </a:rPr>
              <a:t>Ukratko ćemo predstaviti našu Agenciju i Program za cjeloživotno učenje kojeg provodimo.</a:t>
            </a:r>
          </a:p>
          <a:p>
            <a:pPr eaLnBrk="1" hangingPunct="1">
              <a:spcBef>
                <a:spcPct val="0"/>
              </a:spcBef>
            </a:pPr>
            <a:r>
              <a:rPr lang="hr-HR" smtClean="0">
                <a:ea typeface="ＭＳ Ｐゴシック" pitchFamily="116" charset="-128"/>
              </a:rPr>
              <a:t>Malo detaljnjije ćemo predstaviti Comenius i aktivnosti za koje se možete prijaviti i dobiti financijsku potporu kako bi ih mogli provesti, od strane Agencije</a:t>
            </a:r>
          </a:p>
          <a:p>
            <a:pPr eaLnBrk="1" hangingPunct="1">
              <a:spcBef>
                <a:spcPct val="0"/>
              </a:spcBef>
            </a:pPr>
            <a:r>
              <a:rPr lang="hr-HR" smtClean="0">
                <a:ea typeface="ＭＳ Ｐゴシック" pitchFamily="116" charset="-128"/>
              </a:rPr>
              <a:t>Načine financiranja Comenius aktivnosti. </a:t>
            </a:r>
          </a:p>
          <a:p>
            <a:pPr eaLnBrk="1" hangingPunct="1">
              <a:spcBef>
                <a:spcPct val="0"/>
              </a:spcBef>
            </a:pPr>
            <a:r>
              <a:rPr lang="hr-HR" smtClean="0">
                <a:ea typeface="ＭＳ Ｐゴシック" pitchFamily="116" charset="-128"/>
              </a:rPr>
              <a:t>I za kraj radionicu Kako započeti s projektom za Comenius aktivnosti</a:t>
            </a: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endParaRPr lang="hr-HR" smtClean="0">
              <a:ea typeface="ＭＳ Ｐゴシック" pitchFamily="116" charset="-128"/>
            </a:endParaRPr>
          </a:p>
          <a:p>
            <a:pPr eaLnBrk="1" hangingPunct="1">
              <a:spcBef>
                <a:spcPct val="0"/>
              </a:spcBef>
            </a:pPr>
            <a:r>
              <a:rPr lang="hr-HR" smtClean="0">
                <a:ea typeface="ＭＳ Ｐゴシック" pitchFamily="116" charset="-128"/>
              </a:rPr>
              <a:t>U ovoj polusatnoj prezentaciji govorit ću o </a:t>
            </a:r>
          </a:p>
          <a:p>
            <a:pPr eaLnBrk="1" hangingPunct="1">
              <a:spcBef>
                <a:spcPct val="0"/>
              </a:spcBef>
            </a:pPr>
            <a:endParaRPr lang="hr-HR" smtClean="0">
              <a:ea typeface="ＭＳ Ｐゴシック" pitchFamily="116" charset="-128"/>
            </a:endParaRPr>
          </a:p>
          <a:p>
            <a:pPr eaLnBrk="1" hangingPunct="1">
              <a:spcBef>
                <a:spcPct val="0"/>
              </a:spcBef>
              <a:buFontTx/>
              <a:buChar char="-"/>
            </a:pPr>
            <a:r>
              <a:rPr lang="hr-HR" smtClean="0">
                <a:ea typeface="ＭＳ Ｐゴシック" pitchFamily="116" charset="-128"/>
              </a:rPr>
              <a:t>LLP</a:t>
            </a:r>
          </a:p>
          <a:p>
            <a:pPr eaLnBrk="1" hangingPunct="1">
              <a:spcBef>
                <a:spcPct val="0"/>
              </a:spcBef>
              <a:buFontTx/>
              <a:buChar char="-"/>
            </a:pPr>
            <a:r>
              <a:rPr lang="hr-HR" smtClean="0">
                <a:ea typeface="ＭＳ Ｐゴシック" pitchFamily="116" charset="-128"/>
              </a:rPr>
              <a:t>AMPEU</a:t>
            </a:r>
          </a:p>
          <a:p>
            <a:pPr eaLnBrk="1" hangingPunct="1">
              <a:spcBef>
                <a:spcPct val="0"/>
              </a:spcBef>
              <a:buFontTx/>
              <a:buChar char="-"/>
            </a:pPr>
            <a:r>
              <a:rPr lang="hr-HR" smtClean="0">
                <a:ea typeface="ＭＳ Ｐゴシック" pitchFamily="116" charset="-128"/>
              </a:rPr>
              <a:t>Osnovnim pojmovima – terminologiji koju mi koristimo i koja se nalazi u priručnicima</a:t>
            </a:r>
          </a:p>
          <a:p>
            <a:pPr eaLnBrk="1" hangingPunct="1">
              <a:spcBef>
                <a:spcPct val="0"/>
              </a:spcBef>
              <a:buFontTx/>
              <a:buChar char="-"/>
            </a:pPr>
            <a:r>
              <a:rPr lang="hr-HR" smtClean="0">
                <a:ea typeface="ＭＳ Ｐゴシック" pitchFamily="116" charset="-128"/>
              </a:rPr>
              <a:t>Potprogramu Comenius – općenito, koje su aktivnosti i za koga s naglaskom na</a:t>
            </a:r>
          </a:p>
          <a:p>
            <a:pPr eaLnBrk="1" hangingPunct="1">
              <a:spcBef>
                <a:spcPct val="0"/>
              </a:spcBef>
              <a:buFontTx/>
              <a:buChar char="-"/>
            </a:pPr>
            <a:r>
              <a:rPr lang="hr-HR" smtClean="0">
                <a:ea typeface="ＭＳ Ｐゴシック" pitchFamily="116" charset="-128"/>
              </a:rPr>
              <a:t>Stručno usavršavanje se za stručno usavršavanje možete prijaviti na Poziv na natječaj. Što je stručno usavršavanje? Gdje se može otići</a:t>
            </a:r>
          </a:p>
          <a:p>
            <a:pPr eaLnBrk="1" hangingPunct="1">
              <a:spcBef>
                <a:spcPct val="0"/>
              </a:spcBef>
              <a:buFontTx/>
              <a:buChar char="-"/>
            </a:pPr>
            <a:r>
              <a:rPr lang="hr-HR" smtClean="0">
                <a:ea typeface="ＭＳ Ｐゴシック" pitchFamily="116" charset="-128"/>
              </a:rPr>
              <a:t>Objasnit ću postupak prijave za stručno usavršavanje</a:t>
            </a:r>
          </a:p>
          <a:p>
            <a:pPr eaLnBrk="1" hangingPunct="1">
              <a:spcBef>
                <a:spcPct val="0"/>
              </a:spcBef>
              <a:buFontTx/>
              <a:buChar char="-"/>
            </a:pPr>
            <a:r>
              <a:rPr lang="hr-HR" smtClean="0">
                <a:ea typeface="ＭＳ Ｐゴシック" pitchFamily="116" charset="-128"/>
              </a:rPr>
              <a:t>i na kraju o ulozi Agencije odnosno kako Vam mi možemo pomoći</a:t>
            </a:r>
          </a:p>
          <a:p>
            <a:pPr eaLnBrk="1" hangingPunct="1">
              <a:spcBef>
                <a:spcPct val="0"/>
              </a:spcBef>
              <a:buFontTx/>
              <a:buChar char="-"/>
            </a:pPr>
            <a:endParaRPr lang="hr-HR" smtClean="0">
              <a:ea typeface="ＭＳ Ｐゴシック" pitchFamily="116" charset="-128"/>
            </a:endParaRPr>
          </a:p>
        </p:txBody>
      </p:sp>
      <p:sp>
        <p:nvSpPr>
          <p:cNvPr id="90116" name="Slide Number Placeholder 3"/>
          <p:cNvSpPr>
            <a:spLocks noGrp="1"/>
          </p:cNvSpPr>
          <p:nvPr>
            <p:ph type="sldNum" sz="quarter" idx="5"/>
          </p:nvPr>
        </p:nvSpPr>
        <p:spPr>
          <a:noFill/>
        </p:spPr>
        <p:txBody>
          <a:bodyPr/>
          <a:lstStyle/>
          <a:p>
            <a:fld id="{160252AA-27A9-4F68-A55F-8B8177E6B46D}" type="slidenum">
              <a:rPr lang="en-US" smtClean="0">
                <a:ea typeface="ＭＳ Ｐゴシック" pitchFamily="116" charset="-128"/>
              </a:rPr>
              <a:pPr/>
              <a:t>2</a:t>
            </a:fld>
            <a:endParaRPr lang="en-US" smtClean="0">
              <a:ea typeface="ＭＳ Ｐゴシック" pitchFamily="11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zervirano mjesto slike slajda 1"/>
          <p:cNvSpPr>
            <a:spLocks noGrp="1" noRot="1" noChangeAspect="1" noTextEdit="1"/>
          </p:cNvSpPr>
          <p:nvPr>
            <p:ph type="sldImg"/>
          </p:nvPr>
        </p:nvSpPr>
        <p:spPr>
          <a:ln/>
        </p:spPr>
      </p:sp>
      <p:sp>
        <p:nvSpPr>
          <p:cNvPr id="108547" name="Rezervirano mjesto bilježaka 2"/>
          <p:cNvSpPr>
            <a:spLocks noGrp="1"/>
          </p:cNvSpPr>
          <p:nvPr>
            <p:ph type="body" idx="1"/>
          </p:nvPr>
        </p:nvSpPr>
        <p:spPr>
          <a:noFill/>
          <a:ln/>
        </p:spPr>
        <p:txBody>
          <a:bodyPr/>
          <a:lstStyle/>
          <a:p>
            <a:r>
              <a:rPr lang="hr-HR" smtClean="0"/>
              <a:t>Kada ste pronašli odgovarajuće stručno usavršavanje slijedi prijava Agenciji.</a:t>
            </a:r>
          </a:p>
          <a:p>
            <a:endParaRPr lang="hr-HR" smtClean="0"/>
          </a:p>
          <a:p>
            <a:r>
              <a:rPr lang="hr-HR" smtClean="0"/>
              <a:t>Po povratku trebate nam dostaviti izvješće o provedenoj aktivnosti s računima i potvrdama kao dokazima troškova kako bi mogli pravdati dodijeljenu financijsku potporu.</a:t>
            </a:r>
          </a:p>
          <a:p>
            <a:endParaRPr lang="hr-HR" smtClean="0"/>
          </a:p>
          <a:p>
            <a:r>
              <a:rPr lang="hr-HR" smtClean="0"/>
              <a:t>Toliko o stručnim usavršavanjima. Imate li pitanja? </a:t>
            </a:r>
          </a:p>
          <a:p>
            <a:endParaRPr lang="hr-HR" smtClean="0"/>
          </a:p>
          <a:p>
            <a:r>
              <a:rPr lang="hr-HR" smtClean="0"/>
              <a:t>Sada će kolegica Lj.Petrović predstaviti Aktivnost </a:t>
            </a:r>
          </a:p>
        </p:txBody>
      </p:sp>
      <p:sp>
        <p:nvSpPr>
          <p:cNvPr id="108548" name="Rezervirano mjesto broja slajda 3"/>
          <p:cNvSpPr>
            <a:spLocks noGrp="1"/>
          </p:cNvSpPr>
          <p:nvPr>
            <p:ph type="sldNum" sz="quarter" idx="5"/>
          </p:nvPr>
        </p:nvSpPr>
        <p:spPr>
          <a:noFill/>
        </p:spPr>
        <p:txBody>
          <a:bodyPr/>
          <a:lstStyle/>
          <a:p>
            <a:fld id="{90EAC8B6-0824-4F9D-93D8-1AB269BDF61B}" type="slidenum">
              <a:rPr lang="hr-HR" smtClean="0"/>
              <a:pPr/>
              <a:t>20</a:t>
            </a:fld>
            <a:endParaRPr lang="hr-H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A770114-CADC-4E49-B7FF-90047C1D4188}" type="slidenum">
              <a:rPr lang="hr-HR" smtClean="0">
                <a:ea typeface="ＭＳ Ｐゴシック" pitchFamily="116" charset="-128"/>
              </a:rPr>
              <a:pPr/>
              <a:t>21</a:t>
            </a:fld>
            <a:endParaRPr lang="hr-HR" smtClean="0">
              <a:ea typeface="ＭＳ Ｐゴシック" pitchFamily="116"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a:lnSpc>
                <a:spcPct val="90000"/>
              </a:lnSpc>
            </a:pPr>
            <a:r>
              <a:rPr lang="hr-HR" sz="1000" smtClean="0">
                <a:ea typeface="ＭＳ Ｐゴシック" pitchFamily="116" charset="-128"/>
              </a:rPr>
              <a:t>1. Prije prijave obavezno proučite Objavu programa za studijske posjete »Programme announcement for study visits in 2009/10 academic year« . Tu ćete naći teme studijskih posjeta i pravila kojih se trebate držati prilikom prijave.</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2. Iz Kataloga studijskih posjeta koji izdaje Cedefop (European Centre for the Development of Vocational Training) u ime Europske Komisije, izaberite 4 studijska posjeta koji Vas zanimaju. Naći ćete ga na stranicama Cedefop-a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Cedefop obično poštuje Vaš prvi izbor, ali ako to nije moguće, dodijelit će Vam se  onaj koji je dostupan a koji odgovara Vašim interesima.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3. Nakon toga ispunite on-line prijavu prema uputama koje se nalaze na mrežnim stranicama Cedefop –a.</a:t>
            </a:r>
            <a:br>
              <a:rPr lang="hr-HR" sz="1000" smtClean="0">
                <a:ea typeface="ＭＳ Ｐゴシック" pitchFamily="116" charset="-128"/>
              </a:rPr>
            </a:br>
            <a:r>
              <a:rPr lang="hr-HR" sz="1000" smtClean="0">
                <a:ea typeface="ＭＳ Ｐゴシック" pitchFamily="116" charset="-128"/>
              </a:rPr>
              <a:t>Prijavu je potrebno ispuniti na radnom jeziku studijskog posjeta koji je Vaš prvi izbor (engleski, francuski, njemački ili španjolski). Ako je Vaša prijava na francuskom, njemačkom ili španjolskom, potrebno je uz tu prijavu dostaviti i prijevod na hrvatskom. Prijevod na hrvatskom se ne šalje on-line prijavom Cedefop-u već se samo dostavlja Agenciji.</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Nakon što ispunite prijavu dobit ćete elektroničkom poštom korisničko ime i šifru.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4. Zatim ispišite konačnu verziju prijave, potpišite je i ovjerite žigom Vaše ustanove, i potpisom mjerodavne osobe (ako je primjenjivo) te zajedno s jednom kopijom te prijevodom (ako je primjenjivo – vidi točku 3.)  pošaljite na adresu Agencije za mobilnost i programe EU do 9. travnja 2009. godine.</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b="1" smtClean="0">
                <a:ea typeface="ＭＳ Ｐゴシック" pitchFamily="116" charset="-128"/>
              </a:rPr>
              <a:t>„Za natječaj studijski posjeti“</a:t>
            </a:r>
            <a:br>
              <a:rPr lang="hr-HR" sz="1000" b="1" smtClean="0">
                <a:ea typeface="ＭＳ Ｐゴシック" pitchFamily="116" charset="-128"/>
              </a:rPr>
            </a:br>
            <a:r>
              <a:rPr lang="hr-HR" sz="1000" b="1" smtClean="0">
                <a:ea typeface="ＭＳ Ｐゴシック" pitchFamily="116" charset="-128"/>
              </a:rPr>
              <a:t/>
            </a:r>
            <a:br>
              <a:rPr lang="hr-HR" sz="1000" b="1" smtClean="0">
                <a:ea typeface="ＭＳ Ｐゴシック" pitchFamily="116" charset="-128"/>
              </a:rPr>
            </a:br>
            <a:endParaRPr lang="hr-HR" sz="1000" b="1" smtClean="0">
              <a:ea typeface="ＭＳ Ｐゴシック" pitchFamily="116" charset="-128"/>
            </a:endParaRPr>
          </a:p>
          <a:p>
            <a:pPr>
              <a:lnSpc>
                <a:spcPct val="90000"/>
              </a:lnSpc>
            </a:pPr>
            <a:endParaRPr lang="hr-HR" sz="1000" smtClean="0">
              <a:ea typeface="ＭＳ Ｐゴシック" pitchFamily="116" charset="-128"/>
            </a:endParaRPr>
          </a:p>
          <a:p>
            <a:pPr>
              <a:lnSpc>
                <a:spcPct val="90000"/>
              </a:lnSpc>
            </a:pPr>
            <a:endParaRPr lang="hr-HR" sz="1000" smtClean="0">
              <a:ea typeface="ＭＳ Ｐゴシック" pitchFamily="11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75FE9C6-F7E7-4C30-892C-7057A7639C90}" type="slidenum">
              <a:rPr lang="hr-HR" smtClean="0"/>
              <a:pPr/>
              <a:t>23</a:t>
            </a:fld>
            <a:endParaRPr lang="hr-HR" smtClean="0"/>
          </a:p>
        </p:txBody>
      </p:sp>
      <p:sp>
        <p:nvSpPr>
          <p:cNvPr id="110595" name="Rectangle 2"/>
          <p:cNvSpPr>
            <a:spLocks noGrp="1" noRot="1" noChangeAspect="1" noChangeArrowheads="1" noTextEdit="1"/>
          </p:cNvSpPr>
          <p:nvPr>
            <p:ph type="sldImg"/>
          </p:nvPr>
        </p:nvSpPr>
        <p:spPr>
          <a:xfrm>
            <a:off x="903288" y="739775"/>
            <a:ext cx="4932362" cy="3700463"/>
          </a:xfrm>
          <a:ln/>
        </p:spPr>
      </p:sp>
      <p:sp>
        <p:nvSpPr>
          <p:cNvPr id="110596"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hr-HR" smtClean="0"/>
          </a:p>
          <a:p>
            <a:r>
              <a:rPr lang="hr-HR" smtClean="0"/>
              <a:t>I Kontakt seminar</a:t>
            </a:r>
          </a:p>
          <a:p>
            <a:endParaRPr lang="hr-HR" smtClean="0"/>
          </a:p>
          <a:p>
            <a:r>
              <a:rPr lang="hr-HR" smtClean="0"/>
              <a:t>I sastanak s partnerom</a:t>
            </a:r>
          </a:p>
          <a:p>
            <a:endParaRPr lang="hr-HR" smtClean="0"/>
          </a:p>
          <a:p>
            <a:r>
              <a:rPr lang="hr-HR" smtClean="0"/>
              <a:t>Nazivamo pripremnim posjetom. </a:t>
            </a:r>
            <a:endParaRPr lang="hr-HR" sz="1000" smtClean="0">
              <a:solidFill>
                <a:schemeClr val="bg2"/>
              </a:solidFill>
            </a:endParaRPr>
          </a:p>
          <a:p>
            <a:endParaRPr lang="hr-HR" smtClean="0"/>
          </a:p>
          <a:p>
            <a:r>
              <a:rPr lang="hr-HR" smtClean="0"/>
              <a:t>    odredili ciljeve, i metodologiju budućeg partnerstva</a:t>
            </a:r>
          </a:p>
          <a:p>
            <a:r>
              <a:rPr lang="hr-HR" smtClean="0"/>
              <a:t/>
            </a:r>
            <a:br>
              <a:rPr lang="hr-HR" smtClean="0"/>
            </a:br>
            <a:r>
              <a:rPr lang="hr-HR" smtClean="0"/>
              <a:t>•    odredili partnerske uloge i odgovornosti i zadatke budućeg projekta</a:t>
            </a:r>
          </a:p>
          <a:p>
            <a:r>
              <a:rPr lang="hr-HR" smtClean="0"/>
              <a:t/>
            </a:r>
            <a:br>
              <a:rPr lang="hr-HR" smtClean="0"/>
            </a:br>
            <a:r>
              <a:rPr lang="hr-HR" smtClean="0"/>
              <a:t>•    razvili radni plan budućeg projekta, uključujući načine praćenja, vrednovanja, i širenja</a:t>
            </a:r>
          </a:p>
          <a:p>
            <a:r>
              <a:rPr lang="hr-HR" smtClean="0"/>
              <a:t/>
            </a:r>
            <a:br>
              <a:rPr lang="hr-HR" smtClean="0"/>
            </a:br>
            <a:r>
              <a:rPr lang="hr-HR" smtClean="0"/>
              <a:t>•    ispunili prijavu za projekt</a:t>
            </a:r>
          </a:p>
          <a:p>
            <a:endParaRPr lang="hr-HR" smtClean="0"/>
          </a:p>
          <a:p>
            <a:r>
              <a:rPr lang="hr-HR" smtClean="0"/>
              <a:t>Moguće da se pitate: </a:t>
            </a:r>
            <a:r>
              <a:rPr lang="hr-HR" smtClean="0">
                <a:solidFill>
                  <a:schemeClr val="bg2"/>
                </a:solidFill>
              </a:rPr>
              <a:t>Na što da se prijavim od gore navedenog?</a:t>
            </a:r>
            <a:endParaRPr lang="hr-HR" smtClean="0"/>
          </a:p>
        </p:txBody>
      </p:sp>
      <p:sp>
        <p:nvSpPr>
          <p:cNvPr id="111620" name="Slide Number Placeholder 3"/>
          <p:cNvSpPr>
            <a:spLocks noGrp="1"/>
          </p:cNvSpPr>
          <p:nvPr>
            <p:ph type="sldNum" sz="quarter" idx="5"/>
          </p:nvPr>
        </p:nvSpPr>
        <p:spPr>
          <a:noFill/>
        </p:spPr>
        <p:txBody>
          <a:bodyPr/>
          <a:lstStyle/>
          <a:p>
            <a:fld id="{49F2C655-0F75-4B39-93B8-55118E8EC5F4}"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hr-HR" smtClean="0"/>
              <a:t>Drugim rječima – ne možemo ići u države koje nisu članice europske unije</a:t>
            </a:r>
          </a:p>
        </p:txBody>
      </p:sp>
      <p:sp>
        <p:nvSpPr>
          <p:cNvPr id="112644" name="Slide Number Placeholder 3"/>
          <p:cNvSpPr>
            <a:spLocks noGrp="1"/>
          </p:cNvSpPr>
          <p:nvPr>
            <p:ph type="sldNum" sz="quarter" idx="5"/>
          </p:nvPr>
        </p:nvSpPr>
        <p:spPr>
          <a:noFill/>
        </p:spPr>
        <p:txBody>
          <a:bodyPr/>
          <a:lstStyle/>
          <a:p>
            <a:fld id="{4646A8A7-2C9D-4D5A-A588-48A6A911D3DF}"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hr-HR" smtClean="0"/>
              <a:t>Ako nemate potencijalnog partnera za suradnju možete ga pronaći na kontakt seminaru</a:t>
            </a:r>
          </a:p>
          <a:p>
            <a:endParaRPr lang="hr-HR" smtClean="0"/>
          </a:p>
          <a:p>
            <a:r>
              <a:rPr lang="hr-HR" smtClean="0"/>
              <a:t>Njih organiziraju nacionalne agencije (kao što je naša) i namjenjeni su upoznavanju potencijalni partneri sličnih interesa, uspostave kontakti te dogovori suradnja</a:t>
            </a:r>
          </a:p>
          <a:p>
            <a:endParaRPr lang="hr-HR" smtClean="0"/>
          </a:p>
          <a:p>
            <a:r>
              <a:rPr lang="hr-HR" smtClean="0"/>
              <a:t>Lista kontakt seminara objavljuje se na europskoj razini, i kad se objavi biti će na našoj web stranici o čemu ćete dobiti obavijest</a:t>
            </a:r>
          </a:p>
          <a:p>
            <a:endParaRPr lang="hr-HR" smtClean="0"/>
          </a:p>
          <a:p>
            <a:r>
              <a:rPr lang="hr-HR" smtClean="0"/>
              <a:t>Seminari koje ćete moći naći na listi kontakt seminara održavaju se od rujna do studenog svake godine</a:t>
            </a:r>
          </a:p>
        </p:txBody>
      </p:sp>
      <p:sp>
        <p:nvSpPr>
          <p:cNvPr id="113668" name="Slide Number Placeholder 3"/>
          <p:cNvSpPr>
            <a:spLocks noGrp="1"/>
          </p:cNvSpPr>
          <p:nvPr>
            <p:ph type="sldNum" sz="quarter" idx="5"/>
          </p:nvPr>
        </p:nvSpPr>
        <p:spPr>
          <a:noFill/>
        </p:spPr>
        <p:txBody>
          <a:bodyPr/>
          <a:lstStyle/>
          <a:p>
            <a:fld id="{7F206297-0CB5-4272-A1ED-2B741356CD35}"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a:defRPr/>
            </a:pPr>
            <a:endParaRPr lang="hr-HR" sz="1400" dirty="0" smtClean="0">
              <a:solidFill>
                <a:schemeClr val="tx1">
                  <a:lumMod val="95000"/>
                  <a:lumOff val="5000"/>
                </a:schemeClr>
              </a:solidFill>
            </a:endParaRPr>
          </a:p>
          <a:p>
            <a:pPr>
              <a:defRPr/>
            </a:pPr>
            <a:endParaRPr lang="hr-HR" sz="1400" dirty="0">
              <a:solidFill>
                <a:schemeClr val="tx1">
                  <a:lumMod val="95000"/>
                  <a:lumOff val="5000"/>
                </a:schemeClr>
              </a:solidFill>
            </a:endParaRPr>
          </a:p>
        </p:txBody>
      </p:sp>
      <p:sp>
        <p:nvSpPr>
          <p:cNvPr id="114692" name="Slide Number Placeholder 3"/>
          <p:cNvSpPr>
            <a:spLocks noGrp="1"/>
          </p:cNvSpPr>
          <p:nvPr>
            <p:ph type="sldNum" sz="quarter" idx="5"/>
          </p:nvPr>
        </p:nvSpPr>
        <p:spPr>
          <a:noFill/>
        </p:spPr>
        <p:txBody>
          <a:bodyPr/>
          <a:lstStyle/>
          <a:p>
            <a:fld id="{970397A4-C828-4CE1-A9CC-9C63DF421A60}"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hr-HR" smtClean="0"/>
              <a:t>Rok za prijavu je za pripremni posjet je najkasnije 45 dana od početka provedbe aktivnosti. Međutim tijekom pripremnog razdoblja bit će moguće iznimke u slučaju da se za pripremni posjet nije moguće prijaviti u zadanom roku. U tom slučaju, molimo Vas da nam se obratite kako bi vidjeli je li brža obrada Vaše prijave moguća. Iako ćemo se potruditi da što prije obradimo Vašu prijavu, </a:t>
            </a:r>
            <a:r>
              <a:rPr lang="hr-HR" u="sng" smtClean="0"/>
              <a:t>ne možemo Vam to jamčiti.</a:t>
            </a:r>
            <a:endParaRPr lang="hr-HR" smtClean="0"/>
          </a:p>
          <a:p>
            <a:endParaRPr lang="hr-HR" smtClean="0"/>
          </a:p>
        </p:txBody>
      </p:sp>
      <p:sp>
        <p:nvSpPr>
          <p:cNvPr id="115716" name="Slide Number Placeholder 3"/>
          <p:cNvSpPr>
            <a:spLocks noGrp="1"/>
          </p:cNvSpPr>
          <p:nvPr>
            <p:ph type="sldNum" sz="quarter" idx="5"/>
          </p:nvPr>
        </p:nvSpPr>
        <p:spPr>
          <a:noFill/>
        </p:spPr>
        <p:txBody>
          <a:bodyPr/>
          <a:lstStyle/>
          <a:p>
            <a:fld id="{3FE2310E-92B4-425F-9CEF-95577A9ACD7B}"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1">
              <a:defRPr/>
            </a:pPr>
            <a:r>
              <a:rPr lang="hr-HR" sz="1400" b="1" dirty="0" smtClean="0">
                <a:solidFill>
                  <a:schemeClr val="tx1">
                    <a:lumMod val="95000"/>
                    <a:lumOff val="5000"/>
                  </a:schemeClr>
                </a:solidFill>
              </a:rPr>
              <a:t>Rok za prijavu</a:t>
            </a:r>
            <a:r>
              <a:rPr lang="hr-HR" sz="1400" dirty="0" smtClean="0">
                <a:solidFill>
                  <a:schemeClr val="tx1">
                    <a:lumMod val="95000"/>
                    <a:lumOff val="5000"/>
                  </a:schemeClr>
                </a:solidFill>
              </a:rPr>
              <a:t>: 45 dana prije odlaska u posjet</a:t>
            </a:r>
          </a:p>
          <a:p>
            <a:pPr marL="0" lvl="1">
              <a:defRPr/>
            </a:pPr>
            <a:endParaRPr lang="hr-HR" sz="1400" dirty="0" smtClean="0">
              <a:solidFill>
                <a:schemeClr val="tx1">
                  <a:lumMod val="95000"/>
                  <a:lumOff val="5000"/>
                </a:schemeClr>
              </a:solidFill>
            </a:endParaRPr>
          </a:p>
          <a:p>
            <a:pPr marL="0" lvl="1">
              <a:defRPr/>
            </a:pPr>
            <a:r>
              <a:rPr lang="hr-HR" sz="1400" b="1" dirty="0" smtClean="0">
                <a:solidFill>
                  <a:schemeClr val="tx1">
                    <a:lumMod val="95000"/>
                    <a:lumOff val="5000"/>
                  </a:schemeClr>
                </a:solidFill>
              </a:rPr>
              <a:t>Prijavni obrazac možete naći na našoj web stranici</a:t>
            </a:r>
            <a:endParaRPr lang="hr-HR" sz="1400" dirty="0" smtClean="0">
              <a:solidFill>
                <a:schemeClr val="tx1">
                  <a:lumMod val="95000"/>
                  <a:lumOff val="5000"/>
                </a:schemeClr>
              </a:solidFill>
            </a:endParaRPr>
          </a:p>
          <a:p>
            <a:pPr marL="0" lvl="1">
              <a:defRPr/>
            </a:pPr>
            <a:endParaRPr lang="hr-HR" sz="1400" dirty="0" smtClean="0">
              <a:solidFill>
                <a:schemeClr val="tx1">
                  <a:lumMod val="95000"/>
                  <a:lumOff val="5000"/>
                </a:schemeClr>
              </a:solidFill>
            </a:endParaRPr>
          </a:p>
          <a:p>
            <a:pPr marL="0" lvl="1">
              <a:defRPr/>
            </a:pPr>
            <a:r>
              <a:rPr lang="hr-HR" sz="1400" dirty="0" smtClean="0">
                <a:solidFill>
                  <a:schemeClr val="tx1">
                    <a:lumMod val="95000"/>
                    <a:lumOff val="5000"/>
                  </a:schemeClr>
                </a:solidFill>
              </a:rPr>
              <a:t>U prijavnom obrascu kojeg možete naći na našim stranicama ćete </a:t>
            </a:r>
          </a:p>
          <a:p>
            <a:pPr marL="0" lvl="1">
              <a:defRPr/>
            </a:pPr>
            <a:r>
              <a:rPr lang="hr-HR" sz="1400" b="1" dirty="0" smtClean="0">
                <a:solidFill>
                  <a:schemeClr val="tx1">
                    <a:lumMod val="95000"/>
                    <a:lumOff val="5000"/>
                  </a:schemeClr>
                </a:solidFill>
              </a:rPr>
              <a:t>Opisati:</a:t>
            </a:r>
            <a:r>
              <a:rPr lang="hr-HR" sz="1400" dirty="0" smtClean="0">
                <a:solidFill>
                  <a:schemeClr val="tx1">
                    <a:lumMod val="95000"/>
                    <a:lumOff val="5000"/>
                  </a:schemeClr>
                </a:solidFill>
              </a:rPr>
              <a:t> zašto idete, što želite od tog posjeta, što planirate raditi tamo i kako će to nakon povratka utjecati na vašu ustanovu</a:t>
            </a:r>
          </a:p>
          <a:p>
            <a:pPr marL="0" lvl="1">
              <a:defRPr/>
            </a:pPr>
            <a:r>
              <a:rPr lang="hr-HR" sz="1400" dirty="0" smtClean="0">
                <a:solidFill>
                  <a:schemeClr val="tx1">
                    <a:lumMod val="95000"/>
                    <a:lumOff val="5000"/>
                  </a:schemeClr>
                </a:solidFill>
              </a:rPr>
              <a:t>Financijsku podršku za pripremni posjet dobiva najčešće jedna osoba, no postoji mogućnost odobravanja financijske potpore za dvije osobe ako je opravdano i adekcatno objašnjeno u prijavnom obrascu</a:t>
            </a:r>
          </a:p>
          <a:p>
            <a:pPr marL="0" lvl="1">
              <a:defRPr/>
            </a:pPr>
            <a:endParaRPr lang="hr-HR" sz="1400" dirty="0" smtClean="0">
              <a:solidFill>
                <a:schemeClr val="tx1">
                  <a:lumMod val="95000"/>
                  <a:lumOff val="5000"/>
                </a:schemeClr>
              </a:solidFill>
            </a:endParaRPr>
          </a:p>
          <a:p>
            <a:pPr>
              <a:defRPr/>
            </a:pPr>
            <a:r>
              <a:rPr lang="hr-HR" sz="1400" b="1" dirty="0" smtClean="0">
                <a:solidFill>
                  <a:schemeClr val="tx1">
                    <a:lumMod val="95000"/>
                    <a:lumOff val="5000"/>
                  </a:schemeClr>
                </a:solidFill>
              </a:rPr>
              <a:t>Nakon posjeta</a:t>
            </a:r>
            <a:r>
              <a:rPr lang="hr-HR" sz="1400" dirty="0" smtClean="0">
                <a:solidFill>
                  <a:schemeClr val="tx1">
                    <a:lumMod val="95000"/>
                    <a:lumOff val="5000"/>
                  </a:schemeClr>
                </a:solidFill>
              </a:rPr>
              <a:t>: završno izvješće i planiranje novih aktivnosti/suradnji</a:t>
            </a:r>
          </a:p>
          <a:p>
            <a:pPr marL="0" lvl="1">
              <a:defRPr/>
            </a:pPr>
            <a:endParaRPr lang="hr-HR" sz="1400" dirty="0" smtClean="0">
              <a:solidFill>
                <a:schemeClr val="tx1">
                  <a:lumMod val="95000"/>
                  <a:lumOff val="5000"/>
                </a:schemeClr>
              </a:solidFill>
            </a:endParaRPr>
          </a:p>
          <a:p>
            <a:pPr>
              <a:defRPr/>
            </a:pPr>
            <a:endParaRPr lang="hr-HR" sz="1400" dirty="0">
              <a:solidFill>
                <a:schemeClr val="tx1">
                  <a:lumMod val="95000"/>
                  <a:lumOff val="5000"/>
                </a:schemeClr>
              </a:solidFill>
            </a:endParaRPr>
          </a:p>
        </p:txBody>
      </p:sp>
      <p:sp>
        <p:nvSpPr>
          <p:cNvPr id="116740" name="Slide Number Placeholder 3"/>
          <p:cNvSpPr>
            <a:spLocks noGrp="1"/>
          </p:cNvSpPr>
          <p:nvPr>
            <p:ph type="sldNum" sz="quarter" idx="5"/>
          </p:nvPr>
        </p:nvSpPr>
        <p:spPr>
          <a:noFill/>
        </p:spPr>
        <p:txBody>
          <a:bodyPr/>
          <a:lstStyle/>
          <a:p>
            <a:fld id="{19B76270-A86E-4C14-986B-252053BB77CD}"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901700" y="739775"/>
            <a:ext cx="2036763" cy="1528763"/>
          </a:xfrm>
          <a:ln/>
        </p:spPr>
      </p:sp>
      <p:sp>
        <p:nvSpPr>
          <p:cNvPr id="117763" name="Notes Placeholder 2"/>
          <p:cNvSpPr>
            <a:spLocks noGrp="1"/>
          </p:cNvSpPr>
          <p:nvPr>
            <p:ph type="body" idx="1"/>
          </p:nvPr>
        </p:nvSpPr>
        <p:spPr>
          <a:xfrm>
            <a:off x="652463" y="2360613"/>
            <a:ext cx="4938712" cy="4440237"/>
          </a:xfrm>
          <a:noFill/>
          <a:ln/>
        </p:spPr>
        <p:txBody>
          <a:bodyPr/>
          <a:lstStyle/>
          <a:p>
            <a:r>
              <a:rPr lang="hr-HR" smtClean="0"/>
              <a:t>U okviru aktivnosti pripremnih posjeta pokrivaju se troškovi puta do najvišeg iznosa od 300 eura. </a:t>
            </a:r>
          </a:p>
          <a:p>
            <a:r>
              <a:rPr lang="hr-HR" smtClean="0"/>
              <a:t>Troškovi života pokrivaju se u iznosu od 70% od najvišeg iznosa predviđenog od strane Europske komisije (vidi Tablicu 1). Troškovi života (tzv. </a:t>
            </a:r>
            <a:r>
              <a:rPr lang="hr-HR" i="1" smtClean="0"/>
              <a:t>subsistence costs</a:t>
            </a:r>
            <a:r>
              <a:rPr lang="hr-HR" smtClean="0"/>
              <a:t>) pokrivaju smještaj, hranu, lokalni prijevoz, telekomunikacijske usluge, osiguranje i sl. Prosječan iznos financijske potpore za troškove života iznosi 475 eura po sudioniku. </a:t>
            </a:r>
          </a:p>
          <a:p>
            <a:r>
              <a:rPr lang="hr-HR" smtClean="0"/>
              <a:t>Za kontakt seminar obično se naplaćuje paket troškova (tzv. </a:t>
            </a:r>
            <a:r>
              <a:rPr lang="hr-HR" i="1" smtClean="0"/>
              <a:t>package costs</a:t>
            </a:r>
            <a:r>
              <a:rPr lang="hr-HR" smtClean="0"/>
              <a:t>) koji pokriva troškove smještaja, hrane, pisanih materijala za seminar te sudjelovanje na kulturnim događajima. </a:t>
            </a:r>
            <a:r>
              <a:rPr lang="hr-HR" u="sng" smtClean="0"/>
              <a:t>Paket troškova se pokriva u cjelokupnom iznosu stvarnih troškova.</a:t>
            </a:r>
            <a:r>
              <a:rPr lang="hr-HR" smtClean="0"/>
              <a:t> ???</a:t>
            </a:r>
          </a:p>
          <a:p>
            <a:r>
              <a:rPr lang="hr-HR" smtClean="0"/>
              <a:t>Ako su troškovi života uključeni u kotizaciju kao paket troškova, ne može se tražiti dodatna financijska potpora za troškove života. Prosječan iznos financijske potpore za paket troškova iznosi 450 eura po sudioniku </a:t>
            </a:r>
          </a:p>
          <a:p>
            <a:endParaRPr lang="hr-HR" smtClean="0"/>
          </a:p>
          <a:p>
            <a:r>
              <a:rPr lang="hr-HR" smtClean="0"/>
              <a:t>Predviđen broj sudionika 20 za Grundtvig pripremne posjete</a:t>
            </a:r>
          </a:p>
          <a:p>
            <a:endParaRPr lang="hr-HR" smtClean="0"/>
          </a:p>
          <a:p>
            <a:pPr>
              <a:lnSpc>
                <a:spcPct val="80000"/>
              </a:lnSpc>
            </a:pPr>
            <a:endParaRPr lang="hr-HR" sz="600" b="1" u="sng" smtClean="0"/>
          </a:p>
          <a:p>
            <a:pPr>
              <a:lnSpc>
                <a:spcPct val="80000"/>
              </a:lnSpc>
            </a:pPr>
            <a:endParaRPr lang="vi-VN" sz="600" smtClean="0"/>
          </a:p>
          <a:p>
            <a:pPr>
              <a:lnSpc>
                <a:spcPct val="80000"/>
              </a:lnSpc>
            </a:pPr>
            <a:r>
              <a:rPr lang="vi-VN" sz="600" smtClean="0"/>
              <a:t> </a:t>
            </a:r>
          </a:p>
          <a:p>
            <a:pPr>
              <a:lnSpc>
                <a:spcPct val="80000"/>
              </a:lnSpc>
            </a:pPr>
            <a:endParaRPr lang="hr-HR" sz="600" smtClean="0"/>
          </a:p>
          <a:p>
            <a:pPr>
              <a:lnSpc>
                <a:spcPct val="80000"/>
              </a:lnSpc>
            </a:pPr>
            <a:endParaRPr lang="hr-HR" sz="600" smtClean="0"/>
          </a:p>
        </p:txBody>
      </p:sp>
      <p:sp>
        <p:nvSpPr>
          <p:cNvPr id="117764" name="Slide Number Placeholder 3"/>
          <p:cNvSpPr>
            <a:spLocks noGrp="1"/>
          </p:cNvSpPr>
          <p:nvPr>
            <p:ph type="sldNum" sz="quarter" idx="5"/>
          </p:nvPr>
        </p:nvSpPr>
        <p:spPr>
          <a:noFill/>
        </p:spPr>
        <p:txBody>
          <a:bodyPr/>
          <a:lstStyle/>
          <a:p>
            <a:fld id="{132C7A77-5673-4303-A235-1E67EBCC6162}"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zervirano mjesto slike slajda 1"/>
          <p:cNvSpPr>
            <a:spLocks noGrp="1" noRot="1" noChangeAspect="1" noTextEdit="1"/>
          </p:cNvSpPr>
          <p:nvPr>
            <p:ph type="sldImg"/>
          </p:nvPr>
        </p:nvSpPr>
        <p:spPr>
          <a:ln/>
        </p:spPr>
      </p:sp>
      <p:sp>
        <p:nvSpPr>
          <p:cNvPr id="91139" name="Rezervirano mjesto bilježaka 2"/>
          <p:cNvSpPr>
            <a:spLocks noGrp="1"/>
          </p:cNvSpPr>
          <p:nvPr>
            <p:ph type="body" idx="1"/>
          </p:nvPr>
        </p:nvSpPr>
        <p:spPr>
          <a:noFill/>
          <a:ln/>
        </p:spPr>
        <p:txBody>
          <a:bodyPr/>
          <a:lstStyle/>
          <a:p>
            <a:r>
              <a:rPr lang="hr-HR" smtClean="0"/>
              <a:t>Agencija relativno mlada, nedavno smo proslavili 2 godine postojanja……</a:t>
            </a:r>
          </a:p>
          <a:p>
            <a:endParaRPr lang="hr-HR" smtClean="0"/>
          </a:p>
          <a:p>
            <a:r>
              <a:rPr lang="hr-HR" smtClean="0"/>
              <a:t>Naziv Agencija za mobilnost i programe EU u sebi nosi što Agencija zapravo radi:</a:t>
            </a:r>
          </a:p>
          <a:p>
            <a:r>
              <a:rPr lang="hr-HR" smtClean="0"/>
              <a:t>– u našem kontekstu </a:t>
            </a:r>
            <a:r>
              <a:rPr lang="hr-HR" i="1" smtClean="0"/>
              <a:t>mobilnost je odlazak u stranu ustanovu u svrhu obavljanja aktivnosti u sklopu Programa; putovanje, boravak i povratak </a:t>
            </a:r>
            <a:endParaRPr lang="hr-HR" smtClean="0"/>
          </a:p>
          <a:p>
            <a:r>
              <a:rPr lang="hr-HR" smtClean="0"/>
              <a:t>– Njezina zadaća je provedba obrazovnih programa EU……. </a:t>
            </a:r>
          </a:p>
          <a:p>
            <a:r>
              <a:rPr lang="hr-HR" smtClean="0"/>
              <a:t>i projekata Euraxess kao pomoć stranim istraživačima u Hrvatskoj, Europass kao skup dokumenata za usklađivanje opisa kvalifikacija, Erasmus Mundus namijenjen sveučilištima za zajedničke dodiplomske  i diplomske programe……</a:t>
            </a:r>
          </a:p>
          <a:p>
            <a:endParaRPr lang="hr-HR" smtClean="0"/>
          </a:p>
          <a:p>
            <a:r>
              <a:rPr lang="hr-HR" smtClean="0"/>
              <a:t>Surađujemo s Ministarstvom znanosti, obrazovanja i športa, Min.obitelji, međugeneracijske solidarnosti i branitelja i EK koje imaju nadzor nad radom Agencije. EK utvrđuje pravila po kojem se provode Natječaji, aktivnosti i dodjeljuje financijska potpora. Ona također sastavlja i prijavne obrasce koje vi ispunjavate i šaljete Agenciji….</a:t>
            </a:r>
          </a:p>
          <a:p>
            <a:endParaRPr lang="hr-HR" smtClean="0"/>
          </a:p>
          <a:p>
            <a:r>
              <a:rPr lang="hr-HR" smtClean="0"/>
              <a:t>IPA sredstva za aktivnosti koje dodjeljujemo korisnicima na natječajima i sredstva potrebna za funkcioniranje Ag.</a:t>
            </a:r>
          </a:p>
          <a:p>
            <a:r>
              <a:rPr lang="hr-HR" smtClean="0"/>
              <a:t>Državna sredstva potrebna za funkcioniranje Agencije</a:t>
            </a:r>
          </a:p>
          <a:p>
            <a:endParaRPr lang="hr-HR" smtClean="0"/>
          </a:p>
          <a:p>
            <a:r>
              <a:rPr lang="hr-HR" smtClean="0"/>
              <a:t>Pozivom na natječaj za Program…… ustanove iz RH po prvi puta su mogle sudjelovati u aktivnostima Programa ……</a:t>
            </a:r>
          </a:p>
          <a:p>
            <a:endParaRPr lang="hr-HR" smtClean="0"/>
          </a:p>
          <a:p>
            <a:r>
              <a:rPr lang="hr-HR" smtClean="0"/>
              <a:t>ZA IST ukupno 22 (49.037 EUR)  - 2.228,95               1. rok 14/26, 2. rok 8/25 </a:t>
            </a:r>
          </a:p>
          <a:p>
            <a:r>
              <a:rPr lang="hr-HR" smtClean="0"/>
              <a:t>Za PV ukupno 32 (26.550 EUR) – 829,68</a:t>
            </a:r>
          </a:p>
          <a:p>
            <a:endParaRPr lang="hr-HR" smtClean="0"/>
          </a:p>
          <a:p>
            <a:r>
              <a:rPr lang="hr-HR" smtClean="0"/>
              <a:t>Comenius 75.587 EUR</a:t>
            </a:r>
          </a:p>
        </p:txBody>
      </p:sp>
      <p:sp>
        <p:nvSpPr>
          <p:cNvPr id="91140" name="Rezervirano mjesto broja slajda 3"/>
          <p:cNvSpPr>
            <a:spLocks noGrp="1"/>
          </p:cNvSpPr>
          <p:nvPr>
            <p:ph type="sldNum" sz="quarter" idx="5"/>
          </p:nvPr>
        </p:nvSpPr>
        <p:spPr>
          <a:noFill/>
        </p:spPr>
        <p:txBody>
          <a:bodyPr/>
          <a:lstStyle/>
          <a:p>
            <a:fld id="{5373A2EB-8833-4AAC-B585-CA3BD9F95333}" type="slidenum">
              <a:rPr lang="hr-HR" smtClean="0"/>
              <a:pPr/>
              <a:t>3</a:t>
            </a:fld>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CFC3AB2-6F8C-49C4-AA7C-398592742051}" type="slidenum">
              <a:rPr lang="hr-HR" smtClean="0"/>
              <a:pPr/>
              <a:t>32</a:t>
            </a:fld>
            <a:endParaRPr lang="hr-HR" smtClean="0"/>
          </a:p>
        </p:txBody>
      </p:sp>
      <p:sp>
        <p:nvSpPr>
          <p:cNvPr id="118787" name="Rectangle 2"/>
          <p:cNvSpPr>
            <a:spLocks noGrp="1" noRot="1" noChangeAspect="1" noChangeArrowheads="1" noTextEdit="1"/>
          </p:cNvSpPr>
          <p:nvPr>
            <p:ph type="sldImg"/>
          </p:nvPr>
        </p:nvSpPr>
        <p:spPr>
          <a:xfrm>
            <a:off x="903288" y="739775"/>
            <a:ext cx="4932362" cy="3700463"/>
          </a:xfrm>
          <a:ln/>
        </p:spPr>
      </p:sp>
      <p:sp>
        <p:nvSpPr>
          <p:cNvPr id="118788"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sr-Latn-CS" smtClean="0"/>
          </a:p>
        </p:txBody>
      </p:sp>
      <p:sp>
        <p:nvSpPr>
          <p:cNvPr id="119812" name="Slide Number Placeholder 3"/>
          <p:cNvSpPr>
            <a:spLocks noGrp="1"/>
          </p:cNvSpPr>
          <p:nvPr>
            <p:ph type="sldNum" sz="quarter" idx="5"/>
          </p:nvPr>
        </p:nvSpPr>
        <p:spPr>
          <a:noFill/>
        </p:spPr>
        <p:txBody>
          <a:bodyPr/>
          <a:lstStyle/>
          <a:p>
            <a:fld id="{2C482B65-5191-4870-AEB5-39EF9BF0F1D8}" type="slidenum">
              <a:rPr lang="en-US" smtClean="0"/>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sr-Latn-CS" smtClean="0"/>
              <a:t>-oni koji su na eTwinningu dobit će informacije o prijavi za PDWs</a:t>
            </a:r>
          </a:p>
          <a:p>
            <a:r>
              <a:rPr lang="sr-Latn-CS" smtClean="0"/>
              <a:t>-budget za otprilike 12ak sudionika</a:t>
            </a:r>
          </a:p>
        </p:txBody>
      </p:sp>
      <p:sp>
        <p:nvSpPr>
          <p:cNvPr id="120836" name="Slide Number Placeholder 3"/>
          <p:cNvSpPr>
            <a:spLocks noGrp="1"/>
          </p:cNvSpPr>
          <p:nvPr>
            <p:ph type="sldNum" sz="quarter" idx="5"/>
          </p:nvPr>
        </p:nvSpPr>
        <p:spPr>
          <a:noFill/>
        </p:spPr>
        <p:txBody>
          <a:bodyPr/>
          <a:lstStyle/>
          <a:p>
            <a:fld id="{61909992-534F-42D4-A5A4-CEFCC8245EBD}" type="slidenum">
              <a:rPr lang="en-US" smtClean="0"/>
              <a:pPr/>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6A8329D-BEFB-4641-9E70-6544D941F58C}" type="slidenum">
              <a:rPr lang="hr-HR" smtClean="0"/>
              <a:pPr/>
              <a:t>36</a:t>
            </a:fld>
            <a:endParaRPr lang="hr-HR" smtClean="0"/>
          </a:p>
        </p:txBody>
      </p:sp>
      <p:sp>
        <p:nvSpPr>
          <p:cNvPr id="121859" name="Rectangle 2"/>
          <p:cNvSpPr>
            <a:spLocks noGrp="1" noRot="1" noChangeAspect="1" noChangeArrowheads="1" noTextEdit="1"/>
          </p:cNvSpPr>
          <p:nvPr>
            <p:ph type="sldImg"/>
          </p:nvPr>
        </p:nvSpPr>
        <p:spPr>
          <a:xfrm>
            <a:off x="903288" y="739775"/>
            <a:ext cx="4932362" cy="3700463"/>
          </a:xfrm>
          <a:ln/>
        </p:spPr>
      </p:sp>
      <p:sp>
        <p:nvSpPr>
          <p:cNvPr id="121860" name="Rezervirano mjesto bilježaka 3"/>
          <p:cNvSpPr>
            <a:spLocks noGrp="1"/>
          </p:cNvSpPr>
          <p:nvPr>
            <p:ph type="body" idx="1"/>
          </p:nvPr>
        </p:nvSpPr>
        <p:spPr>
          <a:noFill/>
          <a:ln/>
        </p:spPr>
        <p:txBody>
          <a:bodyPr/>
          <a:lstStyle/>
          <a:p>
            <a:r>
              <a:rPr lang="sr-Latn-CS" smtClean="0"/>
              <a:t>Sada kad ste pronašli ustanove partnere za suradnju i definirali oblik suradnje, prijavite se za aktivnost Comenius školska partnerstva.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hr-HR" smtClean="0">
                <a:solidFill>
                  <a:srgbClr val="938678"/>
                </a:solidFill>
              </a:rPr>
              <a:t>To su partnerstva između škola iz europskih država oko zajedničkog projekta / suradnje. Za njih se također dobivaju financijska sredstav kako bi ih mogli provesti. </a:t>
            </a:r>
            <a:r>
              <a:rPr lang="hr-HR" u="sng" smtClean="0">
                <a:solidFill>
                  <a:srgbClr val="938678"/>
                </a:solidFill>
              </a:rPr>
              <a:t>U njima sudjeluju učenici i nastavnici iz škola koje su uključene u partnertsva. </a:t>
            </a:r>
            <a:endParaRPr lang="sr-Latn-CS" smtClean="0"/>
          </a:p>
        </p:txBody>
      </p:sp>
      <p:sp>
        <p:nvSpPr>
          <p:cNvPr id="122884" name="Slide Number Placeholder 3"/>
          <p:cNvSpPr>
            <a:spLocks noGrp="1"/>
          </p:cNvSpPr>
          <p:nvPr>
            <p:ph type="sldNum" sz="quarter" idx="5"/>
          </p:nvPr>
        </p:nvSpPr>
        <p:spPr>
          <a:noFill/>
        </p:spPr>
        <p:txBody>
          <a:bodyPr/>
          <a:lstStyle/>
          <a:p>
            <a:fld id="{69B22B12-31C8-4185-9853-3C6CA10B7107}" type="slidenum">
              <a:rPr lang="en-US" smtClean="0"/>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sr-Latn-CS" smtClean="0"/>
          </a:p>
        </p:txBody>
      </p:sp>
      <p:sp>
        <p:nvSpPr>
          <p:cNvPr id="123908" name="Slide Number Placeholder 3"/>
          <p:cNvSpPr>
            <a:spLocks noGrp="1"/>
          </p:cNvSpPr>
          <p:nvPr>
            <p:ph type="sldNum" sz="quarter" idx="5"/>
          </p:nvPr>
        </p:nvSpPr>
        <p:spPr>
          <a:noFill/>
        </p:spPr>
        <p:txBody>
          <a:bodyPr/>
          <a:lstStyle/>
          <a:p>
            <a:fld id="{5BF214C6-D960-4435-929C-ED49CE2EE9D5}" type="slidenum">
              <a:rPr lang="en-US" smtClean="0"/>
              <a:pPr/>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hr-HR" smtClean="0"/>
              <a:t>Školsko partnerstvo možete ostvariti sa školama iz sljedećih država. Međutim u svakom partnerstvu mora bit 1 država iz EU. </a:t>
            </a:r>
          </a:p>
          <a:p>
            <a:endParaRPr lang="hr-HR" smtClean="0"/>
          </a:p>
          <a:p>
            <a:r>
              <a:rPr lang="hr-HR" smtClean="0"/>
              <a:t>Vidi dalje!</a:t>
            </a:r>
          </a:p>
        </p:txBody>
      </p:sp>
      <p:sp>
        <p:nvSpPr>
          <p:cNvPr id="124932" name="Slide Number Placeholder 3"/>
          <p:cNvSpPr>
            <a:spLocks noGrp="1"/>
          </p:cNvSpPr>
          <p:nvPr>
            <p:ph type="sldNum" sz="quarter" idx="5"/>
          </p:nvPr>
        </p:nvSpPr>
        <p:spPr>
          <a:noFill/>
        </p:spPr>
        <p:txBody>
          <a:bodyPr/>
          <a:lstStyle/>
          <a:p>
            <a:fld id="{6BD297D4-8D42-46F8-99F0-DB9AF7740C8F}" type="slidenum">
              <a:rPr lang="en-US" smtClean="0"/>
              <a:pPr/>
              <a:t>39</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hr-HR" smtClean="0"/>
              <a:t>Jezično usmjerena bilateralna školska partnerstva uključuju dvije škole iz različitih država koje sudjeluju u Programu za cjeloživotno učenje. Bilateralna partnerstva potiču upotrebu europskih jezika pružajući mogućnost učenicima za vježbanje svojih vještina u području stranog jezika i upoznavanje s jezikom države partnera. </a:t>
            </a:r>
            <a:r>
              <a:rPr lang="hr-HR" u="sng" smtClean="0"/>
              <a:t>Od učenika uključenih u bilateralna partnerstva očekuje se da nauče barem osnove jezika koji se koristi u partnerskoj ustanovi.</a:t>
            </a:r>
            <a:r>
              <a:rPr lang="hr-HR" smtClean="0"/>
              <a:t> </a:t>
            </a:r>
            <a:r>
              <a:rPr lang="hr-HR" u="sng" smtClean="0"/>
              <a:t>Učenici obično koriste treći jezik kao radni jezik i jezik komunikacije</a:t>
            </a:r>
            <a:r>
              <a:rPr lang="hr-HR" smtClean="0"/>
              <a:t>. Za vrijeme projekta, učenici i nastavnici u obje države rade </a:t>
            </a:r>
            <a:r>
              <a:rPr lang="hr-HR" u="sng" smtClean="0"/>
              <a:t>zajedno na zajedničkoj temi i izrađuju zajednički krajnji proizvod</a:t>
            </a:r>
            <a:r>
              <a:rPr lang="hr-HR" smtClean="0"/>
              <a:t>.  Svaka ustanova koja sudjeluje mora ostvariti </a:t>
            </a:r>
            <a:r>
              <a:rPr lang="hr-HR" b="1" smtClean="0"/>
              <a:t>razmjenu</a:t>
            </a:r>
            <a:r>
              <a:rPr lang="hr-HR" smtClean="0"/>
              <a:t> učenika u svoju partnersku ustanovu u trajanju od najmanje 10 dana uključujući  učenike od dobi od 12 godina ili starije. Za vrijeme razmjene, učenici rade zajedno u školi i udomljuju jedni druge kod svojih obitelji. Suradnja ne smije biti ograničena samo na razmjenu nego bi aktivnosti trebale pokriti cijelo razdoblje projekta.</a:t>
            </a:r>
          </a:p>
          <a:p>
            <a:r>
              <a:rPr lang="hr-HR" smtClean="0"/>
              <a:t> </a:t>
            </a:r>
          </a:p>
          <a:p>
            <a:r>
              <a:rPr lang="hr-HR" smtClean="0"/>
              <a:t>Opći cilj Comenius školskih partnerstva je ojačati europsku dimenziju obrazovanja promicanjem aktivnosti zajedničke suradnje među školama u Europi. Projekti pružaju učenicima i nastavnicima u različitim zemljama priliku raditi zajedno na jednoj ili više tema od zajedničkog interesa. Školska partnerstva pomažu učenicima i nastavnicima steći i usavršiti vještine ne samo u temi ili tematskom području na koje je projekt usmjeren, već u uvjetima rada u grupi, društvenih odnosa, planiranja i provođenja projektnih aktivnosti i korištenja informacijsko komunikacijskih tehnologija (IKT). Sudjelovanje u partnerstvima sa školama iz različitih država također daje učenicima i nastavnicima mogućnost korištenja stranih jezika i podiže njihovu motivaciju za učenje jezika.</a:t>
            </a:r>
          </a:p>
          <a:p>
            <a:r>
              <a:rPr lang="hr-HR" smtClean="0"/>
              <a:t> </a:t>
            </a:r>
          </a:p>
          <a:p>
            <a:r>
              <a:rPr lang="hr-HR" smtClean="0"/>
              <a:t>Recipročna razmjena učenika je obvezna u ovoj vrsti projekta.</a:t>
            </a:r>
          </a:p>
          <a:p>
            <a:r>
              <a:rPr lang="hr-HR" smtClean="0"/>
              <a:t> </a:t>
            </a:r>
          </a:p>
          <a:p>
            <a:r>
              <a:rPr lang="hr-HR" smtClean="0"/>
              <a:t>Primjeri ostalih aktivnosti koje se mogu provesti u bilateralnim školskim partnerstvima:</a:t>
            </a:r>
          </a:p>
          <a:p>
            <a:r>
              <a:rPr lang="hr-HR" smtClean="0"/>
              <a:t> </a:t>
            </a:r>
          </a:p>
          <a:p>
            <a:r>
              <a:rPr lang="hr-HR" smtClean="0"/>
              <a:t>projektni sastanci između svih ustanova uključenih u partnerstvo</a:t>
            </a:r>
          </a:p>
          <a:p>
            <a:r>
              <a:rPr lang="hr-HR" smtClean="0"/>
              <a:t>razmjena iskustava i dobre prakse sa školom partnerom iz inozemstva</a:t>
            </a:r>
          </a:p>
          <a:p>
            <a:r>
              <a:rPr lang="hr-HR" smtClean="0"/>
              <a:t>terenski rad i projektno istraživanje  </a:t>
            </a:r>
          </a:p>
          <a:p>
            <a:r>
              <a:rPr lang="hr-HR" smtClean="0"/>
              <a:t>izrada, objava i diseminacija publikacija koji se odnose na zajedničke aktivnosti</a:t>
            </a:r>
          </a:p>
          <a:p>
            <a:r>
              <a:rPr lang="hr-HR" smtClean="0"/>
              <a:t>izrada tehničkih predmeta, crteža umjetničkih predmeta</a:t>
            </a:r>
          </a:p>
          <a:p>
            <a:r>
              <a:rPr lang="hr-HR" smtClean="0"/>
              <a:t>priredbe (npr. kazališne drame, mjuzikli)</a:t>
            </a:r>
          </a:p>
          <a:p>
            <a:r>
              <a:rPr lang="hr-HR" smtClean="0"/>
              <a:t>organizacija izložbi, izrada i diseminacija informativnog materijala</a:t>
            </a:r>
          </a:p>
          <a:p>
            <a:r>
              <a:rPr lang="hr-HR" smtClean="0"/>
              <a:t>jezična priprema nastavnika i učenika kako bi se osiguralo poznavanje najmanje osnova jezika partnerske ustanove</a:t>
            </a:r>
          </a:p>
          <a:p>
            <a:r>
              <a:rPr lang="hr-HR" smtClean="0"/>
              <a:t>zajednička suradnja s ostalim projektima u srodnim tematskim područjima (npr. preko Comenius mreža), uključujući mobilnost na relevantna događanja Comenius mreža) </a:t>
            </a:r>
          </a:p>
          <a:p>
            <a:r>
              <a:rPr lang="hr-HR" smtClean="0"/>
              <a:t>aktivnosti samovrednovanja </a:t>
            </a:r>
          </a:p>
          <a:p>
            <a:r>
              <a:rPr lang="hr-HR" smtClean="0"/>
              <a:t>diseminacija projektnih iskustva i rezultata </a:t>
            </a:r>
          </a:p>
          <a:p>
            <a:r>
              <a:rPr lang="hr-HR" smtClean="0"/>
              <a:t>Kada se odabire tema školskog partnerstva, škole se izrazito potiče na odabir bilo koje teme od zajedničkog interesa ili važnosti za partnerske ustanove jer će to biti motivacija za zajedničku suradnju i učenje unutar projekta.  Projektne aktivnosti bi trebale biti potpuno integrirane u školske programe učenika koji sudjeluju. Učenici bi trebali biti angažirani u svim fazama projekta, uključujući planiranje, organizaciju i vrednovanje aktivnosti. Ukoliko jezik škola partnera nije u školskom programu učenika koji sudjeluju, škola mora organizirati jezičnu pripremu od najmanje 20 sati.</a:t>
            </a:r>
          </a:p>
          <a:p>
            <a:endParaRPr lang="sr-Latn-CS" smtClean="0"/>
          </a:p>
        </p:txBody>
      </p:sp>
      <p:sp>
        <p:nvSpPr>
          <p:cNvPr id="125956" name="Slide Number Placeholder 3"/>
          <p:cNvSpPr>
            <a:spLocks noGrp="1"/>
          </p:cNvSpPr>
          <p:nvPr>
            <p:ph type="sldNum" sz="quarter" idx="5"/>
          </p:nvPr>
        </p:nvSpPr>
        <p:spPr>
          <a:noFill/>
        </p:spPr>
        <p:txBody>
          <a:bodyPr/>
          <a:lstStyle/>
          <a:p>
            <a:fld id="{A5E975A9-8C78-4B55-A05F-CE3712BC0862}" type="slidenum">
              <a:rPr lang="en-US" smtClean="0"/>
              <a:pPr/>
              <a:t>40</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sr-Latn-CS" smtClean="0"/>
              <a:t>Temu suradnje od zajedničkog interesa po mogućnosti iz nastavnom plana i programa.</a:t>
            </a:r>
          </a:p>
          <a:p>
            <a:endParaRPr lang="sr-Latn-CS" smtClean="0"/>
          </a:p>
          <a:p>
            <a:r>
              <a:rPr lang="hr-HR" smtClean="0"/>
              <a:t>Multilateralna školska partnerstva imaju za cilj jačanje europske dimenzije obrazovanja promičući aktivnosti zajedničke suradnje među školama u Europi. Projekti daju priliku učenicima i nastavnicima u različitim zemljama raditi zajedno na jednoj ili više tema zajedničkog interesa. Školska partnerstva pomažu učenicima i nastavnicima steći i usavršiti vještine ne samo u temi ili tematskom području na koje je projekt usmjeren, već u uvjetima rada u grupi, društvenih odnosa, planiranja i provođenja projektnih aktivnosti i korištenja informacijsko komunikacijskih tehnologija (IKT). Sudjelovanje u partnerstvima sa školama iz različitih država također pruža učenicima i nastavnicima mogućnost korištenja stranih jezika i podiže njihovu motivaciju za učenje jezika. Multilateralno školsko partnerstvo mora uključivati škole iz najmanje 3 države koje sudjeluju u Programu. Jedna od škola mora biti koordinator. Prijavitelje se savjetuje da već pri prijavi navedu koji će od partnera dobrovoljno preuzeti ulogu koordinatora ukoliko prvotno dogovoreni koordinator bude odbijen pri odabiru.  </a:t>
            </a:r>
          </a:p>
          <a:p>
            <a:r>
              <a:rPr lang="hr-HR" smtClean="0"/>
              <a:t> </a:t>
            </a:r>
          </a:p>
          <a:p>
            <a:r>
              <a:rPr lang="hr-HR" smtClean="0"/>
              <a:t>Primjeri ostalih aktivnosti koje se mogu provoditi u okviru multilateralnih školskih partnerstava:</a:t>
            </a:r>
          </a:p>
          <a:p>
            <a:r>
              <a:rPr lang="hr-HR" smtClean="0"/>
              <a:t> </a:t>
            </a:r>
          </a:p>
          <a:p>
            <a:r>
              <a:rPr lang="hr-HR" smtClean="0"/>
              <a:t>projektni sastanci između svih ustanova uključenih u partnerstvo</a:t>
            </a:r>
          </a:p>
          <a:p>
            <a:r>
              <a:rPr lang="hr-HR" smtClean="0"/>
              <a:t>razmjena osoblja i učenika uključenih u projektne aktivnosti (npr. razmjena   nastavnika, studijski posjeti, razmjena učenika)</a:t>
            </a:r>
          </a:p>
          <a:p>
            <a:r>
              <a:rPr lang="hr-HR" smtClean="0"/>
              <a:t>razmjena iskustava i dobre prakse sa školama partnerima iz inozemstva</a:t>
            </a:r>
          </a:p>
          <a:p>
            <a:r>
              <a:rPr lang="hr-HR" smtClean="0"/>
              <a:t>terenski rad i projektno istraživanje  </a:t>
            </a:r>
          </a:p>
          <a:p>
            <a:r>
              <a:rPr lang="hr-HR" smtClean="0"/>
              <a:t>izrada, objava i diseminacija publikacija koji se odnose na zajedničke aktivnosti</a:t>
            </a:r>
          </a:p>
          <a:p>
            <a:r>
              <a:rPr lang="hr-HR" smtClean="0"/>
              <a:t>izrada tehničkih predmeta, crteža umjetničkih predmeta</a:t>
            </a:r>
          </a:p>
          <a:p>
            <a:r>
              <a:rPr lang="hr-HR" smtClean="0"/>
              <a:t>priredbe (npr. kazališne drame, mjuzikli)</a:t>
            </a:r>
          </a:p>
          <a:p>
            <a:r>
              <a:rPr lang="hr-HR" smtClean="0"/>
              <a:t>organizacija izložbi, izrada i diseminacija informativnog materijala</a:t>
            </a:r>
          </a:p>
          <a:p>
            <a:r>
              <a:rPr lang="hr-HR" smtClean="0"/>
              <a:t>jezična priprema nastavnika i učenika kako bi se osiguralo da imaju potrebne jezične kompetencije u radnom jeziku partnerst(a)va  ili da  nauče jezik partnerskih država / ustanova</a:t>
            </a:r>
          </a:p>
          <a:p>
            <a:r>
              <a:rPr lang="hr-HR" smtClean="0"/>
              <a:t>zajednička suradnja s ostalim projektima u srodnim tematskim područjima (npr. preko Comenius mreža), uključujući mobilnost na relevantna događanja Comenius mreža) </a:t>
            </a:r>
          </a:p>
          <a:p>
            <a:r>
              <a:rPr lang="hr-HR" smtClean="0"/>
              <a:t>aktivnosti samovrednovanja </a:t>
            </a:r>
          </a:p>
          <a:p>
            <a:r>
              <a:rPr lang="hr-HR" smtClean="0"/>
              <a:t>diseminacija projektnih iskustva i rezultata </a:t>
            </a:r>
          </a:p>
          <a:p>
            <a:r>
              <a:rPr lang="hr-HR" smtClean="0"/>
              <a:t> </a:t>
            </a:r>
          </a:p>
          <a:p>
            <a:r>
              <a:rPr lang="hr-HR" smtClean="0"/>
              <a:t>Kada se odabire tema multilateralnog školskog partnerstva, škole se izrazito potiče na odabir bilo koje teme od zajedničkog interesa ili važnosti za partnerske ustanove  jer će to biti motivacija za zajedničku suradnju i učenje unutar projekta.  Projektne aktivnosti trebaju biti potpuno integrirane u školske programe učenika koji sudjeluju. Učenici bi trebali biti angažirani u svim fazama projekta, uključujući planiranje, organizaciju i vrednovanje aktivnosti.</a:t>
            </a:r>
          </a:p>
          <a:p>
            <a:r>
              <a:rPr lang="hr-HR" smtClean="0"/>
              <a:t> </a:t>
            </a:r>
          </a:p>
          <a:p>
            <a:r>
              <a:rPr lang="hr-HR" smtClean="0"/>
              <a:t>Neka školska partnerstva usmjerena su na pedagoške teme i teme iz područja upravljanja školama. One pružaju nastavnicima i ravnateljima priliku razmijeniti iskustva i informacije s kolegama iz drugih država, zajedno razviti metode i pristupe koji odgovaraju njihovim potrebama, testirati i koristiti nove organizacijske i pedagoške pristupe. U takvim slučajevima, projekti će često uključiti i suradnju s škola tijelima lokalne zajednice, poput lokalnih vlasti, socijalnih službi, udružena i poslodavaca. </a:t>
            </a:r>
            <a:endParaRPr lang="sr-Latn-CS" smtClean="0"/>
          </a:p>
        </p:txBody>
      </p:sp>
      <p:sp>
        <p:nvSpPr>
          <p:cNvPr id="126980" name="Slide Number Placeholder 3"/>
          <p:cNvSpPr>
            <a:spLocks noGrp="1"/>
          </p:cNvSpPr>
          <p:nvPr>
            <p:ph type="sldNum" sz="quarter" idx="5"/>
          </p:nvPr>
        </p:nvSpPr>
        <p:spPr>
          <a:noFill/>
        </p:spPr>
        <p:txBody>
          <a:bodyPr/>
          <a:lstStyle/>
          <a:p>
            <a:fld id="{2DFBCFAA-D18A-4A91-BA21-78528A6F9C86}" type="slidenum">
              <a:rPr lang="en-US" smtClean="0"/>
              <a:pPr/>
              <a:t>41</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sr-Latn-CS" smtClean="0"/>
              <a:t>Ovo je jedan primjer Comenius školskog partnerstva pod nazivom </a:t>
            </a:r>
            <a:r>
              <a:rPr lang="hr-HR" b="1" smtClean="0"/>
              <a:t>European Young Readers Prize.</a:t>
            </a:r>
          </a:p>
          <a:p>
            <a:r>
              <a:rPr lang="hr-HR" smtClean="0"/>
              <a:t>U njemu je sudjelovalo 5 škola iz……. Te njihovi učenici u dobi od 14-19 godina.</a:t>
            </a:r>
          </a:p>
          <a:p>
            <a:r>
              <a:rPr lang="hr-HR" smtClean="0"/>
              <a:t>ema projekta je bilo otkrivanje i čitanje suvremenih književnih djela književnika iz država koje su sudjelovale u projektu. Odabrali su najbolju knjigu. Posjećivali su se međusobno i na taj način upoznavali druge države. Organizirali su izložbe i susrete s piscima i odabrali najbolje književne osvrte na djela. Na taj način učenike se je zainteresiralo za modernu književnost</a:t>
            </a:r>
          </a:p>
          <a:p>
            <a:endParaRPr lang="hr-HR" smtClean="0"/>
          </a:p>
          <a:p>
            <a:r>
              <a:rPr lang="hr-HR" smtClean="0"/>
              <a:t>Učenici su proširili znanja o europskoj književnosti i razvili vještine kritičkog mišljenja i pregovaranja.</a:t>
            </a:r>
          </a:p>
          <a:p>
            <a:endParaRPr lang="hr-HR" smtClean="0"/>
          </a:p>
          <a:p>
            <a:r>
              <a:rPr lang="hr-HR" smtClean="0"/>
              <a:t>Rezultati su bili  web str. www.comeniustrzemeszno.republika.pl</a:t>
            </a:r>
          </a:p>
          <a:p>
            <a:endParaRPr lang="sr-Latn-CS" smtClean="0"/>
          </a:p>
        </p:txBody>
      </p:sp>
      <p:sp>
        <p:nvSpPr>
          <p:cNvPr id="128004" name="Slide Number Placeholder 3"/>
          <p:cNvSpPr>
            <a:spLocks noGrp="1"/>
          </p:cNvSpPr>
          <p:nvPr>
            <p:ph type="sldNum" sz="quarter" idx="5"/>
          </p:nvPr>
        </p:nvSpPr>
        <p:spPr>
          <a:noFill/>
        </p:spPr>
        <p:txBody>
          <a:bodyPr/>
          <a:lstStyle/>
          <a:p>
            <a:fld id="{C2007213-A391-4D11-AF72-5ADA793370D0}" type="slidenum">
              <a:rPr lang="en-US" smtClean="0"/>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zervirano mjesto slike slajda 1"/>
          <p:cNvSpPr>
            <a:spLocks noGrp="1" noRot="1" noChangeAspect="1" noTextEdit="1"/>
          </p:cNvSpPr>
          <p:nvPr>
            <p:ph type="sldImg"/>
          </p:nvPr>
        </p:nvSpPr>
        <p:spPr>
          <a:ln/>
        </p:spPr>
      </p:sp>
      <p:sp>
        <p:nvSpPr>
          <p:cNvPr id="92163" name="Rezervirano mjesto bilježaka 2"/>
          <p:cNvSpPr>
            <a:spLocks noGrp="1"/>
          </p:cNvSpPr>
          <p:nvPr>
            <p:ph type="body" idx="1"/>
          </p:nvPr>
        </p:nvSpPr>
        <p:spPr>
          <a:noFill/>
          <a:ln/>
        </p:spPr>
        <p:txBody>
          <a:bodyPr/>
          <a:lstStyle/>
          <a:p>
            <a:r>
              <a:rPr lang="hr-HR" smtClean="0"/>
              <a:t>Najveći program EK na području obrazovanja s proračunom od 6,9 mil. EUR. Traje od 2007-2013. U njemu sudjeluju 33 države. HR i MK također kroz pripremnu fazu. Program je pokrenut s ciljem da doprinese naprednom društvu znanja, održivom ekon.razvoju kako bi se stvorilo više i boljih radnih mjesta te društvena povezanost. On se dijeli na potprograme. Svaki od tih programa je usmjeren na različitu razinu obrazovanja. Comenius je namjenjen ……..</a:t>
            </a:r>
          </a:p>
        </p:txBody>
      </p:sp>
      <p:sp>
        <p:nvSpPr>
          <p:cNvPr id="92164" name="Rezervirano mjesto broja slajda 3"/>
          <p:cNvSpPr>
            <a:spLocks noGrp="1"/>
          </p:cNvSpPr>
          <p:nvPr>
            <p:ph type="sldNum" sz="quarter" idx="5"/>
          </p:nvPr>
        </p:nvSpPr>
        <p:spPr>
          <a:noFill/>
        </p:spPr>
        <p:txBody>
          <a:bodyPr/>
          <a:lstStyle/>
          <a:p>
            <a:fld id="{F155E220-D513-4572-BA8F-2205A8E9A0E7}" type="slidenum">
              <a:rPr lang="hr-HR" smtClean="0"/>
              <a:pPr/>
              <a:t>4</a:t>
            </a:fld>
            <a:endParaRPr lang="hr-H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sr-Latn-CS" smtClean="0"/>
              <a:t>Ovdje možete vidjeti koristi od partnerstva i zašto se uključiti u tu aktivnost….</a:t>
            </a:r>
          </a:p>
          <a:p>
            <a:endParaRPr lang="sr-Latn-CS" smtClean="0"/>
          </a:p>
          <a:p>
            <a:r>
              <a:rPr lang="sr-Latn-CS" smtClean="0"/>
              <a:t>Povežete se s drugim školama, ostvarite zajedničku suradnju, kontakte, putujete kod njih, usavršavate strani jezik korištenje IKT tehnologije…</a:t>
            </a:r>
          </a:p>
        </p:txBody>
      </p:sp>
      <p:sp>
        <p:nvSpPr>
          <p:cNvPr id="129028" name="Slide Number Placeholder 3"/>
          <p:cNvSpPr>
            <a:spLocks noGrp="1"/>
          </p:cNvSpPr>
          <p:nvPr>
            <p:ph type="sldNum" sz="quarter" idx="5"/>
          </p:nvPr>
        </p:nvSpPr>
        <p:spPr>
          <a:noFill/>
        </p:spPr>
        <p:txBody>
          <a:bodyPr/>
          <a:lstStyle/>
          <a:p>
            <a:fld id="{68CE79BB-FD85-425C-9D6C-0632CABDE92F}" type="slidenum">
              <a:rPr lang="en-US" smtClean="0"/>
              <a:pPr/>
              <a:t>43</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sr-Latn-CS" smtClean="0"/>
          </a:p>
        </p:txBody>
      </p:sp>
      <p:sp>
        <p:nvSpPr>
          <p:cNvPr id="130052" name="Slide Number Placeholder 3"/>
          <p:cNvSpPr>
            <a:spLocks noGrp="1"/>
          </p:cNvSpPr>
          <p:nvPr>
            <p:ph type="sldNum" sz="quarter" idx="5"/>
          </p:nvPr>
        </p:nvSpPr>
        <p:spPr>
          <a:noFill/>
        </p:spPr>
        <p:txBody>
          <a:bodyPr/>
          <a:lstStyle/>
          <a:p>
            <a:fld id="{B78A213E-F7C5-4297-AFB9-6DB3B7DA4322}" type="slidenum">
              <a:rPr lang="en-US" smtClean="0"/>
              <a:pPr/>
              <a:t>44</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sr-Latn-CS" smtClean="0"/>
          </a:p>
        </p:txBody>
      </p:sp>
      <p:sp>
        <p:nvSpPr>
          <p:cNvPr id="131076" name="Slide Number Placeholder 3"/>
          <p:cNvSpPr>
            <a:spLocks noGrp="1"/>
          </p:cNvSpPr>
          <p:nvPr>
            <p:ph type="sldNum" sz="quarter" idx="5"/>
          </p:nvPr>
        </p:nvSpPr>
        <p:spPr>
          <a:noFill/>
        </p:spPr>
        <p:txBody>
          <a:bodyPr/>
          <a:lstStyle/>
          <a:p>
            <a:fld id="{497F374B-F0A3-4274-A384-95C32DECE378}" type="slidenum">
              <a:rPr lang="en-US" smtClean="0"/>
              <a:pPr/>
              <a:t>45</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sr-Latn-CS" smtClean="0"/>
          </a:p>
        </p:txBody>
      </p:sp>
      <p:sp>
        <p:nvSpPr>
          <p:cNvPr id="132100" name="Slide Number Placeholder 3"/>
          <p:cNvSpPr>
            <a:spLocks noGrp="1"/>
          </p:cNvSpPr>
          <p:nvPr>
            <p:ph type="sldNum" sz="quarter" idx="5"/>
          </p:nvPr>
        </p:nvSpPr>
        <p:spPr>
          <a:noFill/>
        </p:spPr>
        <p:txBody>
          <a:bodyPr/>
          <a:lstStyle/>
          <a:p>
            <a:fld id="{A8BE0010-03A3-498D-B118-91AEFCDC1C57}" type="slidenum">
              <a:rPr lang="en-US" smtClean="0"/>
              <a:pPr/>
              <a:t>46</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26C1233-69C2-42BC-9668-1E3376BCFC53}" type="slidenum">
              <a:rPr lang="hr-HR" smtClean="0"/>
              <a:pPr/>
              <a:t>48</a:t>
            </a:fld>
            <a:endParaRPr lang="hr-HR" smtClean="0"/>
          </a:p>
        </p:txBody>
      </p:sp>
      <p:sp>
        <p:nvSpPr>
          <p:cNvPr id="133123" name="Rectangle 2"/>
          <p:cNvSpPr>
            <a:spLocks noGrp="1" noRot="1" noChangeAspect="1" noChangeArrowheads="1" noTextEdit="1"/>
          </p:cNvSpPr>
          <p:nvPr>
            <p:ph type="sldImg"/>
          </p:nvPr>
        </p:nvSpPr>
        <p:spPr>
          <a:xfrm>
            <a:off x="903288" y="739775"/>
            <a:ext cx="4932362" cy="3700463"/>
          </a:xfrm>
          <a:ln/>
        </p:spPr>
      </p:sp>
      <p:sp>
        <p:nvSpPr>
          <p:cNvPr id="133124"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DEC1221-8FA6-49DD-AD09-82AB55AD426B}" type="slidenum">
              <a:rPr lang="hr-HR" smtClean="0">
                <a:ea typeface="ＭＳ Ｐゴシック" pitchFamily="116" charset="-128"/>
              </a:rPr>
              <a:pPr/>
              <a:t>49</a:t>
            </a:fld>
            <a:endParaRPr lang="hr-HR" smtClean="0">
              <a:ea typeface="ＭＳ Ｐゴシック" pitchFamily="116" charset="-128"/>
            </a:endParaRPr>
          </a:p>
        </p:txBody>
      </p:sp>
      <p:sp>
        <p:nvSpPr>
          <p:cNvPr id="134147" name="Slide Image Placeholder 1"/>
          <p:cNvSpPr>
            <a:spLocks noGrp="1" noRot="1" noChangeAspect="1" noTextEdit="1"/>
          </p:cNvSpPr>
          <p:nvPr>
            <p:ph type="sldImg"/>
          </p:nvPr>
        </p:nvSpPr>
        <p:spPr>
          <a:ln/>
        </p:spPr>
      </p:sp>
      <p:sp>
        <p:nvSpPr>
          <p:cNvPr id="134148" name="Notes Placeholder 2"/>
          <p:cNvSpPr>
            <a:spLocks noGrp="1"/>
          </p:cNvSpPr>
          <p:nvPr>
            <p:ph type="body" idx="1"/>
          </p:nvPr>
        </p:nvSpPr>
        <p:spPr>
          <a:noFill/>
          <a:ln/>
        </p:spPr>
        <p:txBody>
          <a:bodyPr/>
          <a:lstStyle/>
          <a:p>
            <a:pPr marL="228600" indent="-228600"/>
            <a:endParaRPr lang="sr-Latn-CS" smtClean="0">
              <a:ea typeface="ＭＳ Ｐゴシック" pitchFamily="116" charset="-128"/>
            </a:endParaRPr>
          </a:p>
        </p:txBody>
      </p:sp>
      <p:sp>
        <p:nvSpPr>
          <p:cNvPr id="134149" name="Slide Number Placeholder 3"/>
          <p:cNvSpPr txBox="1">
            <a:spLocks noGrp="1"/>
          </p:cNvSpPr>
          <p:nvPr/>
        </p:nvSpPr>
        <p:spPr bwMode="auto">
          <a:xfrm>
            <a:off x="3816350" y="9372600"/>
            <a:ext cx="2919413" cy="493713"/>
          </a:xfrm>
          <a:prstGeom prst="rect">
            <a:avLst/>
          </a:prstGeom>
          <a:noFill/>
          <a:ln w="9525">
            <a:noFill/>
            <a:miter lim="800000"/>
            <a:headEnd/>
            <a:tailEnd/>
          </a:ln>
        </p:spPr>
        <p:txBody>
          <a:bodyPr lIns="90763" tIns="45382" rIns="90763" bIns="45382" anchor="b"/>
          <a:lstStyle/>
          <a:p>
            <a:pPr algn="r" eaLnBrk="0" hangingPunct="0"/>
            <a:fld id="{3DDE1D0A-DABE-4330-BC9D-129B290B1A12}" type="slidenum">
              <a:rPr lang="en-US" sz="1200"/>
              <a:pPr algn="r" eaLnBrk="0" hangingPunct="0"/>
              <a:t>49</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sr-Latn-CS" smtClean="0">
              <a:ea typeface="ＭＳ Ｐゴシック" pitchFamily="116" charset="-128"/>
            </a:endParaRPr>
          </a:p>
        </p:txBody>
      </p:sp>
      <p:sp>
        <p:nvSpPr>
          <p:cNvPr id="135172" name="Slide Number Placeholder 3"/>
          <p:cNvSpPr>
            <a:spLocks noGrp="1"/>
          </p:cNvSpPr>
          <p:nvPr>
            <p:ph type="sldNum" sz="quarter" idx="5"/>
          </p:nvPr>
        </p:nvSpPr>
        <p:spPr>
          <a:noFill/>
        </p:spPr>
        <p:txBody>
          <a:bodyPr/>
          <a:lstStyle/>
          <a:p>
            <a:fld id="{F467C4D1-03F9-4515-8F02-0AF866D03AAD}" type="slidenum">
              <a:rPr lang="en-US" smtClean="0">
                <a:ea typeface="ＭＳ Ｐゴシック" pitchFamily="116" charset="-128"/>
              </a:rPr>
              <a:pPr/>
              <a:t>50</a:t>
            </a:fld>
            <a:endParaRPr lang="en-US" smtClean="0">
              <a:ea typeface="ＭＳ Ｐゴシック" pitchFamily="116"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zervirano mjesto slike slajda 1"/>
          <p:cNvSpPr>
            <a:spLocks noGrp="1" noRot="1" noChangeAspect="1" noTextEdit="1"/>
          </p:cNvSpPr>
          <p:nvPr>
            <p:ph type="sldImg"/>
          </p:nvPr>
        </p:nvSpPr>
        <p:spPr>
          <a:ln/>
        </p:spPr>
      </p:sp>
      <p:sp>
        <p:nvSpPr>
          <p:cNvPr id="136195" name="Rezervirano mjesto bilježaka 2"/>
          <p:cNvSpPr>
            <a:spLocks noGrp="1"/>
          </p:cNvSpPr>
          <p:nvPr>
            <p:ph type="body" idx="1"/>
          </p:nvPr>
        </p:nvSpPr>
        <p:spPr>
          <a:noFill/>
          <a:ln/>
        </p:spPr>
        <p:txBody>
          <a:bodyPr/>
          <a:lstStyle/>
          <a:p>
            <a:endParaRPr lang="sr-Latn-CS" smtClean="0">
              <a:ea typeface="ＭＳ Ｐゴシック" pitchFamily="116" charset="-128"/>
            </a:endParaRPr>
          </a:p>
        </p:txBody>
      </p:sp>
      <p:sp>
        <p:nvSpPr>
          <p:cNvPr id="136196" name="Rezervirano mjesto broja slajda 3"/>
          <p:cNvSpPr>
            <a:spLocks noGrp="1"/>
          </p:cNvSpPr>
          <p:nvPr>
            <p:ph type="sldNum" sz="quarter" idx="5"/>
          </p:nvPr>
        </p:nvSpPr>
        <p:spPr>
          <a:noFill/>
        </p:spPr>
        <p:txBody>
          <a:bodyPr/>
          <a:lstStyle/>
          <a:p>
            <a:fld id="{E09586CC-1F61-42B2-9C32-A54F8D0F942E}" type="slidenum">
              <a:rPr lang="en-US" smtClean="0">
                <a:ea typeface="ＭＳ Ｐゴシック" pitchFamily="116" charset="-128"/>
              </a:rPr>
              <a:pPr/>
              <a:t>51</a:t>
            </a:fld>
            <a:endParaRPr lang="en-US" smtClean="0">
              <a:ea typeface="ＭＳ Ｐゴシック" pitchFamily="116"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sr-Latn-CS" smtClean="0">
              <a:ea typeface="ＭＳ Ｐゴシック" pitchFamily="116" charset="-128"/>
            </a:endParaRPr>
          </a:p>
        </p:txBody>
      </p:sp>
      <p:sp>
        <p:nvSpPr>
          <p:cNvPr id="137220" name="Slide Number Placeholder 3"/>
          <p:cNvSpPr>
            <a:spLocks noGrp="1"/>
          </p:cNvSpPr>
          <p:nvPr>
            <p:ph type="sldNum" sz="quarter" idx="5"/>
          </p:nvPr>
        </p:nvSpPr>
        <p:spPr>
          <a:noFill/>
        </p:spPr>
        <p:txBody>
          <a:bodyPr/>
          <a:lstStyle/>
          <a:p>
            <a:fld id="{DBF4D06F-B20C-42AC-9FA7-E2C46C13BAA9}" type="slidenum">
              <a:rPr lang="en-US" smtClean="0">
                <a:ea typeface="ＭＳ Ｐゴシック" pitchFamily="116" charset="-128"/>
              </a:rPr>
              <a:pPr/>
              <a:t>52</a:t>
            </a:fld>
            <a:endParaRPr lang="en-US" smtClean="0">
              <a:ea typeface="ＭＳ Ｐゴシック" pitchFamily="116"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4BA6923B-CD83-47AC-A651-B3357933886F}" type="slidenum">
              <a:rPr lang="hr-HR" smtClean="0">
                <a:ea typeface="ＭＳ Ｐゴシック" pitchFamily="116" charset="-128"/>
              </a:rPr>
              <a:pPr/>
              <a:t>53</a:t>
            </a:fld>
            <a:endParaRPr lang="hr-HR" smtClean="0">
              <a:ea typeface="ＭＳ Ｐゴシック" pitchFamily="116"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a:lnSpc>
                <a:spcPct val="90000"/>
              </a:lnSpc>
            </a:pPr>
            <a:r>
              <a:rPr lang="hr-HR" sz="1000" smtClean="0">
                <a:ea typeface="ＭＳ Ｐゴシック" pitchFamily="116" charset="-128"/>
              </a:rPr>
              <a:t>1. Prije prijave obavezno proučite Objavu programa za studijske posjete »Programme announcement for study visits in 2009/10 academic year« . Tu ćete naći teme studijskih posjeta i pravila kojih se trebate držati prilikom prijave.</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2. Iz Kataloga studijskih posjeta koji izdaje Cedefop (European Centre for the Development of Vocational Training) u ime Europske Komisije, izaberite 4 studijska posjeta koji Vas zanimaju. Naći ćete ga na stranicama Cedefop-a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Cedefop obično poštuje Vaš prvi izbor, ali ako to nije moguće, dodijelit će Vam se  onaj koji je dostupan a koji odgovara Vašim interesima.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3. Nakon toga ispunite on-line prijavu prema uputama koje se nalaze na mrežnim stranicama Cedefop –a.</a:t>
            </a:r>
            <a:br>
              <a:rPr lang="hr-HR" sz="1000" smtClean="0">
                <a:ea typeface="ＭＳ Ｐゴシック" pitchFamily="116" charset="-128"/>
              </a:rPr>
            </a:br>
            <a:r>
              <a:rPr lang="hr-HR" sz="1000" smtClean="0">
                <a:ea typeface="ＭＳ Ｐゴシック" pitchFamily="116" charset="-128"/>
              </a:rPr>
              <a:t>Prijavu je potrebno ispuniti na radnom jeziku studijskog posjeta koji je Vaš prvi izbor (engleski, francuski, njemački ili španjolski). Ako je Vaša prijava na francuskom, njemačkom ili španjolskom, potrebno je uz tu prijavu dostaviti i prijevod na hrvatskom. Prijevod na hrvatskom se ne šalje on-line prijavom Cedefop-u već se samo dostavlja Agenciji.</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Nakon što ispunite prijavu dobit ćete elektroničkom poštom korisničko ime i šifru. </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smtClean="0">
                <a:ea typeface="ＭＳ Ｐゴシック" pitchFamily="116" charset="-128"/>
              </a:rPr>
              <a:t>4. Zatim ispišite konačnu verziju prijave, potpišite je i ovjerite žigom Vaše ustanove, i potpisom mjerodavne osobe (ako je primjenjivo) te zajedno s jednom kopijom te prijevodom (ako je primjenjivo – vidi točku 3.)  pošaljite na adresu Agencije za mobilnost i programe EU do 9. travnja 2009. godine.</a:t>
            </a:r>
            <a:br>
              <a:rPr lang="hr-HR" sz="1000" smtClean="0">
                <a:ea typeface="ＭＳ Ｐゴシック" pitchFamily="116" charset="-128"/>
              </a:rPr>
            </a:br>
            <a:r>
              <a:rPr lang="hr-HR" sz="1000" smtClean="0">
                <a:ea typeface="ＭＳ Ｐゴシック" pitchFamily="116" charset="-128"/>
              </a:rPr>
              <a:t/>
            </a:r>
            <a:br>
              <a:rPr lang="hr-HR" sz="1000" smtClean="0">
                <a:ea typeface="ＭＳ Ｐゴシック" pitchFamily="116" charset="-128"/>
              </a:rPr>
            </a:br>
            <a:r>
              <a:rPr lang="hr-HR" sz="1000" b="1" smtClean="0">
                <a:ea typeface="ＭＳ Ｐゴシック" pitchFamily="116" charset="-128"/>
              </a:rPr>
              <a:t>„Za natječaj studijski posjeti“</a:t>
            </a:r>
            <a:br>
              <a:rPr lang="hr-HR" sz="1000" b="1" smtClean="0">
                <a:ea typeface="ＭＳ Ｐゴシック" pitchFamily="116" charset="-128"/>
              </a:rPr>
            </a:br>
            <a:r>
              <a:rPr lang="hr-HR" sz="1000" b="1" smtClean="0">
                <a:ea typeface="ＭＳ Ｐゴシック" pitchFamily="116" charset="-128"/>
              </a:rPr>
              <a:t/>
            </a:r>
            <a:br>
              <a:rPr lang="hr-HR" sz="1000" b="1" smtClean="0">
                <a:ea typeface="ＭＳ Ｐゴシック" pitchFamily="116" charset="-128"/>
              </a:rPr>
            </a:br>
            <a:endParaRPr lang="hr-HR" sz="1000" b="1" smtClean="0">
              <a:ea typeface="ＭＳ Ｐゴシック" pitchFamily="116" charset="-128"/>
            </a:endParaRPr>
          </a:p>
          <a:p>
            <a:pPr>
              <a:lnSpc>
                <a:spcPct val="90000"/>
              </a:lnSpc>
            </a:pPr>
            <a:endParaRPr lang="hr-HR" sz="1000" smtClean="0">
              <a:ea typeface="ＭＳ Ｐゴシック" pitchFamily="116" charset="-128"/>
            </a:endParaRPr>
          </a:p>
          <a:p>
            <a:pPr>
              <a:lnSpc>
                <a:spcPct val="90000"/>
              </a:lnSpc>
            </a:pPr>
            <a:endParaRPr lang="hr-HR" sz="1000" smtClean="0">
              <a:ea typeface="ＭＳ Ｐゴシック" pitchFamily="11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ABCA6F5-C9A3-47D5-AB42-D6E3C17E0839}" type="slidenum">
              <a:rPr lang="hr-HR" smtClean="0"/>
              <a:pPr/>
              <a:t>5</a:t>
            </a:fld>
            <a:endParaRPr lang="hr-HR" smtClean="0"/>
          </a:p>
        </p:txBody>
      </p:sp>
      <p:sp>
        <p:nvSpPr>
          <p:cNvPr id="93187" name="Rectangle 2"/>
          <p:cNvSpPr>
            <a:spLocks noGrp="1" noRot="1" noChangeAspect="1" noChangeArrowheads="1" noTextEdit="1"/>
          </p:cNvSpPr>
          <p:nvPr>
            <p:ph type="sldImg"/>
          </p:nvPr>
        </p:nvSpPr>
        <p:spPr>
          <a:xfrm>
            <a:off x="903288" y="739775"/>
            <a:ext cx="4932362" cy="3700463"/>
          </a:xfrm>
          <a:ln/>
        </p:spPr>
      </p:sp>
      <p:sp>
        <p:nvSpPr>
          <p:cNvPr id="93188"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78A286C-8018-4CD0-8DF4-963CD5610A88}" type="slidenum">
              <a:rPr lang="hr-HR" smtClean="0"/>
              <a:pPr/>
              <a:t>55</a:t>
            </a:fld>
            <a:endParaRPr lang="hr-HR" smtClean="0"/>
          </a:p>
        </p:txBody>
      </p:sp>
      <p:sp>
        <p:nvSpPr>
          <p:cNvPr id="139267" name="Rectangle 2"/>
          <p:cNvSpPr>
            <a:spLocks noGrp="1" noRot="1" noChangeAspect="1" noChangeArrowheads="1" noTextEdit="1"/>
          </p:cNvSpPr>
          <p:nvPr>
            <p:ph type="sldImg"/>
          </p:nvPr>
        </p:nvSpPr>
        <p:spPr>
          <a:xfrm>
            <a:off x="903288" y="739775"/>
            <a:ext cx="4932362" cy="3700463"/>
          </a:xfrm>
          <a:ln/>
        </p:spPr>
      </p:sp>
      <p:sp>
        <p:nvSpPr>
          <p:cNvPr id="139268" name="Rezervirano mjesto bilježaka 3"/>
          <p:cNvSpPr>
            <a:spLocks noGrp="1"/>
          </p:cNvSpPr>
          <p:nvPr>
            <p:ph type="body" idx="1"/>
          </p:nvPr>
        </p:nvSpPr>
        <p:spPr>
          <a:noFill/>
          <a:ln/>
        </p:spPr>
        <p:txBody>
          <a:bodyPr/>
          <a:lstStyle/>
          <a:p>
            <a:endParaRPr lang="sr-Latn-C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zervirano mjesto slike slajda 1"/>
          <p:cNvSpPr>
            <a:spLocks noGrp="1" noRot="1" noChangeAspect="1" noTextEdit="1"/>
          </p:cNvSpPr>
          <p:nvPr>
            <p:ph type="sldImg"/>
          </p:nvPr>
        </p:nvSpPr>
        <p:spPr>
          <a:ln/>
        </p:spPr>
      </p:sp>
      <p:sp>
        <p:nvSpPr>
          <p:cNvPr id="140291" name="Rezervirano mjesto bilježaka 2"/>
          <p:cNvSpPr>
            <a:spLocks noGrp="1"/>
          </p:cNvSpPr>
          <p:nvPr>
            <p:ph type="body" idx="1"/>
          </p:nvPr>
        </p:nvSpPr>
        <p:spPr>
          <a:noFill/>
          <a:ln/>
        </p:spPr>
        <p:txBody>
          <a:bodyPr/>
          <a:lstStyle/>
          <a:p>
            <a:endParaRPr lang="sr-Latn-CS" smtClean="0"/>
          </a:p>
        </p:txBody>
      </p:sp>
      <p:sp>
        <p:nvSpPr>
          <p:cNvPr id="140292" name="Rezervirano mjesto broja slajda 3"/>
          <p:cNvSpPr>
            <a:spLocks noGrp="1"/>
          </p:cNvSpPr>
          <p:nvPr>
            <p:ph type="sldNum" sz="quarter" idx="5"/>
          </p:nvPr>
        </p:nvSpPr>
        <p:spPr>
          <a:noFill/>
        </p:spPr>
        <p:txBody>
          <a:bodyPr/>
          <a:lstStyle/>
          <a:p>
            <a:fld id="{4AECDB8A-E0A3-4840-A391-5675C6338ADE}" type="slidenum">
              <a:rPr lang="hr-HR" smtClean="0"/>
              <a:pPr/>
              <a:t>57</a:t>
            </a:fld>
            <a:endParaRPr lang="hr-H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r>
              <a:rPr lang="sr-Latn-CS" smtClean="0">
                <a:ea typeface="ＭＳ Ｐゴシック" pitchFamily="116" charset="-128"/>
              </a:rPr>
              <a:t>Ugovor se naziva grant agreement….</a:t>
            </a:r>
          </a:p>
          <a:p>
            <a:pPr eaLnBrk="1" hangingPunct="1"/>
            <a:endParaRPr lang="sr-Latn-CS" smtClean="0">
              <a:ea typeface="ＭＳ Ｐゴシック" pitchFamily="116" charset="-128"/>
            </a:endParaRPr>
          </a:p>
          <a:p>
            <a:pPr eaLnBrk="1" hangingPunct="1"/>
            <a:r>
              <a:rPr lang="sr-Latn-CS" smtClean="0">
                <a:ea typeface="ＭＳ Ｐゴシック" pitchFamily="116" charset="-128"/>
              </a:rPr>
              <a:t>U njemu se definira najviši iznos granta i financijska pravila.</a:t>
            </a:r>
          </a:p>
          <a:p>
            <a:pPr eaLnBrk="1" hangingPunct="1"/>
            <a:endParaRPr lang="sr-Latn-CS" smtClean="0">
              <a:ea typeface="ＭＳ Ｐゴシック" pitchFamily="116" charset="-128"/>
            </a:endParaRPr>
          </a:p>
          <a:p>
            <a:pPr eaLnBrk="1" hangingPunct="1"/>
            <a:r>
              <a:rPr lang="sr-Latn-CS" smtClean="0">
                <a:ea typeface="ＭＳ Ｐゴシック" pitchFamily="116" charset="-128"/>
              </a:rPr>
              <a:t>On stupa na snagu datumom potpisivanja zadnje od obiju strana. Prvo ga šaljemo vašoj ustanovi na potpis. Vi ga vratite i onda ga potpisjuje naša ravnateljica te on stupa na snagu u roku 45 dana od potpisivanja slijedi isplata.</a:t>
            </a:r>
          </a:p>
        </p:txBody>
      </p:sp>
      <p:sp>
        <p:nvSpPr>
          <p:cNvPr id="141316" name="Slide Number Placeholder 3"/>
          <p:cNvSpPr>
            <a:spLocks noGrp="1"/>
          </p:cNvSpPr>
          <p:nvPr>
            <p:ph type="sldNum" sz="quarter" idx="5"/>
          </p:nvPr>
        </p:nvSpPr>
        <p:spPr>
          <a:noFill/>
        </p:spPr>
        <p:txBody>
          <a:bodyPr/>
          <a:lstStyle/>
          <a:p>
            <a:fld id="{312FB763-2CEC-4030-B961-926F0DEA5B13}" type="slidenum">
              <a:rPr lang="en-US" smtClean="0"/>
              <a:pPr/>
              <a:t>58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hr-HR" smtClean="0">
              <a:ea typeface="ＭＳ Ｐゴシック" pitchFamily="116" charset="-128"/>
            </a:endParaRPr>
          </a:p>
          <a:p>
            <a:pPr eaLnBrk="1" hangingPunct="1"/>
            <a:r>
              <a:rPr lang="hr-HR" smtClean="0">
                <a:ea typeface="ＭＳ Ｐゴシック" pitchFamily="116" charset="-128"/>
              </a:rPr>
              <a:t>NA je Agencija</a:t>
            </a:r>
          </a:p>
          <a:p>
            <a:pPr eaLnBrk="1" hangingPunct="1"/>
            <a:endParaRPr lang="hr-HR" smtClean="0">
              <a:ea typeface="ＭＳ Ｐゴシック" pitchFamily="116" charset="-128"/>
            </a:endParaRPr>
          </a:p>
          <a:p>
            <a:pPr eaLnBrk="1" hangingPunct="1"/>
            <a:r>
              <a:rPr lang="hr-HR" smtClean="0">
                <a:ea typeface="ＭＳ Ｐゴシック" pitchFamily="116" charset="-128"/>
              </a:rPr>
              <a:t>Korisnik je Vaša ustanova (beneficiary),</a:t>
            </a:r>
          </a:p>
          <a:p>
            <a:pPr eaLnBrk="1" hangingPunct="1"/>
            <a:endParaRPr lang="hr-HR" smtClean="0">
              <a:ea typeface="ＭＳ Ｐゴシック" pitchFamily="116" charset="-128"/>
            </a:endParaRPr>
          </a:p>
          <a:p>
            <a:pPr eaLnBrk="1" hangingPunct="1"/>
            <a:r>
              <a:rPr lang="hr-HR" smtClean="0">
                <a:ea typeface="ＭＳ Ｐゴシック" pitchFamily="116" charset="-128"/>
              </a:rPr>
              <a:t>A vi ste sudionik aktivnosti (participant)</a:t>
            </a:r>
          </a:p>
          <a:p>
            <a:pPr eaLnBrk="1" hangingPunct="1"/>
            <a:endParaRPr lang="hr-HR" smtClean="0">
              <a:ea typeface="ＭＳ Ｐゴシック" pitchFamily="116" charset="-128"/>
            </a:endParaRPr>
          </a:p>
          <a:p>
            <a:pPr eaLnBrk="1" hangingPunct="1"/>
            <a:r>
              <a:rPr lang="hr-HR" smtClean="0">
                <a:ea typeface="ＭＳ Ｐゴシック" pitchFamily="116" charset="-128"/>
              </a:rPr>
              <a:t>Organizacija ili partner iz inozemstva s kojime surađujete ili igdje dete na aktivnost</a:t>
            </a:r>
          </a:p>
        </p:txBody>
      </p:sp>
      <p:sp>
        <p:nvSpPr>
          <p:cNvPr id="142340" name="Slide Number Placeholder 3"/>
          <p:cNvSpPr>
            <a:spLocks noGrp="1"/>
          </p:cNvSpPr>
          <p:nvPr>
            <p:ph type="sldNum" sz="quarter" idx="5"/>
          </p:nvPr>
        </p:nvSpPr>
        <p:spPr>
          <a:noFill/>
        </p:spPr>
        <p:txBody>
          <a:bodyPr/>
          <a:lstStyle/>
          <a:p>
            <a:fld id="{667E01AB-D032-425C-81BC-68CBC59FBC1C}" type="slidenum">
              <a:rPr lang="en-US" smtClean="0"/>
              <a:pPr/>
              <a:t>59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p:cNvSpPr>
            <a:spLocks noGrp="1" noRot="1" noChangeAspect="1" noTextEdit="1"/>
          </p:cNvSpPr>
          <p:nvPr>
            <p:ph type="sldImg"/>
          </p:nvPr>
        </p:nvSpPr>
        <p:spPr>
          <a:ln/>
        </p:spPr>
      </p:sp>
      <p:sp>
        <p:nvSpPr>
          <p:cNvPr id="143363" name="Rezervirano mjesto bilježaka 2"/>
          <p:cNvSpPr>
            <a:spLocks noGrp="1"/>
          </p:cNvSpPr>
          <p:nvPr>
            <p:ph type="body" idx="1"/>
          </p:nvPr>
        </p:nvSpPr>
        <p:spPr>
          <a:noFill/>
          <a:ln/>
        </p:spPr>
        <p:txBody>
          <a:bodyPr/>
          <a:lstStyle/>
          <a:p>
            <a:r>
              <a:rPr lang="hr-HR" smtClean="0"/>
              <a:t>Prvo izvješće : prikaz dotadašnje nastale potrošnje </a:t>
            </a:r>
          </a:p>
          <a:p>
            <a:endParaRPr lang="hr-HR" smtClean="0"/>
          </a:p>
          <a:p>
            <a:r>
              <a:rPr lang="hr-HR" smtClean="0"/>
              <a:t>Oblik: excel tablica za financijski dio izvješća</a:t>
            </a:r>
          </a:p>
          <a:p>
            <a:endParaRPr lang="hr-HR" smtClean="0"/>
          </a:p>
          <a:p>
            <a:r>
              <a:rPr lang="hr-HR" smtClean="0"/>
              <a:t>Slati: e-mail, pošta</a:t>
            </a:r>
          </a:p>
          <a:p>
            <a:endParaRPr lang="hr-HR" smtClean="0"/>
          </a:p>
          <a:p>
            <a:r>
              <a:rPr lang="hr-HR" smtClean="0"/>
              <a:t>Evaluacija: ograničena na provjeru točnosti dostavljenih financijskih podataka</a:t>
            </a:r>
          </a:p>
          <a:p>
            <a:endParaRPr lang="hr-HR" smtClean="0"/>
          </a:p>
        </p:txBody>
      </p:sp>
      <p:sp>
        <p:nvSpPr>
          <p:cNvPr id="143364" name="Rezervirano mjesto broja slajda 3"/>
          <p:cNvSpPr>
            <a:spLocks noGrp="1"/>
          </p:cNvSpPr>
          <p:nvPr>
            <p:ph type="sldNum" sz="quarter" idx="5"/>
          </p:nvPr>
        </p:nvSpPr>
        <p:spPr>
          <a:noFill/>
        </p:spPr>
        <p:txBody>
          <a:bodyPr/>
          <a:lstStyle/>
          <a:p>
            <a:fld id="{F2A23A47-537A-47CA-9647-C22A7280F5C2}" type="slidenum">
              <a:rPr lang="hr-HR" smtClean="0"/>
              <a:pPr/>
              <a:t>60</a:t>
            </a:fld>
            <a:endParaRPr lang="hr-H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lnSpc>
                <a:spcPct val="80000"/>
              </a:lnSpc>
            </a:pPr>
            <a:endParaRPr lang="sr-Latn-CS" sz="600" smtClean="0">
              <a:ea typeface="ＭＳ Ｐゴシック" pitchFamily="116" charset="-128"/>
            </a:endParaRPr>
          </a:p>
        </p:txBody>
      </p:sp>
      <p:sp>
        <p:nvSpPr>
          <p:cNvPr id="144388" name="Slide Number Placeholder 3"/>
          <p:cNvSpPr>
            <a:spLocks noGrp="1"/>
          </p:cNvSpPr>
          <p:nvPr>
            <p:ph type="sldNum" sz="quarter" idx="5"/>
          </p:nvPr>
        </p:nvSpPr>
        <p:spPr>
          <a:noFill/>
        </p:spPr>
        <p:txBody>
          <a:bodyPr/>
          <a:lstStyle/>
          <a:p>
            <a:fld id="{2EA6315D-C41B-4DBA-B71C-9CA84121CDA5}" type="slidenum">
              <a:rPr lang="en-US" smtClean="0"/>
              <a:pPr/>
              <a:t>61</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lnSpc>
                <a:spcPct val="80000"/>
              </a:lnSpc>
            </a:pPr>
            <a:endParaRPr lang="sr-Latn-CS" sz="600" smtClean="0">
              <a:ea typeface="ＭＳ Ｐゴシック" pitchFamily="116" charset="-128"/>
            </a:endParaRPr>
          </a:p>
        </p:txBody>
      </p:sp>
      <p:sp>
        <p:nvSpPr>
          <p:cNvPr id="145412" name="Slide Number Placeholder 3"/>
          <p:cNvSpPr>
            <a:spLocks noGrp="1"/>
          </p:cNvSpPr>
          <p:nvPr>
            <p:ph type="sldNum" sz="quarter" idx="5"/>
          </p:nvPr>
        </p:nvSpPr>
        <p:spPr>
          <a:noFill/>
        </p:spPr>
        <p:txBody>
          <a:bodyPr/>
          <a:lstStyle/>
          <a:p>
            <a:fld id="{ACC4EE34-078A-46E7-8738-695544CC1B37}" type="slidenum">
              <a:rPr lang="en-US" smtClean="0"/>
              <a:pPr/>
              <a:t>62</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sr-Latn-CS" smtClean="0">
              <a:ea typeface="ＭＳ Ｐゴシック" pitchFamily="116" charset="-128"/>
            </a:endParaRPr>
          </a:p>
        </p:txBody>
      </p:sp>
      <p:sp>
        <p:nvSpPr>
          <p:cNvPr id="146436" name="Slide Number Placeholder 3"/>
          <p:cNvSpPr txBox="1">
            <a:spLocks noGrp="1"/>
          </p:cNvSpPr>
          <p:nvPr/>
        </p:nvSpPr>
        <p:spPr bwMode="auto">
          <a:xfrm>
            <a:off x="3816350" y="9372600"/>
            <a:ext cx="2919413" cy="493713"/>
          </a:xfrm>
          <a:prstGeom prst="rect">
            <a:avLst/>
          </a:prstGeom>
          <a:noFill/>
          <a:ln w="9525">
            <a:noFill/>
            <a:miter lim="800000"/>
            <a:headEnd/>
            <a:tailEnd/>
          </a:ln>
        </p:spPr>
        <p:txBody>
          <a:bodyPr anchor="b"/>
          <a:lstStyle/>
          <a:p>
            <a:pPr algn="r" eaLnBrk="0" hangingPunct="0"/>
            <a:fld id="{713918E5-3A13-485C-B40A-FA8EB05B8761}" type="slidenum">
              <a:rPr lang="en-US" sz="1200"/>
              <a:pPr algn="r" eaLnBrk="0" hangingPunct="0"/>
              <a:t>63</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zervirano mjesto slike slajda 1"/>
          <p:cNvSpPr>
            <a:spLocks noGrp="1" noRot="1" noChangeAspect="1" noTextEdit="1"/>
          </p:cNvSpPr>
          <p:nvPr>
            <p:ph type="sldImg"/>
          </p:nvPr>
        </p:nvSpPr>
        <p:spPr>
          <a:ln/>
        </p:spPr>
      </p:sp>
      <p:sp>
        <p:nvSpPr>
          <p:cNvPr id="147459" name="Rezervirano mjesto bilježaka 2"/>
          <p:cNvSpPr>
            <a:spLocks noGrp="1"/>
          </p:cNvSpPr>
          <p:nvPr>
            <p:ph type="body" idx="1"/>
          </p:nvPr>
        </p:nvSpPr>
        <p:spPr>
          <a:noFill/>
          <a:ln/>
        </p:spPr>
        <p:txBody>
          <a:bodyPr/>
          <a:lstStyle/>
          <a:p>
            <a:pPr eaLnBrk="1" hangingPunct="1">
              <a:spcBef>
                <a:spcPct val="0"/>
              </a:spcBef>
            </a:pPr>
            <a:r>
              <a:rPr lang="hr-HR" smtClean="0">
                <a:ea typeface="ＭＳ Ｐゴシック" pitchFamily="116" charset="-128"/>
              </a:rPr>
              <a:t>Staviti e-mail adrese</a:t>
            </a:r>
          </a:p>
        </p:txBody>
      </p:sp>
      <p:sp>
        <p:nvSpPr>
          <p:cNvPr id="147460" name="Rezervirano mjesto broja slajda 3"/>
          <p:cNvSpPr>
            <a:spLocks noGrp="1"/>
          </p:cNvSpPr>
          <p:nvPr>
            <p:ph type="sldNum" sz="quarter" idx="5"/>
          </p:nvPr>
        </p:nvSpPr>
        <p:spPr>
          <a:noFill/>
        </p:spPr>
        <p:txBody>
          <a:bodyPr/>
          <a:lstStyle/>
          <a:p>
            <a:fld id="{B286C0DB-1449-4A17-808D-965B714F7CCF}" type="slidenum">
              <a:rPr lang="en-US" smtClean="0">
                <a:ea typeface="ＭＳ Ｐゴシック" pitchFamily="116" charset="-128"/>
              </a:rPr>
              <a:pPr/>
              <a:t>64</a:t>
            </a:fld>
            <a:endParaRPr lang="en-US" smtClean="0">
              <a:ea typeface="ＭＳ Ｐゴシック" pitchFamily="116"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zervirano mjesto slike slajda 1"/>
          <p:cNvSpPr>
            <a:spLocks noGrp="1" noRot="1" noChangeAspect="1" noTextEdit="1"/>
          </p:cNvSpPr>
          <p:nvPr>
            <p:ph type="sldImg"/>
          </p:nvPr>
        </p:nvSpPr>
        <p:spPr>
          <a:ln/>
        </p:spPr>
      </p:sp>
      <p:sp>
        <p:nvSpPr>
          <p:cNvPr id="148483" name="Rezervirano mjesto bilježaka 2"/>
          <p:cNvSpPr>
            <a:spLocks noGrp="1"/>
          </p:cNvSpPr>
          <p:nvPr>
            <p:ph type="body" idx="1"/>
          </p:nvPr>
        </p:nvSpPr>
        <p:spPr>
          <a:noFill/>
          <a:ln/>
        </p:spPr>
        <p:txBody>
          <a:bodyPr/>
          <a:lstStyle/>
          <a:p>
            <a:pPr eaLnBrk="1" hangingPunct="1">
              <a:spcBef>
                <a:spcPct val="0"/>
              </a:spcBef>
            </a:pPr>
            <a:r>
              <a:rPr lang="hr-HR" smtClean="0">
                <a:ea typeface="ＭＳ Ｐゴシック" pitchFamily="116" charset="-128"/>
              </a:rPr>
              <a:t>Staviti e-mail adrese</a:t>
            </a:r>
          </a:p>
        </p:txBody>
      </p:sp>
      <p:sp>
        <p:nvSpPr>
          <p:cNvPr id="148484" name="Rezervirano mjesto broja slajda 3"/>
          <p:cNvSpPr>
            <a:spLocks noGrp="1"/>
          </p:cNvSpPr>
          <p:nvPr>
            <p:ph type="sldNum" sz="quarter" idx="5"/>
          </p:nvPr>
        </p:nvSpPr>
        <p:spPr>
          <a:noFill/>
        </p:spPr>
        <p:txBody>
          <a:bodyPr/>
          <a:lstStyle/>
          <a:p>
            <a:fld id="{55DD6C92-C8D1-4A02-A602-DA839EE656C9}" type="slidenum">
              <a:rPr lang="en-US" smtClean="0">
                <a:ea typeface="ＭＳ Ｐゴシック" pitchFamily="116" charset="-128"/>
              </a:rPr>
              <a:pPr/>
              <a:t>65</a:t>
            </a:fld>
            <a:endParaRPr lang="en-US" smtClean="0">
              <a:ea typeface="ＭＳ Ｐゴシック" pitchFamily="11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zervirano mjesto slike slajda 1"/>
          <p:cNvSpPr>
            <a:spLocks noGrp="1" noRot="1" noChangeAspect="1" noTextEdit="1"/>
          </p:cNvSpPr>
          <p:nvPr>
            <p:ph type="sldImg"/>
          </p:nvPr>
        </p:nvSpPr>
        <p:spPr>
          <a:ln/>
        </p:spPr>
      </p:sp>
      <p:sp>
        <p:nvSpPr>
          <p:cNvPr id="94211" name="Rezervirano mjesto bilježaka 2"/>
          <p:cNvSpPr>
            <a:spLocks noGrp="1"/>
          </p:cNvSpPr>
          <p:nvPr>
            <p:ph type="body" idx="1"/>
          </p:nvPr>
        </p:nvSpPr>
        <p:spPr>
          <a:noFill/>
          <a:ln/>
        </p:spPr>
        <p:txBody>
          <a:bodyPr/>
          <a:lstStyle/>
          <a:p>
            <a:r>
              <a:rPr lang="hr-HR" smtClean="0"/>
              <a:t>Glavni ciljevi su povećati mobilnost – pokretljivost učenika, nastavnika, nenastavnog osoblja.</a:t>
            </a:r>
          </a:p>
          <a:p>
            <a:endParaRPr lang="hr-HR" smtClean="0"/>
          </a:p>
        </p:txBody>
      </p:sp>
      <p:sp>
        <p:nvSpPr>
          <p:cNvPr id="94212" name="Rezervirano mjesto broja slajda 3"/>
          <p:cNvSpPr>
            <a:spLocks noGrp="1"/>
          </p:cNvSpPr>
          <p:nvPr>
            <p:ph type="sldNum" sz="quarter" idx="5"/>
          </p:nvPr>
        </p:nvSpPr>
        <p:spPr>
          <a:noFill/>
        </p:spPr>
        <p:txBody>
          <a:bodyPr/>
          <a:lstStyle/>
          <a:p>
            <a:fld id="{526A286E-231F-42D3-BF24-BCFA2D88D600}" type="slidenum">
              <a:rPr lang="hr-HR" smtClean="0"/>
              <a:pPr/>
              <a:t>6</a:t>
            </a:fld>
            <a:endParaRPr lang="hr-H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zervirano mjesto slike slajda 1"/>
          <p:cNvSpPr>
            <a:spLocks noGrp="1" noRot="1" noChangeAspect="1" noTextEdit="1"/>
          </p:cNvSpPr>
          <p:nvPr>
            <p:ph type="sldImg"/>
          </p:nvPr>
        </p:nvSpPr>
        <p:spPr>
          <a:ln/>
        </p:spPr>
      </p:sp>
      <p:sp>
        <p:nvSpPr>
          <p:cNvPr id="149507" name="Rezervirano mjesto bilježaka 2"/>
          <p:cNvSpPr>
            <a:spLocks noGrp="1"/>
          </p:cNvSpPr>
          <p:nvPr>
            <p:ph type="body" idx="1"/>
          </p:nvPr>
        </p:nvSpPr>
        <p:spPr>
          <a:noFill/>
          <a:ln/>
        </p:spPr>
        <p:txBody>
          <a:bodyPr/>
          <a:lstStyle/>
          <a:p>
            <a:r>
              <a:rPr lang="hr-HR" smtClean="0"/>
              <a:t>Info dani</a:t>
            </a:r>
          </a:p>
          <a:p>
            <a:endParaRPr lang="hr-HR" smtClean="0"/>
          </a:p>
          <a:p>
            <a:r>
              <a:rPr lang="hr-HR" smtClean="0"/>
              <a:t>Zadar, 16. 10. 2009.</a:t>
            </a:r>
          </a:p>
          <a:p>
            <a:r>
              <a:rPr lang="hr-HR" smtClean="0"/>
              <a:t>Zagreb, 23. 10. 2009.</a:t>
            </a:r>
          </a:p>
          <a:p>
            <a:r>
              <a:rPr lang="hr-HR" smtClean="0"/>
              <a:t>Vukovar, 30. 10. 2009.</a:t>
            </a:r>
          </a:p>
          <a:p>
            <a:r>
              <a:rPr lang="hr-HR" smtClean="0"/>
              <a:t>Pula 6. 11. 2009.</a:t>
            </a:r>
          </a:p>
          <a:p>
            <a:endParaRPr lang="hr-HR" smtClean="0"/>
          </a:p>
          <a:p>
            <a:r>
              <a:rPr lang="hr-HR" smtClean="0"/>
              <a:t>Radionice </a:t>
            </a:r>
          </a:p>
          <a:p>
            <a:endParaRPr lang="hr-HR" smtClean="0"/>
          </a:p>
          <a:p>
            <a:r>
              <a:rPr lang="hr-HR" smtClean="0"/>
              <a:t>Zadar, 20. 11. </a:t>
            </a:r>
          </a:p>
          <a:p>
            <a:r>
              <a:rPr lang="hr-HR" smtClean="0"/>
              <a:t>Zg 27. 11.</a:t>
            </a:r>
          </a:p>
          <a:p>
            <a:r>
              <a:rPr lang="hr-HR" smtClean="0"/>
              <a:t>Vk, 4. 12.</a:t>
            </a:r>
          </a:p>
          <a:p>
            <a:r>
              <a:rPr lang="hr-HR" smtClean="0"/>
              <a:t>Pula, 11.12</a:t>
            </a:r>
          </a:p>
        </p:txBody>
      </p:sp>
      <p:sp>
        <p:nvSpPr>
          <p:cNvPr id="149508" name="Rezervirano mjesto broja slajda 3"/>
          <p:cNvSpPr>
            <a:spLocks noGrp="1"/>
          </p:cNvSpPr>
          <p:nvPr>
            <p:ph type="sldNum" sz="quarter" idx="5"/>
          </p:nvPr>
        </p:nvSpPr>
        <p:spPr>
          <a:noFill/>
        </p:spPr>
        <p:txBody>
          <a:bodyPr/>
          <a:lstStyle/>
          <a:p>
            <a:fld id="{C52AEC88-D0E4-456D-A4EF-86CC0F8915A1}" type="slidenum">
              <a:rPr lang="hr-HR" smtClean="0"/>
              <a:pPr/>
              <a:t>66</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zervirano mjesto slike slajda 1"/>
          <p:cNvSpPr>
            <a:spLocks noGrp="1" noRot="1" noChangeAspect="1" noTextEdit="1"/>
          </p:cNvSpPr>
          <p:nvPr>
            <p:ph type="sldImg"/>
          </p:nvPr>
        </p:nvSpPr>
        <p:spPr>
          <a:ln/>
        </p:spPr>
      </p:sp>
      <p:sp>
        <p:nvSpPr>
          <p:cNvPr id="95235" name="Rezervirano mjesto bilježaka 2"/>
          <p:cNvSpPr>
            <a:spLocks noGrp="1"/>
          </p:cNvSpPr>
          <p:nvPr>
            <p:ph type="body" idx="1"/>
          </p:nvPr>
        </p:nvSpPr>
        <p:spPr>
          <a:noFill/>
          <a:ln/>
        </p:spPr>
        <p:txBody>
          <a:bodyPr/>
          <a:lstStyle/>
          <a:p>
            <a:pPr eaLnBrk="1" hangingPunct="1">
              <a:spcBef>
                <a:spcPct val="0"/>
              </a:spcBef>
            </a:pPr>
            <a:r>
              <a:rPr lang="hr-HR" smtClean="0"/>
              <a:t>Mogu sudjelovati svi koji se bave predš. odg. i školskim obrazovanjem. </a:t>
            </a:r>
          </a:p>
        </p:txBody>
      </p:sp>
      <p:sp>
        <p:nvSpPr>
          <p:cNvPr id="95236" name="Rezervirano mjesto broja slajda 3"/>
          <p:cNvSpPr>
            <a:spLocks noGrp="1"/>
          </p:cNvSpPr>
          <p:nvPr>
            <p:ph type="sldNum" sz="quarter" idx="5"/>
          </p:nvPr>
        </p:nvSpPr>
        <p:spPr>
          <a:noFill/>
        </p:spPr>
        <p:txBody>
          <a:bodyPr/>
          <a:lstStyle/>
          <a:p>
            <a:fld id="{B4FB8F4A-55F8-46C7-8F54-0B754FD59C2C}" type="slidenum">
              <a:rPr lang="hr-HR" smtClean="0"/>
              <a:pPr/>
              <a:t>7</a:t>
            </a:fld>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zervirano mjesto slike slajda 1"/>
          <p:cNvSpPr>
            <a:spLocks noGrp="1" noRot="1" noChangeAspect="1" noTextEdit="1"/>
          </p:cNvSpPr>
          <p:nvPr>
            <p:ph type="sldImg"/>
          </p:nvPr>
        </p:nvSpPr>
        <p:spPr>
          <a:ln/>
        </p:spPr>
      </p:sp>
      <p:sp>
        <p:nvSpPr>
          <p:cNvPr id="96259" name="Rezervirano mjesto bilježaka 2"/>
          <p:cNvSpPr>
            <a:spLocks noGrp="1"/>
          </p:cNvSpPr>
          <p:nvPr>
            <p:ph type="body" idx="1"/>
          </p:nvPr>
        </p:nvSpPr>
        <p:spPr>
          <a:noFill/>
          <a:ln/>
        </p:spPr>
        <p:txBody>
          <a:bodyPr/>
          <a:lstStyle/>
          <a:p>
            <a:r>
              <a:rPr lang="hr-HR" smtClean="0"/>
              <a:t>Kako se vi možete uključiti u Comenius? </a:t>
            </a:r>
          </a:p>
          <a:p>
            <a:endParaRPr lang="hr-HR" smtClean="0"/>
          </a:p>
          <a:p>
            <a:r>
              <a:rPr lang="hr-HR" smtClean="0"/>
              <a:t>Na</a:t>
            </a:r>
          </a:p>
        </p:txBody>
      </p:sp>
      <p:sp>
        <p:nvSpPr>
          <p:cNvPr id="96260" name="Rezervirano mjesto broja slajda 3"/>
          <p:cNvSpPr>
            <a:spLocks noGrp="1"/>
          </p:cNvSpPr>
          <p:nvPr>
            <p:ph type="sldNum" sz="quarter" idx="5"/>
          </p:nvPr>
        </p:nvSpPr>
        <p:spPr>
          <a:noFill/>
        </p:spPr>
        <p:txBody>
          <a:bodyPr/>
          <a:lstStyle/>
          <a:p>
            <a:fld id="{ED7B1622-6D50-47AB-9B00-DA65C069AEBA}" type="slidenum">
              <a:rPr lang="hr-HR" smtClean="0"/>
              <a:pPr/>
              <a:t>8</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0764D06-C7E9-4719-A53E-A7E2EA9B15F3}" type="slidenum">
              <a:rPr lang="hr-HR" smtClean="0"/>
              <a:pPr/>
              <a:t>9</a:t>
            </a:fld>
            <a:endParaRPr lang="hr-HR" smtClean="0"/>
          </a:p>
        </p:txBody>
      </p:sp>
      <p:sp>
        <p:nvSpPr>
          <p:cNvPr id="97283" name="Rectangle 2"/>
          <p:cNvSpPr>
            <a:spLocks noGrp="1" noRot="1" noChangeAspect="1" noChangeArrowheads="1" noTextEdit="1"/>
          </p:cNvSpPr>
          <p:nvPr>
            <p:ph type="sldImg"/>
          </p:nvPr>
        </p:nvSpPr>
        <p:spPr>
          <a:xfrm>
            <a:off x="903288" y="739775"/>
            <a:ext cx="4932362" cy="3700463"/>
          </a:xfrm>
          <a:ln/>
        </p:spPr>
      </p:sp>
      <p:sp>
        <p:nvSpPr>
          <p:cNvPr id="97284" name="Rectangle 3"/>
          <p:cNvSpPr>
            <a:spLocks noGrp="1" noChangeArrowheads="1"/>
          </p:cNvSpPr>
          <p:nvPr>
            <p:ph type="body" idx="1"/>
          </p:nvPr>
        </p:nvSpPr>
        <p:spPr>
          <a:xfrm>
            <a:off x="898525" y="4686300"/>
            <a:ext cx="4938713" cy="4440238"/>
          </a:xfrm>
          <a:noFill/>
          <a:ln/>
        </p:spPr>
        <p:txBody>
          <a:bodyPr/>
          <a:lstStyle/>
          <a:p>
            <a:pPr marL="228600" indent="-228600" eaLnBrk="1" hangingPunct="1">
              <a:spcBef>
                <a:spcPct val="0"/>
              </a:spcBef>
            </a:pPr>
            <a:r>
              <a:rPr lang="hr-HR" smtClean="0"/>
              <a:t>Comenius assistenti namjenjeni su studentima viših godina nastavnog usmjerenja i nastavnicima bez iskustva odnosno onima koji su tek diplomirali. Aktivnost traje od 13 do 45 tjedana. </a:t>
            </a:r>
          </a:p>
          <a:p>
            <a:pPr marL="228600" indent="-228600" eaLnBrk="1" hangingPunct="1">
              <a:spcBef>
                <a:spcPct val="0"/>
              </a:spcBef>
            </a:pPr>
            <a:endParaRPr lang="hr-HR" smtClean="0"/>
          </a:p>
          <a:p>
            <a:pPr marL="228600" indent="-228600" eaLnBrk="1" hangingPunct="1">
              <a:spcBef>
                <a:spcPct val="0"/>
              </a:spcBef>
            </a:pPr>
            <a:r>
              <a:rPr lang="hr-HR" smtClean="0"/>
              <a:t>Ugošćivanja Comenius asistenta se odnosi na ustanove u koje CA odlaze na tu aktivnost.</a:t>
            </a:r>
          </a:p>
          <a:p>
            <a:pPr marL="228600" indent="-228600" eaLnBrk="1" hangingPunct="1">
              <a:spcBef>
                <a:spcPct val="0"/>
              </a:spcBef>
            </a:pPr>
            <a:endParaRPr lang="hr-HR" smtClean="0"/>
          </a:p>
          <a:p>
            <a:pPr marL="228600" indent="-228600" eaLnBrk="1" hangingPunct="1">
              <a:spcBef>
                <a:spcPct val="0"/>
              </a:spcBef>
            </a:pPr>
            <a:r>
              <a:rPr lang="hr-HR" smtClean="0"/>
              <a:t>Partnerstva koja mogu biti……….</a:t>
            </a:r>
          </a:p>
          <a:p>
            <a:pPr marL="228600" indent="-228600" eaLnBrk="1" hangingPunct="1">
              <a:spcBef>
                <a:spcPct val="0"/>
              </a:spcBef>
            </a:pPr>
            <a:r>
              <a:rPr lang="hr-HR" smtClean="0"/>
              <a:t>Multilateralna partnerstva su partnerstva tri ili više škola država članica LLP –a na zajedničkom projektu.</a:t>
            </a:r>
          </a:p>
          <a:p>
            <a:pPr marL="228600" indent="-228600" eaLnBrk="1" hangingPunct="1">
              <a:spcBef>
                <a:spcPct val="0"/>
              </a:spcBef>
            </a:pPr>
            <a:r>
              <a:rPr lang="hr-HR" smtClean="0"/>
              <a:t>Dok su bilateralna partnertsva između dviju škola država članica LLP-a s naglaskom na učenju stranih jezika.</a:t>
            </a:r>
            <a:r>
              <a:rPr lang="hr-HR" b="1" smtClean="0">
                <a:solidFill>
                  <a:srgbClr val="D6570E"/>
                </a:solidFill>
              </a:rPr>
              <a:t> Uključuju razmjenu učenika</a:t>
            </a:r>
            <a:r>
              <a:rPr lang="hr-HR" smtClean="0"/>
              <a:t> </a:t>
            </a:r>
            <a:r>
              <a:rPr lang="hr-HR" smtClean="0">
                <a:solidFill>
                  <a:schemeClr val="bg2"/>
                </a:solidFill>
              </a:rPr>
              <a:t>u dobi od najmanje 12 godina u trajanju od  min. 10 dana.</a:t>
            </a:r>
          </a:p>
          <a:p>
            <a:pPr marL="228600" indent="-228600" eaLnBrk="1" hangingPunct="1"/>
            <a:r>
              <a:rPr lang="hr-HR" smtClean="0">
                <a:solidFill>
                  <a:schemeClr val="bg2"/>
                </a:solidFill>
              </a:rPr>
              <a:t>Te nova aktivnost Regio partnerstva. To su bilateralna p. između dviju regija tj. njihova tzv. konzorcija. </a:t>
            </a:r>
            <a:r>
              <a:rPr lang="hr-HR" smtClean="0"/>
              <a:t>Svaka partner regija mora uključiti lokalnu ili regionalnu vlast s ulogom u obrazovanju, najmanje 1 školu, najmanje 1 lokalnog partnera (npr.sportski klub, knjižnica, klub mladih, udruženja nastavnika...)</a:t>
            </a:r>
          </a:p>
          <a:p>
            <a:pPr marL="228600" indent="-228600" eaLnBrk="1" hangingPunct="1"/>
            <a:r>
              <a:rPr lang="hr-HR" smtClean="0"/>
              <a:t>TEME: organizacija školskog obrazovanja, suradnja škola i drugih lokalnih partnera, ostale teme </a:t>
            </a:r>
          </a:p>
          <a:p>
            <a:pPr marL="228600" indent="-228600" eaLnBrk="1" hangingPunct="1">
              <a:spcBef>
                <a:spcPct val="0"/>
              </a:spcBef>
            </a:pPr>
            <a:endParaRPr lang="hr-HR" smtClean="0"/>
          </a:p>
          <a:p>
            <a:pPr marL="228600" indent="-228600" eaLnBrk="1" hangingPunct="1">
              <a:spcBef>
                <a:spcPct val="0"/>
              </a:spcBef>
            </a:pPr>
            <a:r>
              <a:rPr lang="hr-HR" smtClean="0"/>
              <a:t>DECENTRALIZIRANO-upravlja nacionalna agencija. CENTRALIZIRANE-upravlja Izvršna agencija (EDUCATION, AUDIOVISUAL AND CULTURE EXECUTIVE AGENCY)</a:t>
            </a:r>
          </a:p>
          <a:p>
            <a:pPr marL="228600" indent="-228600" eaLnBrk="1" hangingPunct="1">
              <a:spcBef>
                <a:spcPct val="0"/>
              </a:spcBef>
            </a:pPr>
            <a:endParaRPr lang="hr-HR" smtClean="0"/>
          </a:p>
          <a:p>
            <a:pPr marL="228600" indent="-228600" eaLnBrk="1" hangingPunct="1">
              <a:spcBef>
                <a:spcPct val="0"/>
              </a:spcBef>
            </a:pPr>
            <a:r>
              <a:rPr lang="hr-HR" smtClean="0"/>
              <a:t>E-twwinning je suradnja škola preko interneta. U aktivnostima eTwinninga mogu sudjelovati vrtići, osnovne i srednje škole i njihovi učenici, nastavnici bilo kojeg predmeta, ravnatelji, knjižničari i ostalo nenastavno osoblje.</a:t>
            </a:r>
          </a:p>
          <a:p>
            <a:pPr marL="228600" indent="-228600"/>
            <a:r>
              <a:rPr lang="hr-HR" b="1" smtClean="0"/>
              <a:t>Aktivnosti u sklopu eTwinninga </a:t>
            </a:r>
            <a:endParaRPr lang="hr-HR" smtClean="0"/>
          </a:p>
          <a:p>
            <a:pPr marL="228600" indent="-228600"/>
            <a:r>
              <a:rPr lang="hr-HR" smtClean="0"/>
              <a:t>eTwinning partnerstva</a:t>
            </a:r>
          </a:p>
          <a:p>
            <a:pPr marL="228600" indent="-228600"/>
            <a:r>
              <a:rPr lang="hr-HR" u="sng" smtClean="0"/>
              <a:t>radionice</a:t>
            </a:r>
            <a:r>
              <a:rPr lang="hr-HR" smtClean="0"/>
              <a:t> za upoznavanje načina suradnje putem eTwinninga,   </a:t>
            </a:r>
          </a:p>
          <a:p>
            <a:pPr marL="228600" indent="-228600"/>
            <a:r>
              <a:rPr lang="hr-HR" smtClean="0"/>
              <a:t>eTwinning godišnja konferencija</a:t>
            </a:r>
          </a:p>
          <a:p>
            <a:pPr marL="228600" indent="-228600"/>
            <a:r>
              <a:rPr lang="hr-HR" smtClean="0"/>
              <a:t>eTwinning nagrada i sudjelovanje u eTwinning kampu</a:t>
            </a:r>
          </a:p>
          <a:p>
            <a:pPr marL="228600" indent="-228600"/>
            <a:r>
              <a:rPr lang="hr-HR" smtClean="0"/>
              <a:t>eTwinning oznaka kvalitete (Quality label)</a:t>
            </a:r>
          </a:p>
          <a:p>
            <a:pPr marL="228600" indent="-228600"/>
            <a:r>
              <a:rPr lang="hr-HR" smtClean="0"/>
              <a:t> </a:t>
            </a:r>
          </a:p>
          <a:p>
            <a:pPr marL="228600" indent="-228600"/>
            <a:r>
              <a:rPr lang="hr-HR" smtClean="0"/>
              <a:t>eTwinning projekt</a:t>
            </a:r>
          </a:p>
          <a:p>
            <a:pPr marL="228600" indent="-228600"/>
            <a:r>
              <a:rPr lang="hr-HR" smtClean="0"/>
              <a:t>eTwinning omogućuje europskim školama izvođenje nekog zajedničkog projekta putem Interneta. Sve što je potrebno za eTwinning projekt je računalo s pristupom na Internet, prijava na eTwinning portal i odobrenje projekta od strane Agencija za mobilnost. eTwinning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logo"/>
          <p:cNvPicPr>
            <a:picLocks noChangeAspect="1" noChangeArrowheads="1"/>
          </p:cNvPicPr>
          <p:nvPr userDrawn="1"/>
        </p:nvPicPr>
        <p:blipFill>
          <a:blip r:embed="rId2"/>
          <a:srcRect/>
          <a:stretch>
            <a:fillRect/>
          </a:stretch>
        </p:blipFill>
        <p:spPr bwMode="auto">
          <a:xfrm>
            <a:off x="1214438" y="357188"/>
            <a:ext cx="6756400" cy="2428875"/>
          </a:xfrm>
          <a:prstGeom prst="rect">
            <a:avLst/>
          </a:prstGeom>
          <a:noFill/>
          <a:ln w="9525">
            <a:noFill/>
            <a:miter lim="800000"/>
            <a:headEnd/>
            <a:tailEnd/>
          </a:ln>
        </p:spPr>
      </p:pic>
      <p:sp>
        <p:nvSpPr>
          <p:cNvPr id="2" name="Title 1"/>
          <p:cNvSpPr>
            <a:spLocks noGrp="1"/>
          </p:cNvSpPr>
          <p:nvPr>
            <p:ph type="ctrTitle"/>
          </p:nvPr>
        </p:nvSpPr>
        <p:spPr>
          <a:xfrm>
            <a:off x="571472" y="3000372"/>
            <a:ext cx="7772400" cy="1470025"/>
          </a:xfrm>
        </p:spPr>
        <p:txBody>
          <a:bodyPr/>
          <a:lstStyle>
            <a:lvl1pPr>
              <a:defRPr>
                <a:solidFill>
                  <a:srgbClr val="00B0F0"/>
                </a:solidFill>
              </a:defRPr>
            </a:lvl1pPr>
          </a:lstStyle>
          <a:p>
            <a:r>
              <a:rPr lang="en-US" smtClean="0"/>
              <a:t>Click to edit Master title style</a:t>
            </a:r>
            <a:endParaRPr lang="hr-HR"/>
          </a:p>
        </p:txBody>
      </p:sp>
      <p:sp>
        <p:nvSpPr>
          <p:cNvPr id="3" name="Subtitle 2"/>
          <p:cNvSpPr>
            <a:spLocks noGrp="1"/>
          </p:cNvSpPr>
          <p:nvPr>
            <p:ph type="subTitle" idx="1"/>
          </p:nvPr>
        </p:nvSpPr>
        <p:spPr>
          <a:xfrm>
            <a:off x="1285852" y="4786322"/>
            <a:ext cx="6400800" cy="1252534"/>
          </a:xfrm>
        </p:spPr>
        <p:txBody>
          <a:bodyPr/>
          <a:lstStyle>
            <a:lvl1pPr marL="0" indent="0" algn="ctr">
              <a:buNone/>
              <a:defRPr sz="2400">
                <a:solidFill>
                  <a:srgbClr val="D6570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r-HR" dirty="0"/>
          </a:p>
        </p:txBody>
      </p:sp>
      <p:sp>
        <p:nvSpPr>
          <p:cNvPr id="5" name="Rectangle 5"/>
          <p:cNvSpPr>
            <a:spLocks noGrp="1" noChangeArrowheads="1"/>
          </p:cNvSpPr>
          <p:nvPr>
            <p:ph type="ftr" sz="quarter" idx="10"/>
          </p:nvPr>
        </p:nvSpPr>
        <p:spPr/>
        <p:txBody>
          <a:bodyPr/>
          <a:lstStyle>
            <a:lvl1pPr>
              <a:defRPr/>
            </a:lvl1pPr>
          </a:lstStyle>
          <a:p>
            <a:pPr>
              <a:defRPr/>
            </a:pPr>
            <a:endParaRPr lang="hr-HR"/>
          </a:p>
        </p:txBody>
      </p:sp>
      <p:sp>
        <p:nvSpPr>
          <p:cNvPr id="6" name="Rectangle 6"/>
          <p:cNvSpPr>
            <a:spLocks noGrp="1" noChangeArrowheads="1"/>
          </p:cNvSpPr>
          <p:nvPr>
            <p:ph type="sldNum" sz="quarter" idx="11"/>
          </p:nvPr>
        </p:nvSpPr>
        <p:spPr/>
        <p:txBody>
          <a:bodyPr/>
          <a:lstStyle>
            <a:lvl1pPr>
              <a:defRPr/>
            </a:lvl1pPr>
          </a:lstStyle>
          <a:p>
            <a:pPr>
              <a:defRPr/>
            </a:pPr>
            <a:fld id="{3CAE6385-9CB7-4CA0-91F1-FAA4A08D4DAA}"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DC45ED4-24F9-4315-845D-A3F1A6B30117}"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1107C565-6345-434C-B98C-2B7FB64BCF25}"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5D8ED7E5-E05B-4D5D-A62B-9246D847AEA3}"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pic>
        <p:nvPicPr>
          <p:cNvPr id="4" name="Picture 4" descr="zaglavlje"/>
          <p:cNvPicPr>
            <a:picLocks noChangeAspect="1" noChangeArrowheads="1"/>
          </p:cNvPicPr>
          <p:nvPr userDrawn="1"/>
        </p:nvPicPr>
        <p:blipFill>
          <a:blip r:embed="rId2"/>
          <a:srcRect/>
          <a:stretch>
            <a:fillRect/>
          </a:stretch>
        </p:blipFill>
        <p:spPr bwMode="auto">
          <a:xfrm>
            <a:off x="0" y="142875"/>
            <a:ext cx="8839200" cy="974725"/>
          </a:xfrm>
          <a:prstGeom prst="rect">
            <a:avLst/>
          </a:prstGeom>
          <a:noFill/>
          <a:ln w="9525">
            <a:noFill/>
            <a:miter lim="800000"/>
            <a:headEnd/>
            <a:tailEnd/>
          </a:ln>
        </p:spPr>
      </p:pic>
      <p:sp>
        <p:nvSpPr>
          <p:cNvPr id="2" name="Naslov 1"/>
          <p:cNvSpPr>
            <a:spLocks noGrp="1"/>
          </p:cNvSpPr>
          <p:nvPr>
            <p:ph type="title"/>
          </p:nvPr>
        </p:nvSpPr>
        <p:spPr>
          <a:xfrm>
            <a:off x="2500298" y="0"/>
            <a:ext cx="6300774" cy="1143000"/>
          </a:xfrm>
        </p:spPr>
        <p:txBody>
          <a:bodyPr/>
          <a:lstStyle>
            <a:lvl1pPr>
              <a:defRPr lang="en-US" sz="4400">
                <a:solidFill>
                  <a:srgbClr val="25AFC9"/>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hr-HR"/>
          </a:p>
        </p:txBody>
      </p:sp>
      <p:sp>
        <p:nvSpPr>
          <p:cNvPr id="6" name="Rectangle 8"/>
          <p:cNvSpPr>
            <a:spLocks noGrp="1" noChangeArrowheads="1"/>
          </p:cNvSpPr>
          <p:nvPr>
            <p:ph type="ftr" sz="quarter" idx="11"/>
          </p:nvPr>
        </p:nvSpPr>
        <p:spPr/>
        <p:txBody>
          <a:bodyPr/>
          <a:lstStyle>
            <a:lvl1pPr>
              <a:defRPr/>
            </a:lvl1pPr>
          </a:lstStyle>
          <a:p>
            <a:pPr>
              <a:defRPr/>
            </a:pPr>
            <a:endParaRPr lang="hr-HR"/>
          </a:p>
        </p:txBody>
      </p:sp>
      <p:sp>
        <p:nvSpPr>
          <p:cNvPr id="7" name="Rectangle 9"/>
          <p:cNvSpPr>
            <a:spLocks noGrp="1" noChangeArrowheads="1"/>
          </p:cNvSpPr>
          <p:nvPr>
            <p:ph type="sldNum" sz="quarter" idx="12"/>
          </p:nvPr>
        </p:nvSpPr>
        <p:spPr/>
        <p:txBody>
          <a:bodyPr/>
          <a:lstStyle>
            <a:lvl1pPr>
              <a:defRPr/>
            </a:lvl1pPr>
          </a:lstStyle>
          <a:p>
            <a:pPr>
              <a:defRPr/>
            </a:pPr>
            <a:fld id="{D8095E8A-6B60-45D5-A68B-EEF71D9E6805}" type="slidenum">
              <a:rPr lang="hr-HR"/>
              <a:pPr>
                <a:defRP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Naslov, sadržaj 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648200" y="1600200"/>
            <a:ext cx="4038600" cy="45259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F37777C8-A6E4-4D4D-9DF3-02D6B1382679}" type="slidenum">
              <a:rPr lang="hr-HR"/>
              <a:pPr>
                <a:defRP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Slika 6" descr="logotitle.jpg"/>
          <p:cNvPicPr>
            <a:picLocks noChangeAspect="1"/>
          </p:cNvPicPr>
          <p:nvPr userDrawn="1"/>
        </p:nvPicPr>
        <p:blipFill>
          <a:blip r:embed="rId2"/>
          <a:srcRect/>
          <a:stretch>
            <a:fillRect/>
          </a:stretch>
        </p:blipFill>
        <p:spPr bwMode="auto">
          <a:xfrm>
            <a:off x="214313" y="428625"/>
            <a:ext cx="3614737" cy="1420813"/>
          </a:xfrm>
          <a:prstGeom prst="rect">
            <a:avLst/>
          </a:prstGeom>
          <a:noFill/>
          <a:ln w="9525">
            <a:noFill/>
            <a:miter lim="800000"/>
            <a:headEnd/>
            <a:tailEnd/>
          </a:ln>
        </p:spPr>
      </p:pic>
      <p:sp>
        <p:nvSpPr>
          <p:cNvPr id="2" name="Title 1"/>
          <p:cNvSpPr>
            <a:spLocks noGrp="1"/>
          </p:cNvSpPr>
          <p:nvPr>
            <p:ph type="ctrTitle"/>
          </p:nvPr>
        </p:nvSpPr>
        <p:spPr>
          <a:xfrm>
            <a:off x="571472" y="3000372"/>
            <a:ext cx="7772400" cy="1470025"/>
          </a:xfrm>
        </p:spPr>
        <p:txBody>
          <a:bodyPr/>
          <a:lstStyle>
            <a:lvl1pPr>
              <a:defRPr lang="hr-HR" sz="36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Subtitle 2"/>
          <p:cNvSpPr>
            <a:spLocks noGrp="1"/>
          </p:cNvSpPr>
          <p:nvPr>
            <p:ph type="subTitle" idx="1"/>
          </p:nvPr>
        </p:nvSpPr>
        <p:spPr>
          <a:xfrm>
            <a:off x="1285852" y="4786322"/>
            <a:ext cx="6400800" cy="1252534"/>
          </a:xfrm>
        </p:spPr>
        <p:txBody>
          <a:bodyPr/>
          <a:lstStyle>
            <a:lvl1pPr marL="0" indent="0" algn="ctr">
              <a:buNone/>
              <a:defRPr sz="2400">
                <a:solidFill>
                  <a:srgbClr val="D6570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r-HR" dirty="0"/>
          </a:p>
        </p:txBody>
      </p:sp>
      <p:sp>
        <p:nvSpPr>
          <p:cNvPr id="5" name="Rectangle 5"/>
          <p:cNvSpPr>
            <a:spLocks noGrp="1" noChangeArrowheads="1"/>
          </p:cNvSpPr>
          <p:nvPr>
            <p:ph type="ftr" sz="quarter" idx="10"/>
          </p:nvPr>
        </p:nvSpPr>
        <p:spPr/>
        <p:txBody>
          <a:bodyPr/>
          <a:lstStyle>
            <a:lvl1pPr>
              <a:defRPr/>
            </a:lvl1pPr>
          </a:lstStyle>
          <a:p>
            <a:pPr>
              <a:defRPr/>
            </a:pPr>
            <a:endParaRPr lang="hr-HR"/>
          </a:p>
        </p:txBody>
      </p:sp>
      <p:sp>
        <p:nvSpPr>
          <p:cNvPr id="6" name="Rectangle 6"/>
          <p:cNvSpPr>
            <a:spLocks noGrp="1" noChangeArrowheads="1"/>
          </p:cNvSpPr>
          <p:nvPr>
            <p:ph type="sldNum" sz="quarter" idx="11"/>
          </p:nvPr>
        </p:nvSpPr>
        <p:spPr/>
        <p:txBody>
          <a:bodyPr/>
          <a:lstStyle>
            <a:lvl1pPr>
              <a:defRPr/>
            </a:lvl1pPr>
          </a:lstStyle>
          <a:p>
            <a:pPr>
              <a:defRPr/>
            </a:pPr>
            <a:fld id="{B5EDAABE-FCA8-4E0D-A215-39E84C14F8D2}" type="slidenum">
              <a:rPr lang="hr-HR"/>
              <a:pPr>
                <a:defRPr/>
              </a:pPr>
              <a:t>‹#›</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hr-HR" sz="36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41C52ED-4784-4723-8C9D-1ECF5F9D3C9D}" type="slidenum">
              <a:rPr lang="hr-HR"/>
              <a:pPr>
                <a:defRPr/>
              </a:pPr>
              <a:t>‹#›</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lvl1pPr algn="r" rtl="0" eaLnBrk="0" fontAlgn="base" hangingPunct="0">
              <a:spcBef>
                <a:spcPct val="0"/>
              </a:spcBef>
              <a:spcAft>
                <a:spcPct val="0"/>
              </a:spcAft>
              <a:defRPr lang="hr-HR" sz="36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5"/>
          <p:cNvSpPr>
            <a:spLocks noGrp="1" noChangeArrowheads="1"/>
          </p:cNvSpPr>
          <p:nvPr>
            <p:ph type="dt" sz="half" idx="10"/>
          </p:nvPr>
        </p:nvSpPr>
        <p:spPr/>
        <p:txBody>
          <a:bodyPr/>
          <a:lstStyle>
            <a:lvl1pPr>
              <a:defRPr/>
            </a:lvl1pPr>
          </a:lstStyle>
          <a:p>
            <a:pPr>
              <a:defRPr/>
            </a:pPr>
            <a:endParaRPr lang="hr-HR"/>
          </a:p>
        </p:txBody>
      </p:sp>
      <p:sp>
        <p:nvSpPr>
          <p:cNvPr id="7" name="Rectangle 6"/>
          <p:cNvSpPr>
            <a:spLocks noGrp="1" noChangeArrowheads="1"/>
          </p:cNvSpPr>
          <p:nvPr>
            <p:ph type="ftr" sz="quarter" idx="11"/>
          </p:nvPr>
        </p:nvSpPr>
        <p:spPr/>
        <p:txBody>
          <a:bodyPr/>
          <a:lstStyle>
            <a:lvl1pPr>
              <a:defRPr/>
            </a:lvl1pPr>
          </a:lstStyle>
          <a:p>
            <a:pPr>
              <a:defRPr/>
            </a:pPr>
            <a:endParaRPr lang="hr-HR"/>
          </a:p>
        </p:txBody>
      </p:sp>
      <p:sp>
        <p:nvSpPr>
          <p:cNvPr id="8" name="Rectangle 7"/>
          <p:cNvSpPr>
            <a:spLocks noGrp="1" noChangeArrowheads="1"/>
          </p:cNvSpPr>
          <p:nvPr>
            <p:ph type="sldNum" sz="quarter" idx="12"/>
          </p:nvPr>
        </p:nvSpPr>
        <p:spPr/>
        <p:txBody>
          <a:bodyPr/>
          <a:lstStyle>
            <a:lvl1pPr>
              <a:defRPr/>
            </a:lvl1pPr>
          </a:lstStyle>
          <a:p>
            <a:pPr>
              <a:defRPr/>
            </a:pPr>
            <a:fld id="{034D3501-9E15-4F75-BA46-A43A3CF2BC3C}" type="slidenum">
              <a:rPr lang="hr-HR"/>
              <a:pPr>
                <a:defRPr/>
              </a:pPr>
              <a:t>‹#›</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lvl1pPr algn="r" rtl="0" eaLnBrk="0" fontAlgn="base" hangingPunct="0">
              <a:spcBef>
                <a:spcPct val="0"/>
              </a:spcBef>
              <a:spcAft>
                <a:spcPct val="0"/>
              </a:spcAft>
              <a:defRPr lang="hr-HR" sz="36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8" name="Rectangle 4"/>
          <p:cNvSpPr>
            <a:spLocks noGrp="1" noChangeArrowheads="1"/>
          </p:cNvSpPr>
          <p:nvPr>
            <p:ph type="dt" sz="half" idx="10"/>
          </p:nvPr>
        </p:nvSpPr>
        <p:spPr/>
        <p:txBody>
          <a:bodyPr/>
          <a:lstStyle>
            <a:lvl1pPr>
              <a:defRPr/>
            </a:lvl1pPr>
          </a:lstStyle>
          <a:p>
            <a:pPr>
              <a:defRPr/>
            </a:pPr>
            <a:endParaRPr lang="hr-HR"/>
          </a:p>
        </p:txBody>
      </p:sp>
      <p:sp>
        <p:nvSpPr>
          <p:cNvPr id="9" name="Rectangle 5"/>
          <p:cNvSpPr>
            <a:spLocks noGrp="1" noChangeArrowheads="1"/>
          </p:cNvSpPr>
          <p:nvPr>
            <p:ph type="ftr" sz="quarter" idx="11"/>
          </p:nvPr>
        </p:nvSpPr>
        <p:spPr/>
        <p:txBody>
          <a:bodyPr/>
          <a:lstStyle>
            <a:lvl1pPr>
              <a:defRPr/>
            </a:lvl1pPr>
          </a:lstStyle>
          <a:p>
            <a:pPr>
              <a:defRPr/>
            </a:pPr>
            <a:endParaRPr lang="hr-HR"/>
          </a:p>
        </p:txBody>
      </p:sp>
      <p:sp>
        <p:nvSpPr>
          <p:cNvPr id="10" name="Rectangle 6"/>
          <p:cNvSpPr>
            <a:spLocks noGrp="1" noChangeArrowheads="1"/>
          </p:cNvSpPr>
          <p:nvPr>
            <p:ph type="sldNum" sz="quarter" idx="12"/>
          </p:nvPr>
        </p:nvSpPr>
        <p:spPr/>
        <p:txBody>
          <a:bodyPr/>
          <a:lstStyle>
            <a:lvl1pPr>
              <a:defRPr/>
            </a:lvl1pPr>
          </a:lstStyle>
          <a:p>
            <a:pPr>
              <a:defRPr/>
            </a:pPr>
            <a:fld id="{F10A3781-4DA4-49E1-8E7C-8DB09FC04E4C}" type="slidenum">
              <a:rPr lang="hr-HR"/>
              <a:pPr>
                <a:defRPr/>
              </a:pPr>
              <a:t>‹#›</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lvl1pPr algn="r" rtl="0" eaLnBrk="0" fontAlgn="base" hangingPunct="0">
              <a:spcBef>
                <a:spcPct val="0"/>
              </a:spcBef>
              <a:spcAft>
                <a:spcPct val="0"/>
              </a:spcAft>
              <a:defRPr lang="hr-HR" sz="3600" dirty="0">
                <a:solidFill>
                  <a:srgbClr val="25AFC9"/>
                </a:solidFill>
                <a:latin typeface="+mj-lt"/>
                <a:ea typeface="+mj-ea"/>
                <a:cs typeface="+mj-cs"/>
              </a:defRPr>
            </a:lvl1pPr>
          </a:lstStyle>
          <a:p>
            <a:r>
              <a:rPr lang="en-US" dirty="0" smtClean="0"/>
              <a:t>Click to edit Master title style</a:t>
            </a:r>
            <a:endParaRPr lang="hr-HR" dirty="0"/>
          </a:p>
        </p:txBody>
      </p:sp>
      <p:sp>
        <p:nvSpPr>
          <p:cNvPr id="4" name="Rectangle 4"/>
          <p:cNvSpPr>
            <a:spLocks noGrp="1" noChangeArrowheads="1"/>
          </p:cNvSpPr>
          <p:nvPr>
            <p:ph type="dt" sz="half" idx="10"/>
          </p:nvPr>
        </p:nvSpPr>
        <p:spPr/>
        <p:txBody>
          <a:bodyPr/>
          <a:lstStyle>
            <a:lvl1pPr>
              <a:defRPr/>
            </a:lvl1pPr>
          </a:lstStyle>
          <a:p>
            <a:pPr>
              <a:defRPr/>
            </a:pPr>
            <a:endParaRPr lang="hr-HR"/>
          </a:p>
        </p:txBody>
      </p:sp>
      <p:sp>
        <p:nvSpPr>
          <p:cNvPr id="5" name="Rectangle 5"/>
          <p:cNvSpPr>
            <a:spLocks noGrp="1" noChangeArrowheads="1"/>
          </p:cNvSpPr>
          <p:nvPr>
            <p:ph type="ftr" sz="quarter" idx="11"/>
          </p:nvPr>
        </p:nvSpPr>
        <p:spPr/>
        <p:txBody>
          <a:bodyPr/>
          <a:lstStyle>
            <a:lvl1pPr>
              <a:defRPr/>
            </a:lvl1pPr>
          </a:lstStyle>
          <a:p>
            <a:pPr>
              <a:defRPr/>
            </a:pPr>
            <a:endParaRPr lang="hr-HR"/>
          </a:p>
        </p:txBody>
      </p:sp>
      <p:sp>
        <p:nvSpPr>
          <p:cNvPr id="6" name="Rectangle 6"/>
          <p:cNvSpPr>
            <a:spLocks noGrp="1" noChangeArrowheads="1"/>
          </p:cNvSpPr>
          <p:nvPr>
            <p:ph type="sldNum" sz="quarter" idx="12"/>
          </p:nvPr>
        </p:nvSpPr>
        <p:spPr/>
        <p:txBody>
          <a:bodyPr/>
          <a:lstStyle>
            <a:lvl1pPr>
              <a:defRPr/>
            </a:lvl1pPr>
          </a:lstStyle>
          <a:p>
            <a:pPr>
              <a:defRPr/>
            </a:pPr>
            <a:fld id="{0845A90A-62D6-4F24-9667-4128F6BA8BC6}"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a:xfrm>
            <a:off x="2928926" y="142852"/>
            <a:ext cx="6115064" cy="1143000"/>
          </a:xfrm>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p:txBody>
          <a:bodyPr/>
          <a:lstStyle>
            <a:lvl1pPr>
              <a:defRPr/>
            </a:lvl1pPr>
          </a:lstStyle>
          <a:p>
            <a:pPr>
              <a:defRPr/>
            </a:pPr>
            <a:endParaRPr lang="hr-HR"/>
          </a:p>
        </p:txBody>
      </p:sp>
      <p:sp>
        <p:nvSpPr>
          <p:cNvPr id="6" name="Rectangle 5"/>
          <p:cNvSpPr>
            <a:spLocks noGrp="1" noChangeArrowheads="1"/>
          </p:cNvSpPr>
          <p:nvPr>
            <p:ph type="ftr" sz="quarter" idx="11"/>
          </p:nvPr>
        </p:nvSpPr>
        <p:spPr/>
        <p:txBody>
          <a:bodyPr/>
          <a:lstStyle>
            <a:lvl1pPr>
              <a:defRPr/>
            </a:lvl1pPr>
          </a:lstStyle>
          <a:p>
            <a:pPr>
              <a:defRPr/>
            </a:pPr>
            <a:endParaRPr lang="hr-HR"/>
          </a:p>
        </p:txBody>
      </p:sp>
      <p:sp>
        <p:nvSpPr>
          <p:cNvPr id="7" name="Rectangle 6"/>
          <p:cNvSpPr>
            <a:spLocks noGrp="1" noChangeArrowheads="1"/>
          </p:cNvSpPr>
          <p:nvPr>
            <p:ph type="sldNum" sz="quarter" idx="12"/>
          </p:nvPr>
        </p:nvSpPr>
        <p:spPr/>
        <p:txBody>
          <a:bodyPr/>
          <a:lstStyle>
            <a:lvl1pPr>
              <a:defRPr/>
            </a:lvl1pPr>
          </a:lstStyle>
          <a:p>
            <a:pPr>
              <a:defRPr/>
            </a:pPr>
            <a:fld id="{4B6030EA-724F-43C6-A4DF-B2624B778BE6}" type="slidenum">
              <a:rPr lang="hr-HR"/>
              <a:pPr>
                <a:defRPr/>
              </a:pPr>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zaglavlje"/>
          <p:cNvPicPr>
            <a:picLocks noChangeAspect="1" noChangeArrowheads="1"/>
          </p:cNvPicPr>
          <p:nvPr userDrawn="1"/>
        </p:nvPicPr>
        <p:blipFill>
          <a:blip r:embed="rId2"/>
          <a:srcRect/>
          <a:stretch>
            <a:fillRect/>
          </a:stretch>
        </p:blipFill>
        <p:spPr bwMode="auto">
          <a:xfrm>
            <a:off x="142875" y="214313"/>
            <a:ext cx="8839200" cy="974725"/>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hr-HR"/>
          </a:p>
        </p:txBody>
      </p:sp>
      <p:sp>
        <p:nvSpPr>
          <p:cNvPr id="4" name="Rectangle 5"/>
          <p:cNvSpPr>
            <a:spLocks noGrp="1" noChangeArrowheads="1"/>
          </p:cNvSpPr>
          <p:nvPr>
            <p:ph type="ftr" sz="quarter" idx="11"/>
          </p:nvPr>
        </p:nvSpPr>
        <p:spPr/>
        <p:txBody>
          <a:bodyPr/>
          <a:lstStyle>
            <a:lvl1pPr>
              <a:defRPr/>
            </a:lvl1pPr>
          </a:lstStyle>
          <a:p>
            <a:pPr>
              <a:defRPr/>
            </a:pPr>
            <a:endParaRPr lang="hr-HR"/>
          </a:p>
        </p:txBody>
      </p:sp>
      <p:sp>
        <p:nvSpPr>
          <p:cNvPr id="5" name="Rectangle 6"/>
          <p:cNvSpPr>
            <a:spLocks noGrp="1" noChangeArrowheads="1"/>
          </p:cNvSpPr>
          <p:nvPr>
            <p:ph type="sldNum" sz="quarter" idx="12"/>
          </p:nvPr>
        </p:nvSpPr>
        <p:spPr/>
        <p:txBody>
          <a:bodyPr/>
          <a:lstStyle>
            <a:lvl1pPr>
              <a:defRPr/>
            </a:lvl1pPr>
          </a:lstStyle>
          <a:p>
            <a:pPr>
              <a:defRPr/>
            </a:pPr>
            <a:fld id="{000FD93A-CE3A-4466-A818-9CBAF95C752E}" type="slidenum">
              <a:rPr lang="hr-HR"/>
              <a:pPr>
                <a:defRPr/>
              </a:pPr>
              <a:t>‹#›</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4E90BA5F-CA2F-4F7C-A5C7-8F7CEE371615}" type="slidenum">
              <a:rPr lang="hr-HR"/>
              <a:pPr>
                <a:defRPr/>
              </a:pPr>
              <a:t>‹#›</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hr-HR"/>
          </a:p>
        </p:txBody>
      </p:sp>
      <p:sp>
        <p:nvSpPr>
          <p:cNvPr id="7" name="Rectangle 6"/>
          <p:cNvSpPr>
            <a:spLocks noGrp="1" noChangeArrowheads="1"/>
          </p:cNvSpPr>
          <p:nvPr>
            <p:ph type="ftr" sz="quarter" idx="11"/>
          </p:nvPr>
        </p:nvSpPr>
        <p:spPr/>
        <p:txBody>
          <a:bodyPr/>
          <a:lstStyle>
            <a:lvl1pPr>
              <a:defRPr/>
            </a:lvl1pPr>
          </a:lstStyle>
          <a:p>
            <a:pPr>
              <a:defRPr/>
            </a:pPr>
            <a:endParaRPr lang="hr-HR"/>
          </a:p>
        </p:txBody>
      </p:sp>
      <p:sp>
        <p:nvSpPr>
          <p:cNvPr id="8" name="Rectangle 7"/>
          <p:cNvSpPr>
            <a:spLocks noGrp="1" noChangeArrowheads="1"/>
          </p:cNvSpPr>
          <p:nvPr>
            <p:ph type="sldNum" sz="quarter" idx="12"/>
          </p:nvPr>
        </p:nvSpPr>
        <p:spPr/>
        <p:txBody>
          <a:bodyPr/>
          <a:lstStyle>
            <a:lvl1pPr>
              <a:defRPr/>
            </a:lvl1pPr>
          </a:lstStyle>
          <a:p>
            <a:pPr>
              <a:defRPr/>
            </a:pPr>
            <a:fld id="{A92530A4-C841-4B26-8B08-20AD01835A8B}" type="slidenum">
              <a:rPr lang="hr-HR"/>
              <a:pPr>
                <a:defRPr/>
              </a:pPr>
              <a:t>‹#›</a:t>
            </a:fld>
            <a:endParaRPr lang="hr-H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lvl1pPr algn="r" rtl="0" eaLnBrk="0" fontAlgn="base" hangingPunct="0">
              <a:spcBef>
                <a:spcPct val="0"/>
              </a:spcBef>
              <a:spcAft>
                <a:spcPct val="0"/>
              </a:spcAft>
              <a:defRPr lang="hr-HR" sz="3600" dirty="0">
                <a:solidFill>
                  <a:srgbClr val="25AFC9"/>
                </a:solidFill>
                <a:latin typeface="+mj-lt"/>
                <a:ea typeface="+mj-ea"/>
                <a:cs typeface="+mj-cs"/>
              </a:defRPr>
            </a:lvl1pPr>
          </a:lstStyle>
          <a:p>
            <a:r>
              <a:rPr lang="en-US" dirty="0" smtClean="0"/>
              <a:t>Click to edit Master title style</a:t>
            </a:r>
            <a:endParaRPr lang="hr-H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p:txBody>
          <a:bodyPr/>
          <a:lstStyle>
            <a:lvl1pPr>
              <a:defRPr/>
            </a:lvl1pPr>
          </a:lstStyle>
          <a:p>
            <a:pPr>
              <a:defRPr/>
            </a:pPr>
            <a:endParaRPr lang="hr-HR"/>
          </a:p>
        </p:txBody>
      </p:sp>
      <p:sp>
        <p:nvSpPr>
          <p:cNvPr id="6" name="Rectangle 5"/>
          <p:cNvSpPr>
            <a:spLocks noGrp="1" noChangeArrowheads="1"/>
          </p:cNvSpPr>
          <p:nvPr>
            <p:ph type="ftr" sz="quarter" idx="11"/>
          </p:nvPr>
        </p:nvSpPr>
        <p:spPr/>
        <p:txBody>
          <a:bodyPr/>
          <a:lstStyle>
            <a:lvl1pPr>
              <a:defRPr/>
            </a:lvl1pPr>
          </a:lstStyle>
          <a:p>
            <a:pPr>
              <a:defRPr/>
            </a:pPr>
            <a:endParaRPr lang="hr-HR"/>
          </a:p>
        </p:txBody>
      </p:sp>
      <p:sp>
        <p:nvSpPr>
          <p:cNvPr id="7" name="Rectangle 6"/>
          <p:cNvSpPr>
            <a:spLocks noGrp="1" noChangeArrowheads="1"/>
          </p:cNvSpPr>
          <p:nvPr>
            <p:ph type="sldNum" sz="quarter" idx="12"/>
          </p:nvPr>
        </p:nvSpPr>
        <p:spPr/>
        <p:txBody>
          <a:bodyPr/>
          <a:lstStyle>
            <a:lvl1pPr>
              <a:defRPr/>
            </a:lvl1pPr>
          </a:lstStyle>
          <a:p>
            <a:pPr>
              <a:defRPr/>
            </a:pPr>
            <a:fld id="{2A927690-457C-4C8D-9295-FF97C5BCAF9B}" type="slidenum">
              <a:rPr lang="hr-HR"/>
              <a:pPr>
                <a:defRPr/>
              </a:pPr>
              <a:t>‹#›</a:t>
            </a:fld>
            <a:endParaRPr lang="hr-H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E18BC7E-B8A9-4508-B3AD-0981CC485A0B}" type="slidenum">
              <a:rPr lang="hr-HR"/>
              <a:pPr>
                <a:defRPr/>
              </a:pPr>
              <a:t>‹#›</a:t>
            </a:fld>
            <a:endParaRPr lang="hr-H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5"/>
          <p:cNvSpPr>
            <a:spLocks noGrp="1" noChangeArrowheads="1"/>
          </p:cNvSpPr>
          <p:nvPr>
            <p:ph type="dt" sz="half" idx="10"/>
          </p:nvPr>
        </p:nvSpPr>
        <p:spPr/>
        <p:txBody>
          <a:bodyPr/>
          <a:lstStyle>
            <a:lvl1pPr>
              <a:defRPr/>
            </a:lvl1pPr>
          </a:lstStyle>
          <a:p>
            <a:pPr>
              <a:defRPr/>
            </a:pPr>
            <a:endParaRPr lang="hr-HR"/>
          </a:p>
        </p:txBody>
      </p:sp>
      <p:sp>
        <p:nvSpPr>
          <p:cNvPr id="7" name="Rectangle 6"/>
          <p:cNvSpPr>
            <a:spLocks noGrp="1" noChangeArrowheads="1"/>
          </p:cNvSpPr>
          <p:nvPr>
            <p:ph type="ftr" sz="quarter" idx="11"/>
          </p:nvPr>
        </p:nvSpPr>
        <p:spPr/>
        <p:txBody>
          <a:bodyPr/>
          <a:lstStyle>
            <a:lvl1pPr>
              <a:defRPr/>
            </a:lvl1pPr>
          </a:lstStyle>
          <a:p>
            <a:pPr>
              <a:defRPr/>
            </a:pPr>
            <a:endParaRPr lang="hr-HR"/>
          </a:p>
        </p:txBody>
      </p:sp>
      <p:sp>
        <p:nvSpPr>
          <p:cNvPr id="8" name="Rectangle 7"/>
          <p:cNvSpPr>
            <a:spLocks noGrp="1" noChangeArrowheads="1"/>
          </p:cNvSpPr>
          <p:nvPr>
            <p:ph type="sldNum" sz="quarter" idx="12"/>
          </p:nvPr>
        </p:nvSpPr>
        <p:spPr/>
        <p:txBody>
          <a:bodyPr/>
          <a:lstStyle>
            <a:lvl1pPr>
              <a:defRPr/>
            </a:lvl1pPr>
          </a:lstStyle>
          <a:p>
            <a:pPr>
              <a:defRPr/>
            </a:pPr>
            <a:fld id="{EC2F9289-5C78-4D6F-AE89-8EECBC5C0A77}" type="slidenum">
              <a:rPr lang="hr-HR"/>
              <a:pPr>
                <a:defRPr/>
              </a:pPr>
              <a:t>‹#›</a:t>
            </a:fld>
            <a:endParaRPr lang="hr-H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Naslov i tablic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hr-HR" smtClean="0"/>
              <a:t>Kliknite da biste uredili stil naslova matrice</a:t>
            </a:r>
            <a:endParaRPr lang="hr-HR"/>
          </a:p>
        </p:txBody>
      </p:sp>
      <p:sp>
        <p:nvSpPr>
          <p:cNvPr id="3" name="Rezervirano mjesto tablice 2"/>
          <p:cNvSpPr>
            <a:spLocks noGrp="1"/>
          </p:cNvSpPr>
          <p:nvPr>
            <p:ph type="tbl" idx="1"/>
          </p:nvPr>
        </p:nvSpPr>
        <p:spPr>
          <a:xfrm>
            <a:off x="457200" y="1600200"/>
            <a:ext cx="8229600" cy="4525963"/>
          </a:xfrm>
        </p:spPr>
        <p:txBody>
          <a:bodyPr/>
          <a:lstStyle/>
          <a:p>
            <a:pPr lvl="0"/>
            <a:endParaRPr lang="hr-HR" noProof="0" smtClean="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D9A80F8-91D6-42BC-8B9B-A5BB1BD3697D}" type="slidenum">
              <a:rPr lang="en-GB"/>
              <a:pPr>
                <a:defRPr/>
              </a:pPr>
              <a:t>‹#›</a:t>
            </a:fld>
            <a:endParaRPr lang="en-GB"/>
          </a:p>
        </p:txBody>
      </p:sp>
    </p:spTree>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
        <p:cNvGrpSpPr/>
        <p:nvPr/>
      </p:nvGrpSpPr>
      <p:grpSpPr>
        <a:xfrm>
          <a:off x="0" y="0"/>
          <a:ext cx="0" cy="0"/>
          <a:chOff x="0" y="0"/>
          <a:chExt cx="0" cy="0"/>
        </a:xfrm>
      </p:grpSpPr>
      <p:pic>
        <p:nvPicPr>
          <p:cNvPr id="4" name="Picture 2" descr="zaglavlje"/>
          <p:cNvPicPr>
            <a:picLocks noChangeAspect="1" noChangeArrowheads="1"/>
          </p:cNvPicPr>
          <p:nvPr userDrawn="1"/>
        </p:nvPicPr>
        <p:blipFill>
          <a:blip r:embed="rId2"/>
          <a:srcRect/>
          <a:stretch>
            <a:fillRect/>
          </a:stretch>
        </p:blipFill>
        <p:spPr bwMode="auto">
          <a:xfrm>
            <a:off x="142875" y="152400"/>
            <a:ext cx="8848725" cy="976313"/>
          </a:xfrm>
          <a:prstGeom prst="rect">
            <a:avLst/>
          </a:prstGeom>
          <a:noFill/>
          <a:ln w="9525">
            <a:noFill/>
            <a:miter lim="800000"/>
            <a:headEnd/>
            <a:tailEnd/>
          </a:ln>
        </p:spPr>
      </p:pic>
      <p:sp>
        <p:nvSpPr>
          <p:cNvPr id="2" name="Naslov 1"/>
          <p:cNvSpPr>
            <a:spLocks noGrp="1"/>
          </p:cNvSpPr>
          <p:nvPr>
            <p:ph type="title"/>
          </p:nvPr>
        </p:nvSpPr>
        <p:spPr/>
        <p:txBody>
          <a:bodyPr/>
          <a:lstStyle>
            <a:lvl1pPr>
              <a:defRPr lang="en-US" sz="3600">
                <a:solidFill>
                  <a:srgbClr val="D6570E"/>
                </a:solidFill>
                <a:latin typeface="+mj-lt"/>
                <a:ea typeface="+mj-ea"/>
                <a:cs typeface="+mj-cs"/>
              </a:defRPr>
            </a:lvl1pPr>
          </a:lstStyle>
          <a:p>
            <a:r>
              <a:rPr lang="hr-HR" smtClean="0"/>
              <a:t>Kliknite da biste uredili stil naslova matrice</a:t>
            </a:r>
            <a:endParaRPr lang="en-US"/>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3"/>
          <p:cNvSpPr>
            <a:spLocks noGrp="1"/>
          </p:cNvSpPr>
          <p:nvPr>
            <p:ph type="dt" sz="half" idx="10"/>
          </p:nvPr>
        </p:nvSpPr>
        <p:spPr/>
        <p:txBody>
          <a:bodyPr/>
          <a:lstStyle>
            <a:lvl1pPr>
              <a:defRPr/>
            </a:lvl1pPr>
          </a:lstStyle>
          <a:p>
            <a:pPr>
              <a:defRPr/>
            </a:pPr>
            <a:endParaRPr lang="hr-HR"/>
          </a:p>
        </p:txBody>
      </p:sp>
      <p:sp>
        <p:nvSpPr>
          <p:cNvPr id="6" name="Rezervirano mjesto podnožja 4"/>
          <p:cNvSpPr>
            <a:spLocks noGrp="1"/>
          </p:cNvSpPr>
          <p:nvPr>
            <p:ph type="ftr" sz="quarter" idx="11"/>
          </p:nvPr>
        </p:nvSpPr>
        <p:spPr/>
        <p:txBody>
          <a:bodyPr/>
          <a:lstStyle>
            <a:lvl1pPr>
              <a:defRPr/>
            </a:lvl1pPr>
          </a:lstStyle>
          <a:p>
            <a:pPr>
              <a:defRPr/>
            </a:pPr>
            <a:endParaRPr lang="hr-HR"/>
          </a:p>
        </p:txBody>
      </p:sp>
      <p:sp>
        <p:nvSpPr>
          <p:cNvPr id="7" name="Rezervirano mjesto broja slajda 5"/>
          <p:cNvSpPr>
            <a:spLocks noGrp="1"/>
          </p:cNvSpPr>
          <p:nvPr>
            <p:ph type="sldNum" sz="quarter" idx="12"/>
          </p:nvPr>
        </p:nvSpPr>
        <p:spPr/>
        <p:txBody>
          <a:bodyPr/>
          <a:lstStyle>
            <a:lvl1pPr>
              <a:defRPr/>
            </a:lvl1pPr>
          </a:lstStyle>
          <a:p>
            <a:pPr>
              <a:defRPr/>
            </a:pPr>
            <a:fld id="{A115132D-0A7A-4BFB-BA3B-DDE6E3DC7E90}" type="slidenum">
              <a:rPr lang="hr-HR"/>
              <a:pPr>
                <a:defRPr/>
              </a:pPr>
              <a:t>‹#›</a:t>
            </a:fld>
            <a:endParaRPr lang="hr-H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2D7ED5BC-443F-4A6B-86EC-7DC4673E0FCC}"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Rectangle 5"/>
          <p:cNvSpPr>
            <a:spLocks noGrp="1" noChangeArrowheads="1"/>
          </p:cNvSpPr>
          <p:nvPr>
            <p:ph type="dt" sz="half" idx="10"/>
          </p:nvPr>
        </p:nvSpPr>
        <p:spPr/>
        <p:txBody>
          <a:bodyPr/>
          <a:lstStyle>
            <a:lvl1pPr>
              <a:defRPr/>
            </a:lvl1pPr>
          </a:lstStyle>
          <a:p>
            <a:pPr>
              <a:defRPr/>
            </a:pPr>
            <a:endParaRPr lang="hr-HR"/>
          </a:p>
        </p:txBody>
      </p:sp>
      <p:sp>
        <p:nvSpPr>
          <p:cNvPr id="7" name="Rectangle 6"/>
          <p:cNvSpPr>
            <a:spLocks noGrp="1" noChangeArrowheads="1"/>
          </p:cNvSpPr>
          <p:nvPr>
            <p:ph type="ftr" sz="quarter" idx="11"/>
          </p:nvPr>
        </p:nvSpPr>
        <p:spPr/>
        <p:txBody>
          <a:bodyPr/>
          <a:lstStyle>
            <a:lvl1pPr>
              <a:defRPr/>
            </a:lvl1pPr>
          </a:lstStyle>
          <a:p>
            <a:pPr>
              <a:defRPr/>
            </a:pPr>
            <a:endParaRPr lang="hr-HR"/>
          </a:p>
        </p:txBody>
      </p:sp>
      <p:sp>
        <p:nvSpPr>
          <p:cNvPr id="8" name="Rectangle 7"/>
          <p:cNvSpPr>
            <a:spLocks noGrp="1" noChangeArrowheads="1"/>
          </p:cNvSpPr>
          <p:nvPr>
            <p:ph type="sldNum" sz="quarter" idx="12"/>
          </p:nvPr>
        </p:nvSpPr>
        <p:spPr/>
        <p:txBody>
          <a:bodyPr/>
          <a:lstStyle>
            <a:lvl1pPr>
              <a:defRPr/>
            </a:lvl1pPr>
          </a:lstStyle>
          <a:p>
            <a:pPr>
              <a:defRPr/>
            </a:pPr>
            <a:fld id="{6643513A-E562-4E16-AFE1-A9F9BE6F7EFE}"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8" name="Rectangle 4"/>
          <p:cNvSpPr>
            <a:spLocks noGrp="1" noChangeArrowheads="1"/>
          </p:cNvSpPr>
          <p:nvPr>
            <p:ph type="dt" sz="half" idx="10"/>
          </p:nvPr>
        </p:nvSpPr>
        <p:spPr/>
        <p:txBody>
          <a:bodyPr/>
          <a:lstStyle>
            <a:lvl1pPr>
              <a:defRPr/>
            </a:lvl1pPr>
          </a:lstStyle>
          <a:p>
            <a:pPr>
              <a:defRPr/>
            </a:pPr>
            <a:endParaRPr lang="hr-HR"/>
          </a:p>
        </p:txBody>
      </p:sp>
      <p:sp>
        <p:nvSpPr>
          <p:cNvPr id="9" name="Rectangle 5"/>
          <p:cNvSpPr>
            <a:spLocks noGrp="1" noChangeArrowheads="1"/>
          </p:cNvSpPr>
          <p:nvPr>
            <p:ph type="ftr" sz="quarter" idx="11"/>
          </p:nvPr>
        </p:nvSpPr>
        <p:spPr/>
        <p:txBody>
          <a:bodyPr/>
          <a:lstStyle>
            <a:lvl1pPr>
              <a:defRPr/>
            </a:lvl1pPr>
          </a:lstStyle>
          <a:p>
            <a:pPr>
              <a:defRPr/>
            </a:pPr>
            <a:endParaRPr lang="hr-HR"/>
          </a:p>
        </p:txBody>
      </p:sp>
      <p:sp>
        <p:nvSpPr>
          <p:cNvPr id="10" name="Rectangle 6"/>
          <p:cNvSpPr>
            <a:spLocks noGrp="1" noChangeArrowheads="1"/>
          </p:cNvSpPr>
          <p:nvPr>
            <p:ph type="sldNum" sz="quarter" idx="12"/>
          </p:nvPr>
        </p:nvSpPr>
        <p:spPr/>
        <p:txBody>
          <a:bodyPr/>
          <a:lstStyle>
            <a:lvl1pPr>
              <a:defRPr/>
            </a:lvl1pPr>
          </a:lstStyle>
          <a:p>
            <a:pPr>
              <a:defRPr/>
            </a:pPr>
            <a:fld id="{D960ECA7-2F3F-4A85-8377-AACECE7127FA}"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zaglavlje"/>
          <p:cNvPicPr>
            <a:picLocks noChangeAspect="1" noChangeArrowheads="1"/>
          </p:cNvPicPr>
          <p:nvPr userDrawn="1"/>
        </p:nvPicPr>
        <p:blipFill>
          <a:blip r:embed="rId2"/>
          <a:srcRect/>
          <a:stretch>
            <a:fillRect/>
          </a:stretch>
        </p:blipFill>
        <p:spPr bwMode="auto">
          <a:xfrm>
            <a:off x="71438" y="285750"/>
            <a:ext cx="8839200" cy="974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r-HR"/>
          </a:p>
        </p:txBody>
      </p:sp>
      <p:sp>
        <p:nvSpPr>
          <p:cNvPr id="4" name="Rectangle 4"/>
          <p:cNvSpPr>
            <a:spLocks noGrp="1" noChangeArrowheads="1"/>
          </p:cNvSpPr>
          <p:nvPr>
            <p:ph type="dt" sz="half" idx="10"/>
          </p:nvPr>
        </p:nvSpPr>
        <p:spPr/>
        <p:txBody>
          <a:bodyPr/>
          <a:lstStyle>
            <a:lvl1pPr>
              <a:defRPr/>
            </a:lvl1pPr>
          </a:lstStyle>
          <a:p>
            <a:pPr>
              <a:defRPr/>
            </a:pPr>
            <a:endParaRPr lang="hr-HR"/>
          </a:p>
        </p:txBody>
      </p:sp>
      <p:sp>
        <p:nvSpPr>
          <p:cNvPr id="5" name="Rectangle 5"/>
          <p:cNvSpPr>
            <a:spLocks noGrp="1" noChangeArrowheads="1"/>
          </p:cNvSpPr>
          <p:nvPr>
            <p:ph type="ftr" sz="quarter" idx="11"/>
          </p:nvPr>
        </p:nvSpPr>
        <p:spPr/>
        <p:txBody>
          <a:bodyPr/>
          <a:lstStyle>
            <a:lvl1pPr>
              <a:defRPr/>
            </a:lvl1pPr>
          </a:lstStyle>
          <a:p>
            <a:pPr>
              <a:defRPr/>
            </a:pPr>
            <a:endParaRPr lang="hr-HR"/>
          </a:p>
        </p:txBody>
      </p:sp>
      <p:sp>
        <p:nvSpPr>
          <p:cNvPr id="6" name="Rectangle 6"/>
          <p:cNvSpPr>
            <a:spLocks noGrp="1" noChangeArrowheads="1"/>
          </p:cNvSpPr>
          <p:nvPr>
            <p:ph type="sldNum" sz="quarter" idx="12"/>
          </p:nvPr>
        </p:nvSpPr>
        <p:spPr/>
        <p:txBody>
          <a:bodyPr/>
          <a:lstStyle>
            <a:lvl1pPr>
              <a:defRPr/>
            </a:lvl1pPr>
          </a:lstStyle>
          <a:p>
            <a:pPr>
              <a:defRPr/>
            </a:pPr>
            <a:fld id="{D544EDC7-1F6D-4877-8C36-2F8C66531C43}"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zaglavlje"/>
          <p:cNvPicPr>
            <a:picLocks noChangeAspect="1" noChangeArrowheads="1"/>
          </p:cNvPicPr>
          <p:nvPr userDrawn="1"/>
        </p:nvPicPr>
        <p:blipFill>
          <a:blip r:embed="rId2"/>
          <a:srcRect/>
          <a:stretch>
            <a:fillRect/>
          </a:stretch>
        </p:blipFill>
        <p:spPr bwMode="auto">
          <a:xfrm>
            <a:off x="142875" y="214313"/>
            <a:ext cx="8839200" cy="974725"/>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hr-HR"/>
          </a:p>
        </p:txBody>
      </p:sp>
      <p:sp>
        <p:nvSpPr>
          <p:cNvPr id="4" name="Rectangle 5"/>
          <p:cNvSpPr>
            <a:spLocks noGrp="1" noChangeArrowheads="1"/>
          </p:cNvSpPr>
          <p:nvPr>
            <p:ph type="ftr" sz="quarter" idx="11"/>
          </p:nvPr>
        </p:nvSpPr>
        <p:spPr/>
        <p:txBody>
          <a:bodyPr/>
          <a:lstStyle>
            <a:lvl1pPr>
              <a:defRPr/>
            </a:lvl1pPr>
          </a:lstStyle>
          <a:p>
            <a:pPr>
              <a:defRPr/>
            </a:pPr>
            <a:endParaRPr lang="hr-HR"/>
          </a:p>
        </p:txBody>
      </p:sp>
      <p:sp>
        <p:nvSpPr>
          <p:cNvPr id="5" name="Rectangle 6"/>
          <p:cNvSpPr>
            <a:spLocks noGrp="1" noChangeArrowheads="1"/>
          </p:cNvSpPr>
          <p:nvPr>
            <p:ph type="sldNum" sz="quarter" idx="12"/>
          </p:nvPr>
        </p:nvSpPr>
        <p:spPr/>
        <p:txBody>
          <a:bodyPr/>
          <a:lstStyle>
            <a:lvl1pPr>
              <a:defRPr/>
            </a:lvl1pPr>
          </a:lstStyle>
          <a:p>
            <a:pPr>
              <a:defRPr/>
            </a:pPr>
            <a:fld id="{FD75B043-B941-4FF6-8459-C96FF3E149D5}"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624BB9CD-502F-404D-BC43-7A70D9E5A63D}"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1FC11A59-3357-4142-AB5E-202FF73DE442}"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E3C0D313-E22A-4FF9-BF60-5AD258875B6F}" type="slidenum">
              <a:rPr lang="hr-HR"/>
              <a:pPr>
                <a:defRPr/>
              </a:pPr>
              <a:t>‹#›</a:t>
            </a:fld>
            <a:endParaRPr lang="hr-HR"/>
          </a:p>
        </p:txBody>
      </p:sp>
      <p:pic>
        <p:nvPicPr>
          <p:cNvPr id="1031" name="Picture 6" descr="logo_LLP_hr.jpg"/>
          <p:cNvPicPr>
            <a:picLocks noChangeAspect="1"/>
          </p:cNvPicPr>
          <p:nvPr userDrawn="1"/>
        </p:nvPicPr>
        <p:blipFill>
          <a:blip r:embed="rId16"/>
          <a:srcRect/>
          <a:stretch>
            <a:fillRect/>
          </a:stretch>
        </p:blipFill>
        <p:spPr bwMode="auto">
          <a:xfrm>
            <a:off x="0" y="6278563"/>
            <a:ext cx="1500188" cy="579437"/>
          </a:xfrm>
          <a:prstGeom prst="rect">
            <a:avLst/>
          </a:prstGeom>
          <a:noFill/>
          <a:ln w="9525">
            <a:noFill/>
            <a:miter lim="800000"/>
            <a:headEnd/>
            <a:tailEnd/>
          </a:ln>
        </p:spPr>
      </p:pic>
      <p:pic>
        <p:nvPicPr>
          <p:cNvPr id="1032" name="Picture 7" descr="logo_mladi_hr.jpg"/>
          <p:cNvPicPr>
            <a:picLocks noChangeAspect="1"/>
          </p:cNvPicPr>
          <p:nvPr userDrawn="1"/>
        </p:nvPicPr>
        <p:blipFill>
          <a:blip r:embed="rId17"/>
          <a:srcRect/>
          <a:stretch>
            <a:fillRect/>
          </a:stretch>
        </p:blipFill>
        <p:spPr bwMode="auto">
          <a:xfrm>
            <a:off x="1571625" y="6210300"/>
            <a:ext cx="928688" cy="647700"/>
          </a:xfrm>
          <a:prstGeom prst="rect">
            <a:avLst/>
          </a:prstGeom>
          <a:noFill/>
          <a:ln w="9525">
            <a:noFill/>
            <a:miter lim="800000"/>
            <a:headEnd/>
            <a:tailEnd/>
          </a:ln>
        </p:spPr>
      </p:pic>
      <p:pic>
        <p:nvPicPr>
          <p:cNvPr id="1033" name="Picture 8" descr="euraxess.png"/>
          <p:cNvPicPr>
            <a:picLocks noChangeAspect="1"/>
          </p:cNvPicPr>
          <p:nvPr userDrawn="1"/>
        </p:nvPicPr>
        <p:blipFill>
          <a:blip r:embed="rId18"/>
          <a:srcRect/>
          <a:stretch>
            <a:fillRect/>
          </a:stretch>
        </p:blipFill>
        <p:spPr bwMode="auto">
          <a:xfrm>
            <a:off x="2500313" y="6232525"/>
            <a:ext cx="785812" cy="625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60" r:id="rId1"/>
    <p:sldLayoutId id="2147485161" r:id="rId2"/>
    <p:sldLayoutId id="2147485150" r:id="rId3"/>
    <p:sldLayoutId id="2147485162" r:id="rId4"/>
    <p:sldLayoutId id="2147485163" r:id="rId5"/>
    <p:sldLayoutId id="2147485164" r:id="rId6"/>
    <p:sldLayoutId id="2147485165" r:id="rId7"/>
    <p:sldLayoutId id="2147485151" r:id="rId8"/>
    <p:sldLayoutId id="2147485152" r:id="rId9"/>
    <p:sldLayoutId id="2147485153" r:id="rId10"/>
    <p:sldLayoutId id="2147485154" r:id="rId11"/>
    <p:sldLayoutId id="2147485155" r:id="rId12"/>
    <p:sldLayoutId id="2147485166" r:id="rId13"/>
    <p:sldLayoutId id="2147485156" r:id="rId14"/>
  </p:sldLayoutIdLst>
  <p:txStyles>
    <p:titleStyle>
      <a:lvl1pPr algn="r" rtl="0" eaLnBrk="0" fontAlgn="base" hangingPunct="0">
        <a:spcBef>
          <a:spcPct val="0"/>
        </a:spcBef>
        <a:spcAft>
          <a:spcPct val="0"/>
        </a:spcAft>
        <a:defRPr sz="2800">
          <a:solidFill>
            <a:srgbClr val="00B0F0"/>
          </a:solidFill>
          <a:latin typeface="+mj-lt"/>
          <a:ea typeface="+mj-ea"/>
          <a:cs typeface="+mj-cs"/>
        </a:defRPr>
      </a:lvl1pPr>
      <a:lvl2pPr algn="r" rtl="0" eaLnBrk="0" fontAlgn="base" hangingPunct="0">
        <a:spcBef>
          <a:spcPct val="0"/>
        </a:spcBef>
        <a:spcAft>
          <a:spcPct val="0"/>
        </a:spcAft>
        <a:defRPr sz="2800">
          <a:solidFill>
            <a:srgbClr val="00B0F0"/>
          </a:solidFill>
          <a:latin typeface="Arial" pitchFamily="34" charset="0"/>
        </a:defRPr>
      </a:lvl2pPr>
      <a:lvl3pPr algn="r" rtl="0" eaLnBrk="0" fontAlgn="base" hangingPunct="0">
        <a:spcBef>
          <a:spcPct val="0"/>
        </a:spcBef>
        <a:spcAft>
          <a:spcPct val="0"/>
        </a:spcAft>
        <a:defRPr sz="2800">
          <a:solidFill>
            <a:srgbClr val="00B0F0"/>
          </a:solidFill>
          <a:latin typeface="Arial" pitchFamily="34" charset="0"/>
        </a:defRPr>
      </a:lvl3pPr>
      <a:lvl4pPr algn="r" rtl="0" eaLnBrk="0" fontAlgn="base" hangingPunct="0">
        <a:spcBef>
          <a:spcPct val="0"/>
        </a:spcBef>
        <a:spcAft>
          <a:spcPct val="0"/>
        </a:spcAft>
        <a:defRPr sz="2800">
          <a:solidFill>
            <a:srgbClr val="00B0F0"/>
          </a:solidFill>
          <a:latin typeface="Arial" pitchFamily="34" charset="0"/>
        </a:defRPr>
      </a:lvl4pPr>
      <a:lvl5pPr algn="r" rtl="0" eaLnBrk="0" fontAlgn="base" hangingPunct="0">
        <a:spcBef>
          <a:spcPct val="0"/>
        </a:spcBef>
        <a:spcAft>
          <a:spcPct val="0"/>
        </a:spcAft>
        <a:defRPr sz="2800">
          <a:solidFill>
            <a:srgbClr val="00B0F0"/>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42938" y="2143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9206C56A-C0D6-43AF-A9E2-811AD0B0240A}" type="slidenum">
              <a:rPr lang="hr-HR"/>
              <a:pPr>
                <a:defRPr/>
              </a:pPr>
              <a:t>‹#›</a:t>
            </a:fld>
            <a:endParaRPr lang="hr-HR"/>
          </a:p>
        </p:txBody>
      </p:sp>
      <p:pic>
        <p:nvPicPr>
          <p:cNvPr id="2055" name="Picture 6" descr="logo_LLP_hr.jpg"/>
          <p:cNvPicPr>
            <a:picLocks noChangeAspect="1"/>
          </p:cNvPicPr>
          <p:nvPr userDrawn="1"/>
        </p:nvPicPr>
        <p:blipFill>
          <a:blip r:embed="rId15"/>
          <a:srcRect/>
          <a:stretch>
            <a:fillRect/>
          </a:stretch>
        </p:blipFill>
        <p:spPr bwMode="auto">
          <a:xfrm>
            <a:off x="357188" y="6357938"/>
            <a:ext cx="1109662" cy="428625"/>
          </a:xfrm>
          <a:prstGeom prst="rect">
            <a:avLst/>
          </a:prstGeom>
          <a:noFill/>
          <a:ln w="9525">
            <a:noFill/>
            <a:miter lim="800000"/>
            <a:headEnd/>
            <a:tailEnd/>
          </a:ln>
        </p:spPr>
      </p:pic>
      <p:pic>
        <p:nvPicPr>
          <p:cNvPr id="2056" name="Picture 7" descr="logo_mladi_hr.jpg"/>
          <p:cNvPicPr>
            <a:picLocks noChangeAspect="1"/>
          </p:cNvPicPr>
          <p:nvPr userDrawn="1"/>
        </p:nvPicPr>
        <p:blipFill>
          <a:blip r:embed="rId16"/>
          <a:srcRect/>
          <a:stretch>
            <a:fillRect/>
          </a:stretch>
        </p:blipFill>
        <p:spPr bwMode="auto">
          <a:xfrm>
            <a:off x="1714500" y="6335713"/>
            <a:ext cx="747713" cy="522287"/>
          </a:xfrm>
          <a:prstGeom prst="rect">
            <a:avLst/>
          </a:prstGeom>
          <a:noFill/>
          <a:ln w="9525">
            <a:noFill/>
            <a:miter lim="800000"/>
            <a:headEnd/>
            <a:tailEnd/>
          </a:ln>
        </p:spPr>
      </p:pic>
      <p:pic>
        <p:nvPicPr>
          <p:cNvPr id="2057" name="Picture 8" descr="euraxess.png"/>
          <p:cNvPicPr>
            <a:picLocks noChangeAspect="1"/>
          </p:cNvPicPr>
          <p:nvPr userDrawn="1"/>
        </p:nvPicPr>
        <p:blipFill>
          <a:blip r:embed="rId17"/>
          <a:srcRect/>
          <a:stretch>
            <a:fillRect/>
          </a:stretch>
        </p:blipFill>
        <p:spPr bwMode="auto">
          <a:xfrm>
            <a:off x="2643188" y="6346825"/>
            <a:ext cx="642937" cy="51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67" r:id="rId1"/>
    <p:sldLayoutId id="2147485157" r:id="rId2"/>
    <p:sldLayoutId id="2147485168" r:id="rId3"/>
    <p:sldLayoutId id="2147485169" r:id="rId4"/>
    <p:sldLayoutId id="2147485170" r:id="rId5"/>
    <p:sldLayoutId id="2147485171" r:id="rId6"/>
    <p:sldLayoutId id="2147485158" r:id="rId7"/>
    <p:sldLayoutId id="2147485172" r:id="rId8"/>
    <p:sldLayoutId id="2147485173" r:id="rId9"/>
    <p:sldLayoutId id="2147485159" r:id="rId10"/>
    <p:sldLayoutId id="2147485174" r:id="rId11"/>
    <p:sldLayoutId id="2147485175" r:id="rId12"/>
    <p:sldLayoutId id="2147485176" r:id="rId13"/>
  </p:sldLayoutIdLst>
  <p:txStyles>
    <p:titleStyle>
      <a:lvl1pPr algn="r" rtl="0" eaLnBrk="0" fontAlgn="base" hangingPunct="0">
        <a:spcBef>
          <a:spcPct val="0"/>
        </a:spcBef>
        <a:spcAft>
          <a:spcPct val="0"/>
        </a:spcAft>
        <a:defRPr lang="hr-HR" sz="3600" dirty="0">
          <a:solidFill>
            <a:srgbClr val="25AFC9"/>
          </a:solidFill>
          <a:latin typeface="+mj-lt"/>
          <a:ea typeface="+mj-ea"/>
          <a:cs typeface="+mj-cs"/>
        </a:defRPr>
      </a:lvl1pPr>
      <a:lvl2pPr algn="r" rtl="0" eaLnBrk="0" fontAlgn="base" hangingPunct="0">
        <a:spcBef>
          <a:spcPct val="0"/>
        </a:spcBef>
        <a:spcAft>
          <a:spcPct val="0"/>
        </a:spcAft>
        <a:defRPr sz="3600">
          <a:solidFill>
            <a:srgbClr val="25AFC9"/>
          </a:solidFill>
          <a:latin typeface="Arial" pitchFamily="34" charset="0"/>
        </a:defRPr>
      </a:lvl2pPr>
      <a:lvl3pPr algn="r" rtl="0" eaLnBrk="0" fontAlgn="base" hangingPunct="0">
        <a:spcBef>
          <a:spcPct val="0"/>
        </a:spcBef>
        <a:spcAft>
          <a:spcPct val="0"/>
        </a:spcAft>
        <a:defRPr sz="3600">
          <a:solidFill>
            <a:srgbClr val="25AFC9"/>
          </a:solidFill>
          <a:latin typeface="Arial" pitchFamily="34" charset="0"/>
        </a:defRPr>
      </a:lvl3pPr>
      <a:lvl4pPr algn="r" rtl="0" eaLnBrk="0" fontAlgn="base" hangingPunct="0">
        <a:spcBef>
          <a:spcPct val="0"/>
        </a:spcBef>
        <a:spcAft>
          <a:spcPct val="0"/>
        </a:spcAft>
        <a:defRPr sz="3600">
          <a:solidFill>
            <a:srgbClr val="25AFC9"/>
          </a:solidFill>
          <a:latin typeface="Arial" pitchFamily="34" charset="0"/>
        </a:defRPr>
      </a:lvl4pPr>
      <a:lvl5pPr algn="r" rtl="0" eaLnBrk="0" fontAlgn="base" hangingPunct="0">
        <a:spcBef>
          <a:spcPct val="0"/>
        </a:spcBef>
        <a:spcAft>
          <a:spcPct val="0"/>
        </a:spcAft>
        <a:defRPr sz="3600">
          <a:solidFill>
            <a:srgbClr val="25AFC9"/>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ec.europa.eu/education/trainingdataba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ec.europa.eu/education/trainingdatabas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education/trainingdatabase"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mobilnost.h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mobilnost.hr/files/file/Comenius%20CS%20AMIENS%20draft%20agenda.pdf"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www.mobilnost.hr/files/file/Comenius%20CS%20AMIENS%20practical%20detail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etwinning.net/en/pub/index.ht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tudyvisits.cedefop.europa.eu/"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hyperlink" Target="http://studyvisits.cedefop.europa.eu/index.asp?cid=2&amp;artid=6127&amp;scid=74&amp;artlang=EN"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hyperlink" Target="http://ec.europa.eu/education/trainingdatabase" TargetMode="External"/><Relationship Id="rId4" Type="http://schemas.openxmlformats.org/officeDocument/2006/relationships/hyperlink" Target="http://ec.europa.eu/education/lifelong-learning-programme/doc84_en.ht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ctrTitle"/>
          </p:nvPr>
        </p:nvSpPr>
        <p:spPr>
          <a:xfrm>
            <a:off x="428625" y="3000375"/>
            <a:ext cx="8351838" cy="3024188"/>
          </a:xfrm>
        </p:spPr>
        <p:txBody>
          <a:bodyPr anchor="t"/>
          <a:lstStyle/>
          <a:p>
            <a:pPr algn="ctr" eaLnBrk="1" hangingPunct="1"/>
            <a:r>
              <a:rPr lang="hr-HR" sz="3600" b="1" smtClean="0">
                <a:solidFill>
                  <a:srgbClr val="2FB1CC"/>
                </a:solidFill>
              </a:rPr>
              <a:t/>
            </a:r>
            <a:br>
              <a:rPr lang="hr-HR" sz="3600" b="1" smtClean="0">
                <a:solidFill>
                  <a:srgbClr val="2FB1CC"/>
                </a:solidFill>
              </a:rPr>
            </a:br>
            <a:r>
              <a:rPr lang="hr-HR" sz="5400" b="1" smtClean="0">
                <a:solidFill>
                  <a:srgbClr val="2FB1CC"/>
                </a:solidFill>
              </a:rPr>
              <a:t>Comenius radionica</a:t>
            </a:r>
            <a:br>
              <a:rPr lang="hr-HR" sz="5400" b="1" smtClean="0">
                <a:solidFill>
                  <a:srgbClr val="2FB1CC"/>
                </a:solidFill>
              </a:rPr>
            </a:br>
            <a:r>
              <a:rPr lang="hr-HR" sz="5400" b="1" smtClean="0">
                <a:solidFill>
                  <a:srgbClr val="2FB1CC"/>
                </a:solidFill>
              </a:rPr>
              <a:t/>
            </a:r>
            <a:br>
              <a:rPr lang="hr-HR" sz="5400" b="1" smtClean="0">
                <a:solidFill>
                  <a:srgbClr val="2FB1CC"/>
                </a:solidFill>
              </a:rPr>
            </a:b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20483"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0"/>
            <a:ext cx="6657975" cy="1143000"/>
          </a:xfrm>
        </p:spPr>
        <p:txBody>
          <a:bodyPr/>
          <a:lstStyle/>
          <a:p>
            <a:pPr eaLnBrk="1" hangingPunct="1">
              <a:defRPr/>
            </a:pPr>
            <a:r>
              <a:rPr lang="hr-HR" sz="3200" dirty="0" smtClean="0">
                <a:latin typeface="+mn-lt"/>
                <a:ea typeface="+mn-ea"/>
                <a:cs typeface="+mn-cs"/>
              </a:rPr>
              <a:t>Što smo napravili do sada</a:t>
            </a:r>
            <a:br>
              <a:rPr lang="hr-HR" sz="3200" dirty="0" smtClean="0">
                <a:latin typeface="+mn-lt"/>
                <a:ea typeface="+mn-ea"/>
                <a:cs typeface="+mn-cs"/>
              </a:rPr>
            </a:br>
            <a:r>
              <a:rPr lang="hr-HR" sz="3200" dirty="0" smtClean="0">
                <a:latin typeface="+mn-lt"/>
                <a:ea typeface="+mn-ea"/>
                <a:cs typeface="+mn-cs"/>
              </a:rPr>
              <a:t>  Comenius u brojkama</a:t>
            </a:r>
          </a:p>
        </p:txBody>
      </p:sp>
      <p:sp>
        <p:nvSpPr>
          <p:cNvPr id="3" name="Content Placeholder 2"/>
          <p:cNvSpPr>
            <a:spLocks noGrp="1"/>
          </p:cNvSpPr>
          <p:nvPr>
            <p:ph idx="1"/>
          </p:nvPr>
        </p:nvSpPr>
        <p:spPr>
          <a:xfrm>
            <a:off x="142875" y="1214438"/>
            <a:ext cx="8543925" cy="5143500"/>
          </a:xfrm>
        </p:spPr>
        <p:txBody>
          <a:bodyPr/>
          <a:lstStyle/>
          <a:p>
            <a:pPr>
              <a:defRPr/>
            </a:pPr>
            <a:r>
              <a:rPr sz="2800" dirty="0" err="1" smtClean="0">
                <a:solidFill>
                  <a:schemeClr val="bg1">
                    <a:lumMod val="50000"/>
                  </a:schemeClr>
                </a:solidFill>
              </a:rPr>
              <a:t>Savjetovali</a:t>
            </a:r>
            <a:r>
              <a:rPr sz="2800" dirty="0" smtClean="0">
                <a:solidFill>
                  <a:schemeClr val="bg1">
                    <a:lumMod val="50000"/>
                  </a:schemeClr>
                </a:solidFill>
              </a:rPr>
              <a:t> </a:t>
            </a:r>
            <a:r>
              <a:rPr lang="hr-HR" sz="2800" dirty="0" smtClean="0">
                <a:solidFill>
                  <a:schemeClr val="bg1">
                    <a:lumMod val="50000"/>
                  </a:schemeClr>
                </a:solidFill>
              </a:rPr>
              <a:t>preko </a:t>
            </a:r>
            <a:r>
              <a:rPr lang="hr-HR" sz="2800" dirty="0" smtClean="0">
                <a:solidFill>
                  <a:srgbClr val="25AFC9"/>
                </a:solidFill>
                <a:ea typeface="+mj-ea"/>
                <a:cs typeface="+mj-cs"/>
              </a:rPr>
              <a:t>120</a:t>
            </a:r>
            <a:r>
              <a:rPr sz="2800" smtClean="0">
                <a:solidFill>
                  <a:srgbClr val="25AFC9"/>
                </a:solidFill>
                <a:ea typeface="+mj-ea"/>
                <a:cs typeface="+mj-cs"/>
              </a:rPr>
              <a:t> </a:t>
            </a:r>
            <a:r>
              <a:rPr lang="hr-HR" sz="2800" dirty="0" smtClean="0">
                <a:solidFill>
                  <a:srgbClr val="25AFC9"/>
                </a:solidFill>
                <a:ea typeface="+mj-ea"/>
                <a:cs typeface="+mj-cs"/>
              </a:rPr>
              <a:t>potencijalnih prijavitelja</a:t>
            </a:r>
            <a:endParaRPr sz="2800" dirty="0" smtClean="0">
              <a:solidFill>
                <a:schemeClr val="bg1">
                  <a:lumMod val="50000"/>
                </a:schemeClr>
              </a:solidFill>
            </a:endParaRPr>
          </a:p>
          <a:p>
            <a:pPr>
              <a:defRPr/>
            </a:pPr>
            <a:r>
              <a:rPr sz="2800" dirty="0" smtClean="0">
                <a:solidFill>
                  <a:schemeClr val="bg1">
                    <a:lumMod val="50000"/>
                  </a:schemeClr>
                </a:solidFill>
              </a:rPr>
              <a:t>Zaprimili i </a:t>
            </a:r>
            <a:r>
              <a:rPr sz="2800" dirty="0" err="1" smtClean="0">
                <a:solidFill>
                  <a:schemeClr val="bg1">
                    <a:lumMod val="50000"/>
                  </a:schemeClr>
                </a:solidFill>
              </a:rPr>
              <a:t>ocjenili</a:t>
            </a:r>
            <a:r>
              <a:rPr sz="2800" dirty="0" smtClean="0">
                <a:solidFill>
                  <a:schemeClr val="bg1">
                    <a:lumMod val="50000"/>
                  </a:schemeClr>
                </a:solidFill>
              </a:rPr>
              <a:t> </a:t>
            </a:r>
            <a:r>
              <a:rPr lang="hr-HR" sz="2800" dirty="0" smtClean="0">
                <a:solidFill>
                  <a:srgbClr val="25AFC9"/>
                </a:solidFill>
                <a:ea typeface="+mj-ea"/>
                <a:cs typeface="+mj-cs"/>
              </a:rPr>
              <a:t>94</a:t>
            </a:r>
            <a:r>
              <a:rPr lang="hr-HR" sz="2800" dirty="0" smtClean="0">
                <a:solidFill>
                  <a:schemeClr val="bg1">
                    <a:lumMod val="50000"/>
                  </a:schemeClr>
                </a:solidFill>
              </a:rPr>
              <a:t> </a:t>
            </a:r>
            <a:r>
              <a:rPr sz="2800" smtClean="0">
                <a:solidFill>
                  <a:srgbClr val="25AFC9"/>
                </a:solidFill>
                <a:ea typeface="+mj-ea"/>
                <a:cs typeface="+mj-cs"/>
              </a:rPr>
              <a:t>prijave</a:t>
            </a:r>
            <a:endParaRPr sz="2800" dirty="0" smtClean="0">
              <a:solidFill>
                <a:schemeClr val="bg1">
                  <a:lumMod val="50000"/>
                </a:schemeClr>
              </a:solidFill>
            </a:endParaRPr>
          </a:p>
          <a:p>
            <a:pPr>
              <a:buFont typeface="Arial" pitchFamily="34" charset="0"/>
              <a:buChar char="•"/>
              <a:defRPr/>
            </a:pPr>
            <a:r>
              <a:rPr sz="2800" smtClean="0">
                <a:solidFill>
                  <a:schemeClr val="bg1">
                    <a:lumMod val="50000"/>
                  </a:schemeClr>
                </a:solidFill>
              </a:rPr>
              <a:t>Fina</a:t>
            </a:r>
            <a:r>
              <a:rPr lang="hr-HR" sz="2800" dirty="0" smtClean="0">
                <a:solidFill>
                  <a:schemeClr val="bg1">
                    <a:lumMod val="50000"/>
                  </a:schemeClr>
                </a:solidFill>
              </a:rPr>
              <a:t>n</a:t>
            </a:r>
            <a:r>
              <a:rPr sz="2800" smtClean="0">
                <a:solidFill>
                  <a:schemeClr val="bg1">
                    <a:lumMod val="50000"/>
                  </a:schemeClr>
                </a:solidFill>
              </a:rPr>
              <a:t>cirali  </a:t>
            </a:r>
            <a:r>
              <a:rPr lang="hr-HR" sz="2800" dirty="0" smtClean="0">
                <a:solidFill>
                  <a:srgbClr val="25AFC9"/>
                </a:solidFill>
                <a:ea typeface="+mj-ea"/>
                <a:cs typeface="+mj-cs"/>
              </a:rPr>
              <a:t>54</a:t>
            </a:r>
            <a:r>
              <a:rPr sz="2800" dirty="0" smtClean="0">
                <a:solidFill>
                  <a:srgbClr val="25AFC9"/>
                </a:solidFill>
                <a:ea typeface="+mj-ea"/>
                <a:cs typeface="+mj-cs"/>
              </a:rPr>
              <a:t> </a:t>
            </a:r>
            <a:r>
              <a:rPr sz="2800" err="1" smtClean="0">
                <a:solidFill>
                  <a:srgbClr val="25AFC9"/>
                </a:solidFill>
                <a:ea typeface="+mj-ea"/>
                <a:cs typeface="+mj-cs"/>
              </a:rPr>
              <a:t>prijav</a:t>
            </a:r>
            <a:r>
              <a:rPr lang="hr-HR" sz="2800" dirty="0" smtClean="0">
                <a:solidFill>
                  <a:srgbClr val="25AFC9"/>
                </a:solidFill>
                <a:ea typeface="+mj-ea"/>
                <a:cs typeface="+mj-cs"/>
              </a:rPr>
              <a:t>e</a:t>
            </a:r>
            <a:endParaRPr sz="2800" dirty="0" smtClean="0">
              <a:solidFill>
                <a:schemeClr val="bg1">
                  <a:lumMod val="50000"/>
                </a:schemeClr>
              </a:solidFill>
            </a:endParaRPr>
          </a:p>
          <a:p>
            <a:pPr lvl="1">
              <a:buFontTx/>
              <a:buNone/>
              <a:defRPr/>
            </a:pPr>
            <a:endParaRPr dirty="0" smtClean="0">
              <a:solidFill>
                <a:srgbClr val="DE6E46"/>
              </a:solidFill>
            </a:endParaRPr>
          </a:p>
          <a:p>
            <a:pPr lvl="1" algn="ctr">
              <a:buFontTx/>
              <a:buNone/>
              <a:defRPr/>
            </a:pPr>
            <a:r>
              <a:rPr smtClean="0">
                <a:solidFill>
                  <a:srgbClr val="DE6E46"/>
                </a:solidFill>
              </a:rPr>
              <a:t>Prosječ</a:t>
            </a:r>
            <a:r>
              <a:rPr lang="hr-HR" dirty="0" smtClean="0">
                <a:solidFill>
                  <a:srgbClr val="DE6E46"/>
                </a:solidFill>
              </a:rPr>
              <a:t>na</a:t>
            </a:r>
            <a:r>
              <a:rPr smtClean="0">
                <a:solidFill>
                  <a:srgbClr val="DE6E46"/>
                </a:solidFill>
              </a:rPr>
              <a:t> </a:t>
            </a:r>
            <a:r>
              <a:rPr lang="hr-HR" dirty="0" smtClean="0">
                <a:solidFill>
                  <a:srgbClr val="DE6E46"/>
                </a:solidFill>
              </a:rPr>
              <a:t>financijska potpora:</a:t>
            </a:r>
          </a:p>
          <a:p>
            <a:pPr lvl="1" algn="ctr">
              <a:buFontTx/>
              <a:buNone/>
              <a:defRPr/>
            </a:pPr>
            <a:r>
              <a:rPr smtClean="0">
                <a:solidFill>
                  <a:srgbClr val="DE6E46"/>
                </a:solidFill>
              </a:rPr>
              <a:t> </a:t>
            </a:r>
            <a:r>
              <a:rPr dirty="0" smtClean="0">
                <a:solidFill>
                  <a:srgbClr val="DE6E46"/>
                </a:solidFill>
              </a:rPr>
              <a:t>1.5</a:t>
            </a:r>
            <a:r>
              <a:rPr lang="hr-HR" dirty="0" smtClean="0">
                <a:solidFill>
                  <a:srgbClr val="DE6E46"/>
                </a:solidFill>
              </a:rPr>
              <a:t>30</a:t>
            </a:r>
            <a:r>
              <a:rPr dirty="0" smtClean="0">
                <a:solidFill>
                  <a:srgbClr val="DE6E46"/>
                </a:solidFill>
              </a:rPr>
              <a:t> € / tjedan dana</a:t>
            </a:r>
          </a:p>
          <a:p>
            <a:pPr lvl="1" algn="ctr">
              <a:buFontTx/>
              <a:buNone/>
              <a:defRPr/>
            </a:pPr>
            <a:endParaRPr dirty="0" smtClean="0">
              <a:solidFill>
                <a:schemeClr val="bg1">
                  <a:lumMod val="50000"/>
                </a:schemeClr>
              </a:solidFill>
            </a:endParaRPr>
          </a:p>
          <a:p>
            <a:pPr lvl="1" algn="ctr">
              <a:buFontTx/>
              <a:buNone/>
              <a:defRPr/>
            </a:pPr>
            <a:r>
              <a:rPr lang="hr-HR" dirty="0" smtClean="0">
                <a:solidFill>
                  <a:schemeClr val="bg1">
                    <a:lumMod val="50000"/>
                  </a:schemeClr>
                </a:solidFill>
              </a:rPr>
              <a:t>Proračun </a:t>
            </a:r>
            <a:r>
              <a:rPr smtClean="0">
                <a:solidFill>
                  <a:schemeClr val="bg1">
                    <a:lumMod val="50000"/>
                  </a:schemeClr>
                </a:solidFill>
              </a:rPr>
              <a:t>2009</a:t>
            </a:r>
            <a:r>
              <a:rPr dirty="0" smtClean="0">
                <a:solidFill>
                  <a:schemeClr val="bg1">
                    <a:lumMod val="50000"/>
                  </a:schemeClr>
                </a:solidFill>
              </a:rPr>
              <a:t>. = </a:t>
            </a:r>
            <a:r>
              <a:rPr lang="hr-HR" dirty="0" smtClean="0"/>
              <a:t>75.587 EUR</a:t>
            </a:r>
            <a:r>
              <a:rPr smtClean="0">
                <a:solidFill>
                  <a:schemeClr val="bg1">
                    <a:lumMod val="50000"/>
                  </a:schemeClr>
                </a:solidFill>
              </a:rPr>
              <a:t> </a:t>
            </a:r>
            <a:r>
              <a:rPr smtClean="0">
                <a:solidFill>
                  <a:srgbClr val="DE6E46"/>
                </a:solidFill>
              </a:rPr>
              <a:t> </a:t>
            </a:r>
            <a:r>
              <a:rPr lang="hr-HR" dirty="0" smtClean="0">
                <a:solidFill>
                  <a:srgbClr val="DE6E46"/>
                </a:solidFill>
              </a:rPr>
              <a:t>(</a:t>
            </a:r>
            <a:r>
              <a:rPr smtClean="0">
                <a:solidFill>
                  <a:srgbClr val="DE6E46"/>
                </a:solidFill>
              </a:rPr>
              <a:t>iskorišten</a:t>
            </a:r>
            <a:r>
              <a:rPr lang="hr-HR" dirty="0" smtClean="0">
                <a:solidFill>
                  <a:srgbClr val="DE6E46"/>
                </a:solidFill>
              </a:rPr>
              <a:t> )</a:t>
            </a:r>
            <a:endParaRPr dirty="0" smtClean="0">
              <a:solidFill>
                <a:schemeClr val="bg1">
                  <a:lumMod val="50000"/>
                </a:schemeClr>
              </a:solidFill>
            </a:endParaRPr>
          </a:p>
          <a:p>
            <a:pPr lvl="1" algn="ctr">
              <a:buFontTx/>
              <a:buNone/>
              <a:defRPr/>
            </a:pPr>
            <a:r>
              <a:rPr lang="hr-HR" dirty="0" smtClean="0">
                <a:solidFill>
                  <a:schemeClr val="bg1">
                    <a:lumMod val="50000"/>
                  </a:schemeClr>
                </a:solidFill>
              </a:rPr>
              <a:t>Proračun </a:t>
            </a:r>
            <a:r>
              <a:rPr smtClean="0">
                <a:solidFill>
                  <a:schemeClr val="bg1">
                    <a:lumMod val="50000"/>
                  </a:schemeClr>
                </a:solidFill>
              </a:rPr>
              <a:t>2010</a:t>
            </a:r>
            <a:r>
              <a:rPr dirty="0" smtClean="0">
                <a:solidFill>
                  <a:schemeClr val="bg1">
                    <a:lumMod val="50000"/>
                  </a:schemeClr>
                </a:solidFill>
              </a:rPr>
              <a:t>.= </a:t>
            </a:r>
            <a:r>
              <a:rPr lang="hr-HR" dirty="0" smtClean="0">
                <a:solidFill>
                  <a:schemeClr val="bg1">
                    <a:lumMod val="50000"/>
                  </a:schemeClr>
                </a:solidFill>
              </a:rPr>
              <a:t>301</a:t>
            </a:r>
            <a:r>
              <a:rPr dirty="0" smtClean="0">
                <a:solidFill>
                  <a:schemeClr val="bg1">
                    <a:lumMod val="50000"/>
                  </a:schemeClr>
                </a:solidFill>
              </a:rPr>
              <a:t>.</a:t>
            </a:r>
            <a:r>
              <a:rPr lang="hr-HR" dirty="0" smtClean="0">
                <a:solidFill>
                  <a:schemeClr val="bg1">
                    <a:lumMod val="50000"/>
                  </a:schemeClr>
                </a:solidFill>
              </a:rPr>
              <a:t>980 EUR</a:t>
            </a:r>
            <a:r>
              <a:rPr smtClean="0">
                <a:solidFill>
                  <a:schemeClr val="bg1">
                    <a:lumMod val="50000"/>
                  </a:schemeClr>
                </a:solidFill>
              </a:rPr>
              <a:t> </a:t>
            </a:r>
            <a:r>
              <a:rPr smtClean="0">
                <a:solidFill>
                  <a:srgbClr val="DE6E46"/>
                </a:solidFill>
              </a:rPr>
              <a:t> </a:t>
            </a:r>
            <a:r>
              <a:rPr lang="hr-HR" dirty="0" smtClean="0">
                <a:solidFill>
                  <a:srgbClr val="DE6E46"/>
                </a:solidFill>
              </a:rPr>
              <a:t>(4</a:t>
            </a:r>
            <a:r>
              <a:rPr smtClean="0">
                <a:solidFill>
                  <a:srgbClr val="DE6E46"/>
                </a:solidFill>
              </a:rPr>
              <a:t>x veći</a:t>
            </a:r>
            <a:r>
              <a:rPr lang="hr-HR" dirty="0" smtClean="0">
                <a:solidFill>
                  <a:srgbClr val="DE6E46"/>
                </a:solidFill>
              </a:rPr>
              <a:t>)</a:t>
            </a:r>
            <a:endParaRPr dirty="0" smtClean="0">
              <a:solidFill>
                <a:srgbClr val="DE6E46"/>
              </a:solidFill>
            </a:endParaRPr>
          </a:p>
          <a:p>
            <a:pPr>
              <a:defRPr/>
            </a:pPr>
            <a:endParaRP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600" b="1" smtClean="0">
                <a:solidFill>
                  <a:srgbClr val="2FB1CC"/>
                </a:solidFill>
              </a:rPr>
              <a:t>Aktivnost </a:t>
            </a:r>
            <a:br>
              <a:rPr lang="hr-HR" sz="3600" b="1" smtClean="0">
                <a:solidFill>
                  <a:srgbClr val="2FB1CC"/>
                </a:solidFill>
              </a:rPr>
            </a:br>
            <a:r>
              <a:rPr lang="hr-HR" sz="3600" b="1" smtClean="0">
                <a:solidFill>
                  <a:srgbClr val="2FB1CC"/>
                </a:solidFill>
              </a:rPr>
              <a:t>Comenius stručna usavršavanja</a:t>
            </a:r>
            <a:r>
              <a:rPr lang="hr-HR" sz="3600" b="1" smtClean="0">
                <a:solidFill>
                  <a:srgbClr val="E1590D"/>
                </a:solidFill>
              </a:rPr>
              <a:t/>
            </a:r>
            <a:br>
              <a:rPr lang="hr-HR" sz="36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30723"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71600" y="0"/>
            <a:ext cx="7772400" cy="1143000"/>
          </a:xfrm>
        </p:spPr>
        <p:txBody>
          <a:bodyPr/>
          <a:lstStyle/>
          <a:p>
            <a:r>
              <a:rPr lang="hr-HR" sz="3200" smtClean="0">
                <a:solidFill>
                  <a:srgbClr val="2FB1CC"/>
                </a:solidFill>
              </a:rPr>
              <a:t>Comenius stručno usavršavanje</a:t>
            </a:r>
          </a:p>
        </p:txBody>
      </p:sp>
      <p:sp>
        <p:nvSpPr>
          <p:cNvPr id="31747" name="Content Placeholder 2"/>
          <p:cNvSpPr>
            <a:spLocks noGrp="1"/>
          </p:cNvSpPr>
          <p:nvPr>
            <p:ph idx="1"/>
          </p:nvPr>
        </p:nvSpPr>
        <p:spPr>
          <a:xfrm>
            <a:off x="642938" y="1000125"/>
            <a:ext cx="7772400" cy="5214938"/>
          </a:xfrm>
        </p:spPr>
        <p:txBody>
          <a:bodyPr/>
          <a:lstStyle/>
          <a:p>
            <a:pPr>
              <a:lnSpc>
                <a:spcPct val="150000"/>
              </a:lnSpc>
              <a:buFontTx/>
              <a:buNone/>
            </a:pPr>
            <a:r>
              <a:rPr lang="hr-HR" sz="2800" b="1" smtClean="0">
                <a:solidFill>
                  <a:srgbClr val="DE6E46"/>
                </a:solidFill>
              </a:rPr>
              <a:t>Što?</a:t>
            </a:r>
          </a:p>
          <a:p>
            <a:pPr>
              <a:buFontTx/>
              <a:buNone/>
            </a:pPr>
            <a:r>
              <a:rPr lang="hr-HR" sz="2800" b="1" smtClean="0">
                <a:solidFill>
                  <a:srgbClr val="DE6E46"/>
                </a:solidFill>
              </a:rPr>
              <a:t>	</a:t>
            </a:r>
            <a:r>
              <a:rPr lang="hr-HR" sz="2200" smtClean="0"/>
              <a:t>odlazak u inozemstvo s ciljem usavršavanja vještina iz područja metodike, osposobljavanja, savjetovanja i menadžmenta te šireg razumijevanja školskog obrazovanja u Europi.</a:t>
            </a:r>
            <a:endParaRPr lang="hr-HR" sz="2200" b="1" smtClean="0">
              <a:solidFill>
                <a:srgbClr val="FF0000"/>
              </a:solidFill>
            </a:endParaRPr>
          </a:p>
          <a:p>
            <a:pPr>
              <a:buFontTx/>
              <a:buNone/>
            </a:pPr>
            <a:r>
              <a:rPr lang="hr-HR" sz="2800" b="1" smtClean="0">
                <a:solidFill>
                  <a:srgbClr val="DE6E46"/>
                </a:solidFill>
              </a:rPr>
              <a:t>Za koga? </a:t>
            </a:r>
          </a:p>
          <a:p>
            <a:pPr>
              <a:buFontTx/>
              <a:buNone/>
            </a:pPr>
            <a:r>
              <a:rPr lang="hr-HR" sz="2200" smtClean="0"/>
              <a:t>	</a:t>
            </a:r>
            <a:r>
              <a:rPr lang="hr-HR" sz="2200" u="sng" smtClean="0"/>
              <a:t>Nastavno</a:t>
            </a:r>
            <a:r>
              <a:rPr lang="hr-HR" sz="2200" smtClean="0"/>
              <a:t> i </a:t>
            </a:r>
            <a:r>
              <a:rPr lang="hr-HR" sz="2200" u="sng" smtClean="0"/>
              <a:t>nenastavno</a:t>
            </a:r>
            <a:r>
              <a:rPr lang="hr-HR" sz="2200" smtClean="0"/>
              <a:t> osoblje u predškolskom odgoju, srednjem i općem obrazovanju </a:t>
            </a:r>
          </a:p>
          <a:p>
            <a:pPr>
              <a:buFontTx/>
              <a:buNone/>
            </a:pPr>
            <a:r>
              <a:rPr lang="hr-HR" sz="2200" smtClean="0"/>
              <a:t>	(</a:t>
            </a:r>
            <a:r>
              <a:rPr lang="hr-HR" sz="2200" i="1" smtClean="0"/>
              <a:t>odgojitelji, nastavnici, profesori, ravnatelji, pedagozi, defektolozi, knjižničari i sl</a:t>
            </a:r>
            <a:r>
              <a:rPr lang="hr-HR" sz="2200" smtClean="0"/>
              <a:t>.)</a:t>
            </a:r>
          </a:p>
          <a:p>
            <a:pPr>
              <a:buFontTx/>
              <a:buNone/>
            </a:pPr>
            <a:r>
              <a:rPr lang="hr-HR" sz="2800" b="1" smtClean="0">
                <a:solidFill>
                  <a:srgbClr val="DE6E46"/>
                </a:solidFill>
              </a:rPr>
              <a:t>Koliko traje? </a:t>
            </a:r>
          </a:p>
          <a:p>
            <a:pPr>
              <a:buFontTx/>
              <a:buNone/>
            </a:pPr>
            <a:r>
              <a:rPr lang="hr-HR" sz="2800" b="1" smtClean="0">
                <a:solidFill>
                  <a:srgbClr val="DE6E46"/>
                </a:solidFill>
              </a:rPr>
              <a:t>	</a:t>
            </a:r>
            <a:r>
              <a:rPr lang="hr-HR" sz="2200" smtClean="0"/>
              <a:t>Od 1 dana do 6 tjedana</a:t>
            </a:r>
          </a:p>
          <a:p>
            <a:endParaRPr lang="hr-HR" sz="2400" smtClean="0"/>
          </a:p>
          <a:p>
            <a:pPr>
              <a:buFontTx/>
              <a:buNone/>
            </a:pPr>
            <a:endParaRPr lang="hr-HR" sz="2400" b="1" smtClean="0">
              <a:solidFill>
                <a:srgbClr val="FF0000"/>
              </a:solidFill>
            </a:endParaRPr>
          </a:p>
          <a:p>
            <a:endParaRPr lang="hr-HR" sz="2400" smtClean="0"/>
          </a:p>
          <a:p>
            <a:pPr>
              <a:buFontTx/>
              <a:buNone/>
            </a:pPr>
            <a:endParaRPr lang="hr-HR" sz="2400" smtClean="0"/>
          </a:p>
        </p:txBody>
      </p:sp>
      <p:sp>
        <p:nvSpPr>
          <p:cNvPr id="4" name="Pravokutnik 3"/>
          <p:cNvSpPr/>
          <p:nvPr/>
        </p:nvSpPr>
        <p:spPr>
          <a:xfrm>
            <a:off x="698500" y="5969000"/>
            <a:ext cx="2286000" cy="1349375"/>
          </a:xfrm>
          <a:prstGeom prst="rect">
            <a:avLst/>
          </a:prstGeom>
        </p:spPr>
        <p:txBody>
          <a:bodyPr>
            <a:spAutoFit/>
          </a:bodyPr>
          <a:lstStyle/>
          <a:p>
            <a:pPr marL="342900" indent="-342900" eaLnBrk="0" hangingPunct="0">
              <a:spcBef>
                <a:spcPct val="20000"/>
              </a:spcBef>
              <a:buFontTx/>
              <a:buChar char="•"/>
              <a:defRPr/>
            </a:pPr>
            <a:endParaRPr lang="hr-HR" sz="2400" b="1" kern="0" dirty="0">
              <a:solidFill>
                <a:srgbClr val="FF0000"/>
              </a:solidFill>
              <a:latin typeface="Arial"/>
            </a:endParaRPr>
          </a:p>
          <a:p>
            <a:pPr marL="342900" indent="-342900" eaLnBrk="0" hangingPunct="0">
              <a:spcBef>
                <a:spcPct val="20000"/>
              </a:spcBef>
              <a:buFontTx/>
              <a:buChar char="•"/>
              <a:defRPr/>
            </a:pPr>
            <a:endParaRPr lang="hr-HR" sz="2400" b="1" kern="0" dirty="0">
              <a:solidFill>
                <a:srgbClr val="FF0000"/>
              </a:solidFill>
              <a:latin typeface="Arial"/>
            </a:endParaRPr>
          </a:p>
          <a:p>
            <a:pPr marL="342900" indent="-342900" eaLnBrk="0" hangingPunct="0">
              <a:spcBef>
                <a:spcPct val="20000"/>
              </a:spcBef>
              <a:buFontTx/>
              <a:buChar char="•"/>
              <a:defRPr/>
            </a:pPr>
            <a:endParaRPr lang="hr-HR" sz="2400" kern="0" dirty="0">
              <a:solidFill>
                <a:srgbClr val="000000"/>
              </a:solidFill>
              <a:latin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71600" y="0"/>
            <a:ext cx="7772400" cy="1143000"/>
          </a:xfrm>
        </p:spPr>
        <p:txBody>
          <a:bodyPr/>
          <a:lstStyle/>
          <a:p>
            <a:r>
              <a:rPr lang="hr-HR" sz="3200" smtClean="0">
                <a:solidFill>
                  <a:srgbClr val="2FB1CC"/>
                </a:solidFill>
              </a:rPr>
              <a:t>Oblik stručnog usavršavanja</a:t>
            </a:r>
          </a:p>
        </p:txBody>
      </p:sp>
      <p:sp>
        <p:nvSpPr>
          <p:cNvPr id="21507" name="Content Placeholder 2"/>
          <p:cNvSpPr>
            <a:spLocks noGrp="1"/>
          </p:cNvSpPr>
          <p:nvPr>
            <p:ph idx="1"/>
          </p:nvPr>
        </p:nvSpPr>
        <p:spPr>
          <a:xfrm>
            <a:off x="642938" y="1285875"/>
            <a:ext cx="7772400" cy="4714875"/>
          </a:xfrm>
        </p:spPr>
        <p:txBody>
          <a:bodyPr/>
          <a:lstStyle/>
          <a:p>
            <a:pPr marL="266700" indent="444500">
              <a:buFontTx/>
              <a:buNone/>
              <a:defRPr/>
            </a:pPr>
            <a:endParaRPr lang="hr-HR" dirty="0" smtClean="0">
              <a:solidFill>
                <a:schemeClr val="bg2"/>
              </a:solidFill>
            </a:endParaRPr>
          </a:p>
          <a:p>
            <a:pPr marL="266700" indent="444500">
              <a:buFont typeface="Arial" pitchFamily="34" charset="0"/>
              <a:buChar char="•"/>
              <a:defRPr/>
            </a:pPr>
            <a:r>
              <a:rPr lang="hr-HR" dirty="0" smtClean="0">
                <a:solidFill>
                  <a:srgbClr val="938678"/>
                </a:solidFill>
              </a:rPr>
              <a:t>organizirani tečaj (</a:t>
            </a:r>
            <a:r>
              <a:rPr lang="hr-HR" i="1" dirty="0" err="1" smtClean="0">
                <a:solidFill>
                  <a:srgbClr val="938678"/>
                </a:solidFill>
              </a:rPr>
              <a:t>structured</a:t>
            </a:r>
            <a:r>
              <a:rPr lang="hr-HR" i="1" dirty="0" smtClean="0">
                <a:solidFill>
                  <a:srgbClr val="938678"/>
                </a:solidFill>
              </a:rPr>
              <a:t> </a:t>
            </a:r>
            <a:r>
              <a:rPr lang="hr-HR" i="1" dirty="0" err="1" smtClean="0">
                <a:solidFill>
                  <a:srgbClr val="938678"/>
                </a:solidFill>
              </a:rPr>
              <a:t>course</a:t>
            </a:r>
            <a:r>
              <a:rPr lang="hr-HR" dirty="0" smtClean="0">
                <a:solidFill>
                  <a:srgbClr val="938678"/>
                </a:solidFill>
              </a:rPr>
              <a:t>)</a:t>
            </a:r>
          </a:p>
          <a:p>
            <a:pPr marL="266700" indent="444500">
              <a:buFont typeface="Arial" pitchFamily="34" charset="0"/>
              <a:buChar char="•"/>
              <a:defRPr/>
            </a:pPr>
            <a:r>
              <a:rPr lang="hr-HR" dirty="0" smtClean="0">
                <a:solidFill>
                  <a:srgbClr val="938678"/>
                </a:solidFill>
              </a:rPr>
              <a:t>stručna praksa - “</a:t>
            </a:r>
            <a:r>
              <a:rPr lang="hr-HR" i="1" dirty="0" smtClean="0">
                <a:solidFill>
                  <a:srgbClr val="938678"/>
                </a:solidFill>
              </a:rPr>
              <a:t>job </a:t>
            </a:r>
            <a:r>
              <a:rPr lang="hr-HR" i="1" dirty="0" err="1" smtClean="0">
                <a:solidFill>
                  <a:srgbClr val="938678"/>
                </a:solidFill>
              </a:rPr>
              <a:t>shadowing</a:t>
            </a:r>
            <a:r>
              <a:rPr lang="hr-HR" dirty="0" smtClean="0">
                <a:solidFill>
                  <a:srgbClr val="938678"/>
                </a:solidFill>
              </a:rPr>
              <a:t>”</a:t>
            </a:r>
          </a:p>
          <a:p>
            <a:pPr marL="266700" indent="444500">
              <a:buFont typeface="Arial" pitchFamily="34" charset="0"/>
              <a:buChar char="•"/>
              <a:defRPr/>
            </a:pPr>
            <a:r>
              <a:rPr lang="hr-HR" dirty="0" smtClean="0">
                <a:solidFill>
                  <a:srgbClr val="938678"/>
                </a:solidFill>
              </a:rPr>
              <a:t>europske konferencije i seminari</a:t>
            </a:r>
          </a:p>
          <a:p>
            <a:pPr marL="266700" indent="444500">
              <a:buFont typeface="Arial" pitchFamily="34" charset="0"/>
              <a:buChar char="•"/>
              <a:defRPr/>
            </a:pPr>
            <a:r>
              <a:rPr lang="hr-HR" dirty="0" smtClean="0">
                <a:solidFill>
                  <a:srgbClr val="938678"/>
                </a:solidFill>
              </a:rPr>
              <a:t>tečajevi jezika (</a:t>
            </a:r>
            <a:r>
              <a:rPr lang="hr-HR" i="1" dirty="0" smtClean="0">
                <a:solidFill>
                  <a:srgbClr val="938678"/>
                </a:solidFill>
              </a:rPr>
              <a:t>pure </a:t>
            </a:r>
            <a:r>
              <a:rPr lang="hr-HR" i="1" dirty="0" err="1" smtClean="0">
                <a:solidFill>
                  <a:srgbClr val="938678"/>
                </a:solidFill>
              </a:rPr>
              <a:t>language</a:t>
            </a:r>
            <a:r>
              <a:rPr lang="hr-HR" i="1" dirty="0" smtClean="0">
                <a:solidFill>
                  <a:srgbClr val="938678"/>
                </a:solidFill>
              </a:rPr>
              <a:t> 	</a:t>
            </a:r>
            <a:r>
              <a:rPr lang="hr-HR" i="1" dirty="0" err="1" smtClean="0">
                <a:solidFill>
                  <a:srgbClr val="938678"/>
                </a:solidFill>
              </a:rPr>
              <a:t>courses</a:t>
            </a:r>
            <a:r>
              <a:rPr lang="hr-HR" dirty="0" smtClean="0">
                <a:solidFill>
                  <a:srgbClr val="938678"/>
                </a:solidFill>
              </a:rPr>
              <a:t>)</a:t>
            </a:r>
          </a:p>
          <a:p>
            <a:pPr marL="266700" indent="444500">
              <a:buFontTx/>
              <a:buNone/>
              <a:defRPr/>
            </a:pPr>
            <a:endParaRPr lang="hr-HR" sz="2400" dirty="0" smtClean="0">
              <a:solidFill>
                <a:schemeClr val="bg2"/>
              </a:solidFill>
            </a:endParaRPr>
          </a:p>
          <a:p>
            <a:pPr>
              <a:buFont typeface="Wingdings" pitchFamily="2" charset="2"/>
              <a:buChar char="§"/>
              <a:defRPr/>
            </a:pPr>
            <a:endParaRPr lang="hr-HR" sz="2400" dirty="0" smtClean="0">
              <a:solidFill>
                <a:schemeClr val="bg2"/>
              </a:solidFill>
            </a:endParaRPr>
          </a:p>
          <a:p>
            <a:pPr>
              <a:lnSpc>
                <a:spcPct val="150000"/>
              </a:lnSpc>
              <a:buFontTx/>
              <a:buNone/>
              <a:defRPr/>
            </a:pPr>
            <a:endParaRPr lang="hr-HR" sz="2400" i="1" dirty="0" smtClean="0">
              <a:solidFill>
                <a:srgbClr val="968880"/>
              </a:solidFill>
            </a:endParaRPr>
          </a:p>
          <a:p>
            <a:pPr>
              <a:buFontTx/>
              <a:buNone/>
              <a:defRPr/>
            </a:pPr>
            <a:endParaRPr lang="hr-HR" sz="2400" dirty="0" smtClean="0">
              <a:solidFill>
                <a:srgbClr val="96888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e_pol_2004.jpg"/>
          <p:cNvPicPr>
            <a:picLocks noChangeAspect="1"/>
          </p:cNvPicPr>
          <p:nvPr/>
        </p:nvPicPr>
        <p:blipFill>
          <a:blip r:embed="rId3" cstate="print">
            <a:duotone>
              <a:schemeClr val="accent5">
                <a:shade val="45000"/>
                <a:satMod val="135000"/>
              </a:schemeClr>
              <a:prstClr val="white"/>
            </a:duotone>
          </a:blip>
          <a:stretch>
            <a:fillRect/>
          </a:stretch>
        </p:blipFill>
        <p:spPr>
          <a:xfrm>
            <a:off x="0" y="928670"/>
            <a:ext cx="9144000" cy="6949292"/>
          </a:xfrm>
          <a:prstGeom prst="rect">
            <a:avLst/>
          </a:prstGeom>
        </p:spPr>
      </p:pic>
      <p:sp>
        <p:nvSpPr>
          <p:cNvPr id="33795" name="Title 1"/>
          <p:cNvSpPr>
            <a:spLocks noGrp="1"/>
          </p:cNvSpPr>
          <p:nvPr>
            <p:ph type="title"/>
          </p:nvPr>
        </p:nvSpPr>
        <p:spPr>
          <a:xfrm>
            <a:off x="2357438" y="357188"/>
            <a:ext cx="6357937" cy="714375"/>
          </a:xfrm>
        </p:spPr>
        <p:txBody>
          <a:bodyPr/>
          <a:lstStyle/>
          <a:p>
            <a:r>
              <a:rPr lang="hr-HR" sz="3200" smtClean="0">
                <a:solidFill>
                  <a:srgbClr val="2FB1CC"/>
                </a:solidFill>
              </a:rPr>
              <a:t>Gdje možete ići na stručno usavršavanje?</a:t>
            </a:r>
          </a:p>
        </p:txBody>
      </p:sp>
      <p:sp>
        <p:nvSpPr>
          <p:cNvPr id="33796" name="Content Placeholder 2"/>
          <p:cNvSpPr>
            <a:spLocks noGrp="1"/>
          </p:cNvSpPr>
          <p:nvPr>
            <p:ph idx="1"/>
          </p:nvPr>
        </p:nvSpPr>
        <p:spPr>
          <a:xfrm>
            <a:off x="285750" y="1214438"/>
            <a:ext cx="8501063" cy="5214937"/>
          </a:xfrm>
        </p:spPr>
        <p:txBody>
          <a:bodyPr/>
          <a:lstStyle/>
          <a:p>
            <a:r>
              <a:rPr lang="hr-HR" sz="2800" b="1" smtClean="0">
                <a:solidFill>
                  <a:srgbClr val="938678"/>
                </a:solidFill>
              </a:rPr>
              <a:t>27 država članica EU </a:t>
            </a:r>
          </a:p>
          <a:p>
            <a:pPr>
              <a:buFontTx/>
              <a:buNone/>
            </a:pPr>
            <a:r>
              <a:rPr lang="hr-HR" sz="2800" b="1" smtClean="0">
                <a:solidFill>
                  <a:srgbClr val="938678"/>
                </a:solidFill>
              </a:rPr>
              <a:t>	</a:t>
            </a:r>
            <a:r>
              <a:rPr lang="hr-HR" sz="2800" smtClean="0">
                <a:solidFill>
                  <a:srgbClr val="938678"/>
                </a:solidFill>
              </a:rPr>
              <a:t>(</a:t>
            </a:r>
            <a:r>
              <a:rPr lang="hr-HR" sz="2800" i="1" smtClean="0">
                <a:solidFill>
                  <a:srgbClr val="938678"/>
                </a:solidFill>
              </a:rPr>
              <a:t>Austrija, Belgija, Bugarska, Cipar, Češka Republika, Danska, Estonija, Finska, Francuska, Njemačka, Grčka, Mađarska, Irska, Italija, Latvija, Letonija, Luksemburg, Malta, Nizozemska, Poljska, Portugal, Rumunjska, Slovačka, Slovenija, Španjolska, Švedska i Velika Britanija</a:t>
            </a:r>
            <a:r>
              <a:rPr lang="hr-HR" sz="2800" smtClean="0">
                <a:solidFill>
                  <a:srgbClr val="938678"/>
                </a:solidFill>
              </a:rPr>
              <a:t>)</a:t>
            </a:r>
          </a:p>
          <a:p>
            <a:pPr>
              <a:lnSpc>
                <a:spcPct val="150000"/>
              </a:lnSpc>
            </a:pPr>
            <a:r>
              <a:rPr lang="hr-HR" sz="2800" b="1" smtClean="0">
                <a:solidFill>
                  <a:srgbClr val="938678"/>
                </a:solidFill>
              </a:rPr>
              <a:t>Norveška, Island, Lihtenštajn</a:t>
            </a:r>
            <a:r>
              <a:rPr lang="hr-HR" sz="2800" smtClean="0">
                <a:solidFill>
                  <a:srgbClr val="938678"/>
                </a:solidFill>
              </a:rPr>
              <a:t>, </a:t>
            </a:r>
          </a:p>
          <a:p>
            <a:pPr>
              <a:lnSpc>
                <a:spcPct val="150000"/>
              </a:lnSpc>
            </a:pPr>
            <a:r>
              <a:rPr lang="hr-HR" sz="2800" b="1" smtClean="0">
                <a:solidFill>
                  <a:srgbClr val="938678"/>
                </a:solidFill>
              </a:rPr>
              <a:t>Turska</a:t>
            </a:r>
          </a:p>
          <a:p>
            <a:pPr>
              <a:lnSpc>
                <a:spcPct val="150000"/>
              </a:lnSpc>
              <a:buFontTx/>
              <a:buNone/>
            </a:pPr>
            <a:endParaRPr lang="hr-HR" smtClean="0">
              <a:solidFill>
                <a:schemeClr val="bg2"/>
              </a:solidFill>
            </a:endParaRPr>
          </a:p>
          <a:p>
            <a:pPr>
              <a:lnSpc>
                <a:spcPct val="150000"/>
              </a:lnSpc>
              <a:buFontTx/>
              <a:buNone/>
            </a:pPr>
            <a:endParaRPr lang="hr-HR" smtClean="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371600" y="0"/>
            <a:ext cx="7772400" cy="1143000"/>
          </a:xfrm>
        </p:spPr>
        <p:txBody>
          <a:bodyPr/>
          <a:lstStyle/>
          <a:p>
            <a:r>
              <a:rPr lang="hr-HR" sz="3200" smtClean="0">
                <a:solidFill>
                  <a:srgbClr val="2FB1CC"/>
                </a:solidFill>
              </a:rPr>
              <a:t>Koristi stručnog usavršavanja</a:t>
            </a:r>
          </a:p>
        </p:txBody>
      </p:sp>
      <p:sp>
        <p:nvSpPr>
          <p:cNvPr id="21507" name="Content Placeholder 2"/>
          <p:cNvSpPr>
            <a:spLocks noGrp="1"/>
          </p:cNvSpPr>
          <p:nvPr>
            <p:ph idx="1"/>
          </p:nvPr>
        </p:nvSpPr>
        <p:spPr>
          <a:xfrm>
            <a:off x="642938" y="1285875"/>
            <a:ext cx="7772400" cy="4714875"/>
          </a:xfrm>
        </p:spPr>
        <p:txBody>
          <a:bodyPr/>
          <a:lstStyle/>
          <a:p>
            <a:pPr>
              <a:buFontTx/>
              <a:buNone/>
              <a:defRPr/>
            </a:pPr>
            <a:r>
              <a:rPr lang="hr-HR" sz="2800" b="1" dirty="0" smtClean="0">
                <a:solidFill>
                  <a:srgbClr val="DE6E46"/>
                </a:solidFill>
              </a:rPr>
              <a:t>Koje koristi ću imati od stručnog usavršavanja?</a:t>
            </a:r>
          </a:p>
          <a:p>
            <a:pPr>
              <a:defRPr/>
            </a:pPr>
            <a:r>
              <a:rPr lang="hr-HR" sz="2800" dirty="0" smtClean="0">
                <a:solidFill>
                  <a:srgbClr val="938678"/>
                </a:solidFill>
              </a:rPr>
              <a:t>usavršavanje vještina, tehnika i metoda podučavanja, odgoja, upravljanja,</a:t>
            </a:r>
          </a:p>
          <a:p>
            <a:pPr>
              <a:defRPr/>
            </a:pPr>
            <a:r>
              <a:rPr lang="hr-HR" sz="2800" dirty="0" smtClean="0">
                <a:solidFill>
                  <a:srgbClr val="938678"/>
                </a:solidFill>
              </a:rPr>
              <a:t>razmjena iskustava i dobre prakse s kolegama i kolegicama iz inozemstva,</a:t>
            </a:r>
          </a:p>
          <a:p>
            <a:pPr>
              <a:defRPr/>
            </a:pPr>
            <a:r>
              <a:rPr lang="hr-HR" sz="2800" dirty="0" smtClean="0">
                <a:solidFill>
                  <a:srgbClr val="938678"/>
                </a:solidFill>
              </a:rPr>
              <a:t>europska dimenzija Vas osobno, Vaše ustanove i učenika</a:t>
            </a:r>
          </a:p>
          <a:p>
            <a:pPr>
              <a:defRPr/>
            </a:pPr>
            <a:r>
              <a:rPr lang="hr-HR" sz="2800" dirty="0" smtClean="0">
                <a:solidFill>
                  <a:srgbClr val="938678"/>
                </a:solidFill>
              </a:rPr>
              <a:t>osobni razvoj</a:t>
            </a:r>
          </a:p>
          <a:p>
            <a:pPr marL="266700" indent="444500">
              <a:buFontTx/>
              <a:buNone/>
              <a:defRPr/>
            </a:pPr>
            <a:endParaRPr lang="hr-HR" sz="2400" dirty="0" smtClean="0">
              <a:solidFill>
                <a:schemeClr val="bg2"/>
              </a:solidFill>
            </a:endParaRPr>
          </a:p>
          <a:p>
            <a:pPr>
              <a:buFont typeface="Wingdings" pitchFamily="2" charset="2"/>
              <a:buChar char="§"/>
              <a:defRPr/>
            </a:pPr>
            <a:endParaRPr lang="hr-HR" sz="2400" dirty="0" smtClean="0">
              <a:solidFill>
                <a:schemeClr val="bg2"/>
              </a:solidFill>
            </a:endParaRPr>
          </a:p>
          <a:p>
            <a:pPr>
              <a:lnSpc>
                <a:spcPct val="150000"/>
              </a:lnSpc>
              <a:buFontTx/>
              <a:buNone/>
              <a:defRPr/>
            </a:pPr>
            <a:endParaRPr lang="hr-HR" sz="2400" i="1" dirty="0" smtClean="0">
              <a:solidFill>
                <a:srgbClr val="968880"/>
              </a:solidFill>
            </a:endParaRPr>
          </a:p>
          <a:p>
            <a:pPr>
              <a:buFontTx/>
              <a:buNone/>
              <a:defRPr/>
            </a:pPr>
            <a:endParaRPr lang="hr-HR" sz="2400" dirty="0" smtClean="0">
              <a:solidFill>
                <a:srgbClr val="96888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zaglavlje"/>
          <p:cNvPicPr>
            <a:picLocks noChangeAspect="1" noChangeArrowheads="1"/>
          </p:cNvPicPr>
          <p:nvPr/>
        </p:nvPicPr>
        <p:blipFill>
          <a:blip r:embed="rId3"/>
          <a:srcRect/>
          <a:stretch>
            <a:fillRect/>
          </a:stretch>
        </p:blipFill>
        <p:spPr bwMode="auto">
          <a:xfrm>
            <a:off x="107950" y="188913"/>
            <a:ext cx="8839200" cy="1008062"/>
          </a:xfrm>
          <a:prstGeom prst="rect">
            <a:avLst/>
          </a:prstGeom>
          <a:noFill/>
          <a:ln w="9525">
            <a:noFill/>
            <a:miter lim="800000"/>
            <a:headEnd/>
            <a:tailEnd/>
          </a:ln>
        </p:spPr>
      </p:pic>
      <p:sp>
        <p:nvSpPr>
          <p:cNvPr id="35843" name="Title 1"/>
          <p:cNvSpPr>
            <a:spLocks noGrp="1"/>
          </p:cNvSpPr>
          <p:nvPr>
            <p:ph type="title" idx="4294967295"/>
          </p:nvPr>
        </p:nvSpPr>
        <p:spPr>
          <a:xfrm>
            <a:off x="714375" y="357188"/>
            <a:ext cx="8247063" cy="571500"/>
          </a:xfrm>
        </p:spPr>
        <p:txBody>
          <a:bodyPr/>
          <a:lstStyle/>
          <a:p>
            <a:pPr eaLnBrk="1" hangingPunct="1"/>
            <a:r>
              <a:rPr lang="hr-HR" sz="3200" smtClean="0">
                <a:solidFill>
                  <a:srgbClr val="2FB1CC"/>
                </a:solidFill>
              </a:rPr>
              <a:t>Kako pronaći stručno </a:t>
            </a:r>
            <a:br>
              <a:rPr lang="hr-HR" sz="3200" smtClean="0">
                <a:solidFill>
                  <a:srgbClr val="2FB1CC"/>
                </a:solidFill>
              </a:rPr>
            </a:br>
            <a:r>
              <a:rPr lang="hr-HR" sz="3200" smtClean="0">
                <a:solidFill>
                  <a:srgbClr val="2FB1CC"/>
                </a:solidFill>
              </a:rPr>
              <a:t>usavršavanje</a:t>
            </a:r>
          </a:p>
        </p:txBody>
      </p:sp>
      <p:sp>
        <p:nvSpPr>
          <p:cNvPr id="35844" name="Content Placeholder 2"/>
          <p:cNvSpPr>
            <a:spLocks noGrp="1"/>
          </p:cNvSpPr>
          <p:nvPr>
            <p:ph idx="4294967295"/>
          </p:nvPr>
        </p:nvSpPr>
        <p:spPr>
          <a:xfrm>
            <a:off x="285750" y="1285875"/>
            <a:ext cx="9144000" cy="5357813"/>
          </a:xfrm>
        </p:spPr>
        <p:txBody>
          <a:bodyPr/>
          <a:lstStyle/>
          <a:p>
            <a:pPr lvl="1" eaLnBrk="1" hangingPunct="1">
              <a:lnSpc>
                <a:spcPct val="150000"/>
              </a:lnSpc>
              <a:buFont typeface="Arial" charset="0"/>
              <a:buChar char="•"/>
            </a:pPr>
            <a:r>
              <a:rPr lang="hr-HR" sz="2400" smtClean="0">
                <a:solidFill>
                  <a:srgbClr val="938678"/>
                </a:solidFill>
              </a:rPr>
              <a:t>Online baza stručnih usavršavanja Europske komisije</a:t>
            </a:r>
          </a:p>
          <a:p>
            <a:pPr lvl="1" eaLnBrk="1" hangingPunct="1">
              <a:lnSpc>
                <a:spcPct val="150000"/>
              </a:lnSpc>
              <a:buFont typeface="Arial" charset="0"/>
              <a:buChar char="•"/>
            </a:pPr>
            <a:r>
              <a:rPr lang="hr-HR" sz="2400" smtClean="0">
                <a:solidFill>
                  <a:srgbClr val="938678"/>
                </a:solidFill>
                <a:hlinkClick r:id="rId4"/>
              </a:rPr>
              <a:t>http://ec.europa.eu/education/trainingdatabase</a:t>
            </a:r>
            <a:endParaRPr lang="hr-HR" sz="2400" smtClean="0">
              <a:solidFill>
                <a:srgbClr val="938678"/>
              </a:solidFill>
            </a:endParaRPr>
          </a:p>
          <a:p>
            <a:pPr lvl="1" eaLnBrk="1" hangingPunct="1">
              <a:lnSpc>
                <a:spcPct val="150000"/>
              </a:lnSpc>
              <a:buFont typeface="Arial" charset="0"/>
              <a:buChar char="•"/>
            </a:pPr>
            <a:r>
              <a:rPr lang="hr-HR" sz="2400" smtClean="0">
                <a:solidFill>
                  <a:srgbClr val="938678"/>
                </a:solidFill>
              </a:rPr>
              <a:t>web stranicama nacionalnih agencija u Europi</a:t>
            </a:r>
          </a:p>
          <a:p>
            <a:pPr lvl="1" eaLnBrk="1" hangingPunct="1">
              <a:lnSpc>
                <a:spcPct val="150000"/>
              </a:lnSpc>
              <a:buFont typeface="Arial" charset="0"/>
              <a:buChar char="•"/>
            </a:pPr>
            <a:r>
              <a:rPr lang="hr-HR" sz="2400" smtClean="0">
                <a:solidFill>
                  <a:srgbClr val="938678"/>
                </a:solidFill>
              </a:rPr>
              <a:t>samostalno</a:t>
            </a:r>
          </a:p>
          <a:p>
            <a:pPr lvl="1" eaLnBrk="1" hangingPunct="1">
              <a:lnSpc>
                <a:spcPct val="150000"/>
              </a:lnSpc>
              <a:buFontTx/>
              <a:buNone/>
            </a:pPr>
            <a:r>
              <a:rPr lang="hr-HR" sz="2400" b="1" smtClean="0">
                <a:solidFill>
                  <a:srgbClr val="938678"/>
                </a:solidFill>
              </a:rPr>
              <a:t>UVJET: U sklopu Programa za cjeloživotno učenje</a:t>
            </a:r>
          </a:p>
        </p:txBody>
      </p:sp>
      <p:sp>
        <p:nvSpPr>
          <p:cNvPr id="35845" name="Rectangle 8"/>
          <p:cNvSpPr>
            <a:spLocks noChangeArrowheads="1"/>
          </p:cNvSpPr>
          <p:nvPr/>
        </p:nvSpPr>
        <p:spPr bwMode="auto">
          <a:xfrm>
            <a:off x="1036638" y="5375275"/>
            <a:ext cx="7070725" cy="366713"/>
          </a:xfrm>
          <a:prstGeom prst="rect">
            <a:avLst/>
          </a:prstGeom>
          <a:noFill/>
          <a:ln w="9525">
            <a:noFill/>
            <a:miter lim="800000"/>
            <a:headEnd/>
            <a:tailEnd/>
          </a:ln>
        </p:spPr>
        <p:txBody>
          <a:bodyPr>
            <a:spAutoFit/>
          </a:bodyPr>
          <a:lstStyle/>
          <a:p>
            <a:pPr>
              <a:spcBef>
                <a:spcPct val="20000"/>
              </a:spcBef>
            </a:pPr>
            <a:endParaRPr lang="sr-Latn-CS">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zaglavlje"/>
          <p:cNvPicPr>
            <a:picLocks noChangeAspect="1" noChangeArrowheads="1"/>
          </p:cNvPicPr>
          <p:nvPr/>
        </p:nvPicPr>
        <p:blipFill>
          <a:blip r:embed="rId3"/>
          <a:srcRect/>
          <a:stretch>
            <a:fillRect/>
          </a:stretch>
        </p:blipFill>
        <p:spPr bwMode="auto">
          <a:xfrm>
            <a:off x="107950" y="188913"/>
            <a:ext cx="8839200" cy="1008062"/>
          </a:xfrm>
          <a:prstGeom prst="rect">
            <a:avLst/>
          </a:prstGeom>
          <a:noFill/>
          <a:ln w="9525">
            <a:noFill/>
            <a:miter lim="800000"/>
            <a:headEnd/>
            <a:tailEnd/>
          </a:ln>
        </p:spPr>
      </p:pic>
      <p:sp>
        <p:nvSpPr>
          <p:cNvPr id="36867" name="Title 1"/>
          <p:cNvSpPr>
            <a:spLocks noGrp="1"/>
          </p:cNvSpPr>
          <p:nvPr>
            <p:ph type="title" idx="4294967295"/>
          </p:nvPr>
        </p:nvSpPr>
        <p:spPr>
          <a:xfrm>
            <a:off x="642938" y="571500"/>
            <a:ext cx="8247062" cy="571500"/>
          </a:xfrm>
        </p:spPr>
        <p:txBody>
          <a:bodyPr/>
          <a:lstStyle/>
          <a:p>
            <a:pPr eaLnBrk="1" hangingPunct="1"/>
            <a:r>
              <a:rPr lang="hr-HR" sz="3200" smtClean="0">
                <a:solidFill>
                  <a:srgbClr val="2FB1CC"/>
                </a:solidFill>
              </a:rPr>
              <a:t>On line baza Europske komisije </a:t>
            </a:r>
          </a:p>
        </p:txBody>
      </p:sp>
      <p:sp>
        <p:nvSpPr>
          <p:cNvPr id="36868" name="Content Placeholder 2"/>
          <p:cNvSpPr>
            <a:spLocks noGrp="1"/>
          </p:cNvSpPr>
          <p:nvPr>
            <p:ph idx="4294967295"/>
          </p:nvPr>
        </p:nvSpPr>
        <p:spPr>
          <a:xfrm>
            <a:off x="285750" y="1285875"/>
            <a:ext cx="9144000" cy="2014538"/>
          </a:xfrm>
        </p:spPr>
        <p:txBody>
          <a:bodyPr/>
          <a:lstStyle/>
          <a:p>
            <a:pPr eaLnBrk="1" hangingPunct="1">
              <a:lnSpc>
                <a:spcPct val="150000"/>
              </a:lnSpc>
              <a:buFontTx/>
              <a:buNone/>
            </a:pPr>
            <a:r>
              <a:rPr lang="hr-HR" sz="1600" smtClean="0">
                <a:solidFill>
                  <a:schemeClr val="bg2"/>
                </a:solidFill>
                <a:hlinkClick r:id="rId4"/>
              </a:rPr>
              <a:t>http://ec.europa.eu/education/trainingdatabase</a:t>
            </a:r>
            <a:endParaRPr lang="hr-HR" sz="1600" smtClean="0">
              <a:solidFill>
                <a:schemeClr val="bg2"/>
              </a:solidFill>
            </a:endParaRPr>
          </a:p>
          <a:p>
            <a:pPr lvl="1" eaLnBrk="1" hangingPunct="1">
              <a:lnSpc>
                <a:spcPct val="150000"/>
              </a:lnSpc>
            </a:pPr>
            <a:endParaRPr lang="hr-HR" sz="2400" smtClean="0">
              <a:solidFill>
                <a:schemeClr val="bg2"/>
              </a:solidFill>
            </a:endParaRPr>
          </a:p>
        </p:txBody>
      </p:sp>
      <p:pic>
        <p:nvPicPr>
          <p:cNvPr id="36869" name="Picture 4"/>
          <p:cNvPicPr>
            <a:picLocks noChangeAspect="1" noChangeArrowheads="1"/>
          </p:cNvPicPr>
          <p:nvPr/>
        </p:nvPicPr>
        <p:blipFill>
          <a:blip r:embed="rId5"/>
          <a:srcRect/>
          <a:stretch>
            <a:fillRect/>
          </a:stretch>
        </p:blipFill>
        <p:spPr bwMode="auto">
          <a:xfrm>
            <a:off x="1000125" y="2119313"/>
            <a:ext cx="6929438" cy="4738687"/>
          </a:xfrm>
          <a:prstGeom prst="rect">
            <a:avLst/>
          </a:prstGeom>
          <a:noFill/>
          <a:ln w="9525">
            <a:noFill/>
            <a:miter lim="800000"/>
            <a:headEnd/>
            <a:tailEnd/>
          </a:ln>
        </p:spPr>
      </p:pic>
      <p:sp>
        <p:nvSpPr>
          <p:cNvPr id="36870" name="Rectangle 8"/>
          <p:cNvSpPr>
            <a:spLocks noChangeArrowheads="1"/>
          </p:cNvSpPr>
          <p:nvPr/>
        </p:nvSpPr>
        <p:spPr bwMode="auto">
          <a:xfrm>
            <a:off x="1036638" y="5375275"/>
            <a:ext cx="7070725" cy="366713"/>
          </a:xfrm>
          <a:prstGeom prst="rect">
            <a:avLst/>
          </a:prstGeom>
          <a:noFill/>
          <a:ln w="9525">
            <a:noFill/>
            <a:miter lim="800000"/>
            <a:headEnd/>
            <a:tailEnd/>
          </a:ln>
        </p:spPr>
        <p:txBody>
          <a:bodyPr>
            <a:spAutoFit/>
          </a:bodyPr>
          <a:lstStyle/>
          <a:p>
            <a:pPr>
              <a:spcBef>
                <a:spcPct val="20000"/>
              </a:spcBef>
            </a:pPr>
            <a:endParaRPr lang="sr-Latn-CS">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71600" y="0"/>
            <a:ext cx="7558088" cy="1143000"/>
          </a:xfrm>
        </p:spPr>
        <p:txBody>
          <a:bodyPr/>
          <a:lstStyle/>
          <a:p>
            <a:r>
              <a:rPr lang="hr-HR" sz="4000" b="1" smtClean="0"/>
              <a:t>    </a:t>
            </a:r>
            <a:r>
              <a:rPr lang="hr-HR" sz="3200" smtClean="0">
                <a:solidFill>
                  <a:srgbClr val="2FB1CC"/>
                </a:solidFill>
              </a:rPr>
              <a:t>Primjeri stručnog usavršavanja</a:t>
            </a:r>
          </a:p>
        </p:txBody>
      </p:sp>
      <p:sp>
        <p:nvSpPr>
          <p:cNvPr id="37891" name="Content Placeholder 2"/>
          <p:cNvSpPr>
            <a:spLocks noGrp="1"/>
          </p:cNvSpPr>
          <p:nvPr>
            <p:ph idx="1"/>
          </p:nvPr>
        </p:nvSpPr>
        <p:spPr>
          <a:xfrm>
            <a:off x="642938" y="1500188"/>
            <a:ext cx="7772400" cy="4519612"/>
          </a:xfrm>
        </p:spPr>
        <p:txBody>
          <a:bodyPr/>
          <a:lstStyle/>
          <a:p>
            <a:pPr>
              <a:buFontTx/>
              <a:buNone/>
            </a:pPr>
            <a:r>
              <a:rPr lang="hr-HR" sz="2000" b="1" smtClean="0"/>
              <a:t>Brighton</a:t>
            </a:r>
            <a:r>
              <a:rPr lang="hr-HR" sz="2000" b="1" smtClean="0">
                <a:solidFill>
                  <a:srgbClr val="938678"/>
                </a:solidFill>
              </a:rPr>
              <a:t>, Velika Britanija, 2009.:</a:t>
            </a:r>
          </a:p>
          <a:p>
            <a:pPr>
              <a:buFontTx/>
              <a:buNone/>
            </a:pPr>
            <a:r>
              <a:rPr lang="en-US" sz="2000" smtClean="0"/>
              <a:t>Language, Methodology and Culture (LMC)</a:t>
            </a:r>
            <a:r>
              <a:rPr lang="hr-HR" sz="2000" smtClean="0">
                <a:solidFill>
                  <a:srgbClr val="938678"/>
                </a:solidFill>
              </a:rPr>
              <a:t>-</a:t>
            </a:r>
          </a:p>
          <a:p>
            <a:pPr>
              <a:buFontTx/>
              <a:buChar char="-"/>
            </a:pPr>
            <a:r>
              <a:rPr lang="hr-HR" sz="2000" smtClean="0">
                <a:solidFill>
                  <a:srgbClr val="938678"/>
                </a:solidFill>
              </a:rPr>
              <a:t>praktične ideje podučavanja, kreativne ideje za podučavanje gramatike i izgovora, načela pristupa CLIL, korištenje tehnika drame, suvremeni materijali za podučavanje, suvremeni britanski način života i kultura</a:t>
            </a:r>
          </a:p>
          <a:p>
            <a:pPr>
              <a:buFontTx/>
              <a:buNone/>
            </a:pPr>
            <a:endParaRPr lang="hr-HR" sz="2000" smtClean="0"/>
          </a:p>
          <a:p>
            <a:pPr>
              <a:buFontTx/>
              <a:buNone/>
            </a:pPr>
            <a:r>
              <a:rPr lang="hr-HR" sz="2000" b="1" smtClean="0">
                <a:solidFill>
                  <a:srgbClr val="938678"/>
                </a:solidFill>
              </a:rPr>
              <a:t>M</a:t>
            </a:r>
            <a:r>
              <a:rPr lang="hr-HR" sz="2000" b="1" smtClean="0">
                <a:solidFill>
                  <a:srgbClr val="938678"/>
                </a:solidFill>
                <a:latin typeface="Times New Roman" pitchFamily="18" charset="0"/>
                <a:cs typeface="Times New Roman" pitchFamily="18" charset="0"/>
              </a:rPr>
              <a:t>ü</a:t>
            </a:r>
            <a:r>
              <a:rPr lang="hr-HR" sz="2000" b="1" smtClean="0">
                <a:solidFill>
                  <a:srgbClr val="938678"/>
                </a:solidFill>
              </a:rPr>
              <a:t>nchen, Njemačka, 2009.:</a:t>
            </a:r>
          </a:p>
          <a:p>
            <a:pPr>
              <a:buFontTx/>
              <a:buNone/>
            </a:pPr>
            <a:r>
              <a:rPr lang="en-US" sz="2000" smtClean="0">
                <a:solidFill>
                  <a:srgbClr val="938678"/>
                </a:solidFill>
              </a:rPr>
              <a:t>School and Science Museum: A Cooperation to Improve Teaching, Learning and Discovery</a:t>
            </a:r>
            <a:endParaRPr lang="hr-HR" sz="2000" smtClean="0">
              <a:solidFill>
                <a:srgbClr val="938678"/>
              </a:solidFill>
            </a:endParaRPr>
          </a:p>
          <a:p>
            <a:pPr>
              <a:buFontTx/>
              <a:buNone/>
            </a:pPr>
            <a:r>
              <a:rPr lang="hr-HR" sz="2000" smtClean="0">
                <a:solidFill>
                  <a:srgbClr val="938678"/>
                </a:solidFill>
              </a:rPr>
              <a:t>- podučavanje prirodnih predmeta uz pomoć muzeja i muzejskih izložaka; radionice i predavanja u Deutsches muzeju, izrada projekta koji će po povratku iskoristiti u svojim školama itd.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71688" y="214313"/>
            <a:ext cx="7072312" cy="857250"/>
          </a:xfrm>
        </p:spPr>
        <p:txBody>
          <a:bodyPr/>
          <a:lstStyle/>
          <a:p>
            <a:r>
              <a:rPr lang="hr-HR" sz="3200" smtClean="0">
                <a:solidFill>
                  <a:srgbClr val="2FB1CC"/>
                </a:solidFill>
              </a:rPr>
              <a:t>Financijska potpora za stručna usavršavanja</a:t>
            </a:r>
          </a:p>
        </p:txBody>
      </p:sp>
      <p:sp>
        <p:nvSpPr>
          <p:cNvPr id="38915" name="Content Placeholder 2"/>
          <p:cNvSpPr>
            <a:spLocks noGrp="1"/>
          </p:cNvSpPr>
          <p:nvPr>
            <p:ph idx="1"/>
          </p:nvPr>
        </p:nvSpPr>
        <p:spPr>
          <a:xfrm>
            <a:off x="357188" y="1285875"/>
            <a:ext cx="8786812" cy="5072063"/>
          </a:xfrm>
        </p:spPr>
        <p:txBody>
          <a:bodyPr/>
          <a:lstStyle/>
          <a:p>
            <a:pPr>
              <a:buFontTx/>
              <a:buNone/>
            </a:pPr>
            <a:r>
              <a:rPr lang="hr-HR" smtClean="0">
                <a:solidFill>
                  <a:srgbClr val="938678"/>
                </a:solidFill>
              </a:rPr>
              <a:t>Pokriva</a:t>
            </a:r>
            <a:r>
              <a:rPr lang="hr-HR" sz="3600" smtClean="0">
                <a:solidFill>
                  <a:srgbClr val="938678"/>
                </a:solidFill>
              </a:rPr>
              <a:t>:</a:t>
            </a:r>
            <a:endParaRPr lang="hr-HR" smtClean="0">
              <a:solidFill>
                <a:srgbClr val="938678"/>
              </a:solidFill>
            </a:endParaRPr>
          </a:p>
          <a:p>
            <a:pPr lvl="1">
              <a:buFont typeface="Arial" charset="0"/>
              <a:buChar char="•"/>
            </a:pPr>
            <a:r>
              <a:rPr lang="hr-HR" sz="2400" b="1" smtClean="0">
                <a:solidFill>
                  <a:srgbClr val="938678"/>
                </a:solidFill>
              </a:rPr>
              <a:t>Putni troškovi: </a:t>
            </a:r>
            <a:r>
              <a:rPr lang="hr-HR" sz="2400" smtClean="0">
                <a:solidFill>
                  <a:srgbClr val="938678"/>
                </a:solidFill>
              </a:rPr>
              <a:t>do 400,00 EUR – stvarni trošak</a:t>
            </a:r>
          </a:p>
          <a:p>
            <a:pPr lvl="1">
              <a:buFont typeface="Arial" charset="0"/>
              <a:buChar char="•"/>
            </a:pPr>
            <a:endParaRPr lang="hr-HR" sz="2400" smtClean="0">
              <a:solidFill>
                <a:srgbClr val="938678"/>
              </a:solidFill>
            </a:endParaRPr>
          </a:p>
          <a:p>
            <a:pPr lvl="1">
              <a:buFont typeface="Arial" charset="0"/>
              <a:buChar char="•"/>
            </a:pPr>
            <a:r>
              <a:rPr lang="hr-HR" sz="2400" b="1" smtClean="0">
                <a:solidFill>
                  <a:srgbClr val="938678"/>
                </a:solidFill>
              </a:rPr>
              <a:t>Troškovi života:</a:t>
            </a:r>
            <a:r>
              <a:rPr lang="hr-HR" sz="2400" smtClean="0">
                <a:solidFill>
                  <a:srgbClr val="938678"/>
                </a:solidFill>
              </a:rPr>
              <a:t> smještaj, hrana, lokalni prijevoz (izračunavaju se na temelju dnevnih/tjednih iznosa)</a:t>
            </a:r>
          </a:p>
          <a:p>
            <a:pPr lvl="1">
              <a:buFont typeface="Arial" charset="0"/>
              <a:buChar char="•"/>
            </a:pPr>
            <a:endParaRPr lang="hr-HR" sz="2400" b="1" smtClean="0">
              <a:solidFill>
                <a:srgbClr val="938678"/>
              </a:solidFill>
            </a:endParaRPr>
          </a:p>
          <a:p>
            <a:pPr lvl="1">
              <a:buFont typeface="Arial" charset="0"/>
              <a:buChar char="•"/>
            </a:pPr>
            <a:r>
              <a:rPr lang="hr-HR" sz="2400" b="1" smtClean="0">
                <a:solidFill>
                  <a:srgbClr val="938678"/>
                </a:solidFill>
              </a:rPr>
              <a:t>Kotizacija:</a:t>
            </a:r>
            <a:r>
              <a:rPr lang="hr-HR" sz="2400" smtClean="0">
                <a:solidFill>
                  <a:srgbClr val="938678"/>
                </a:solidFill>
              </a:rPr>
              <a:t> do 625,00 EUR – stvarni trošak</a:t>
            </a:r>
          </a:p>
          <a:p>
            <a:pPr lvl="1">
              <a:buFont typeface="Arial" charset="0"/>
              <a:buChar char="•"/>
            </a:pPr>
            <a:endParaRPr lang="hr-HR" sz="2400" b="1" smtClean="0">
              <a:solidFill>
                <a:srgbClr val="938678"/>
              </a:solidFill>
            </a:endParaRPr>
          </a:p>
          <a:p>
            <a:pPr lvl="1">
              <a:buFont typeface="Arial" charset="0"/>
              <a:buChar char="•"/>
            </a:pPr>
            <a:r>
              <a:rPr lang="hr-HR" sz="2400" b="1" smtClean="0">
                <a:solidFill>
                  <a:srgbClr val="938678"/>
                </a:solidFill>
              </a:rPr>
              <a:t>Jezična priprema: </a:t>
            </a:r>
            <a:r>
              <a:rPr lang="hr-HR" sz="2400" smtClean="0">
                <a:solidFill>
                  <a:srgbClr val="938678"/>
                </a:solidFill>
              </a:rPr>
              <a:t>150,00 EUR </a:t>
            </a:r>
          </a:p>
          <a:p>
            <a:pPr>
              <a:buFont typeface="Wingdings" pitchFamily="2" charset="2"/>
              <a:buChar char="§"/>
            </a:pPr>
            <a:endParaRPr lang="hr-HR" smtClean="0"/>
          </a:p>
          <a:p>
            <a:pPr>
              <a:buFont typeface="Wingdings" pitchFamily="2" charset="2"/>
              <a:buChar char="§"/>
            </a:pPr>
            <a:endParaRPr lang="hr-HR" smtClean="0"/>
          </a:p>
          <a:p>
            <a:pPr>
              <a:buFont typeface="Wingdings" pitchFamily="2" charset="2"/>
              <a:buChar char="§"/>
            </a:pPr>
            <a:endParaRPr lang="hr-HR" smtClean="0"/>
          </a:p>
          <a:p>
            <a:pPr>
              <a:buFont typeface="Wingdings" pitchFamily="2" charset="2"/>
              <a:buChar char="§"/>
            </a:pPr>
            <a:endParaRPr lang="hr-HR" smtClean="0"/>
          </a:p>
        </p:txBody>
      </p:sp>
      <p:pic>
        <p:nvPicPr>
          <p:cNvPr id="38916" name="Picture 3" descr="coins_6.jpg"/>
          <p:cNvPicPr>
            <a:picLocks noChangeAspect="1"/>
          </p:cNvPicPr>
          <p:nvPr/>
        </p:nvPicPr>
        <p:blipFill>
          <a:blip r:embed="rId3"/>
          <a:srcRect/>
          <a:stretch>
            <a:fillRect/>
          </a:stretch>
        </p:blipFill>
        <p:spPr bwMode="auto">
          <a:xfrm>
            <a:off x="7500938" y="3786188"/>
            <a:ext cx="142875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71750" y="214313"/>
            <a:ext cx="5600700" cy="895350"/>
          </a:xfrm>
        </p:spPr>
        <p:txBody>
          <a:bodyPr/>
          <a:lstStyle/>
          <a:p>
            <a:r>
              <a:rPr lang="hr-HR" sz="3200" smtClean="0">
                <a:solidFill>
                  <a:srgbClr val="2FB1CC"/>
                </a:solidFill>
              </a:rPr>
              <a:t>            Danas na programu…</a:t>
            </a:r>
          </a:p>
        </p:txBody>
      </p:sp>
      <p:sp>
        <p:nvSpPr>
          <p:cNvPr id="21507" name="Content Placeholder 2"/>
          <p:cNvSpPr>
            <a:spLocks noGrp="1"/>
          </p:cNvSpPr>
          <p:nvPr>
            <p:ph idx="1"/>
          </p:nvPr>
        </p:nvSpPr>
        <p:spPr/>
        <p:txBody>
          <a:bodyPr/>
          <a:lstStyle/>
          <a:p>
            <a:r>
              <a:rPr lang="hr-HR" smtClean="0">
                <a:solidFill>
                  <a:srgbClr val="938678"/>
                </a:solidFill>
              </a:rPr>
              <a:t>Agencija za mobilnost i programe EU</a:t>
            </a:r>
          </a:p>
          <a:p>
            <a:r>
              <a:rPr lang="hr-HR" smtClean="0">
                <a:solidFill>
                  <a:srgbClr val="938678"/>
                </a:solidFill>
              </a:rPr>
              <a:t>Program za cjeloživotno učenje</a:t>
            </a:r>
          </a:p>
          <a:p>
            <a:r>
              <a:rPr lang="hr-HR" smtClean="0">
                <a:solidFill>
                  <a:srgbClr val="938678"/>
                </a:solidFill>
              </a:rPr>
              <a:t>Comenius / aktivnosti</a:t>
            </a:r>
          </a:p>
          <a:p>
            <a:r>
              <a:rPr lang="hr-HR" smtClean="0">
                <a:solidFill>
                  <a:srgbClr val="938678"/>
                </a:solidFill>
              </a:rPr>
              <a:t>Kako se prijaviti</a:t>
            </a:r>
          </a:p>
          <a:p>
            <a:r>
              <a:rPr lang="hr-HR" smtClean="0">
                <a:solidFill>
                  <a:srgbClr val="938678"/>
                </a:solidFill>
              </a:rPr>
              <a:t>Kako započeti s projektom</a:t>
            </a:r>
          </a:p>
          <a:p>
            <a:pPr>
              <a:buFontTx/>
              <a:buNone/>
            </a:pPr>
            <a:endParaRPr lang="hr-HR" smtClean="0">
              <a:solidFill>
                <a:schemeClr val="bg2"/>
              </a:solidFill>
            </a:endParaRPr>
          </a:p>
          <a:p>
            <a:pPr>
              <a:buFont typeface="Wingdings" pitchFamily="2" charset="2"/>
              <a:buChar char="§"/>
            </a:pPr>
            <a:endParaRPr lang="hr-HR" smtClean="0">
              <a:solidFill>
                <a:schemeClr val="bg2"/>
              </a:solidFill>
            </a:endParaRPr>
          </a:p>
          <a:p>
            <a:pPr>
              <a:buFont typeface="Wingdings" pitchFamily="2" charset="2"/>
              <a:buChar char="§"/>
            </a:pPr>
            <a:endParaRPr lang="hr-HR" smtClean="0">
              <a:solidFill>
                <a:schemeClr val="bg2"/>
              </a:solidFill>
            </a:endParaRPr>
          </a:p>
          <a:p>
            <a:pPr>
              <a:buFont typeface="Wingdings" pitchFamily="2" charset="2"/>
              <a:buChar char="§"/>
            </a:pPr>
            <a:endParaRPr lang="hr-HR" smtClean="0">
              <a:solidFill>
                <a:schemeClr val="bg2"/>
              </a:solidFill>
            </a:endParaRPr>
          </a:p>
          <a:p>
            <a:pPr>
              <a:buFont typeface="Wingdings" pitchFamily="2" charset="2"/>
              <a:buChar char="§"/>
            </a:pPr>
            <a:endParaRPr lang="hr-HR" smtClean="0">
              <a:solidFill>
                <a:schemeClr val="bg2"/>
              </a:solidFill>
            </a:endParaRPr>
          </a:p>
          <a:p>
            <a:pPr>
              <a:buFont typeface="Wingdings" pitchFamily="2" charset="2"/>
              <a:buChar char="§"/>
            </a:pPr>
            <a:endParaRPr lang="hr-HR" smtClean="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85913" y="214313"/>
            <a:ext cx="7558087" cy="857250"/>
          </a:xfrm>
        </p:spPr>
        <p:txBody>
          <a:bodyPr/>
          <a:lstStyle/>
          <a:p>
            <a:r>
              <a:rPr lang="hr-HR" sz="3200" smtClean="0">
                <a:solidFill>
                  <a:srgbClr val="2FB1CC"/>
                </a:solidFill>
              </a:rPr>
              <a:t>Kako se prijaviti za stručno usavršavanje?</a:t>
            </a:r>
          </a:p>
        </p:txBody>
      </p:sp>
      <p:sp>
        <p:nvSpPr>
          <p:cNvPr id="39939" name="Content Placeholder 2"/>
          <p:cNvSpPr>
            <a:spLocks noGrp="1"/>
          </p:cNvSpPr>
          <p:nvPr>
            <p:ph idx="1"/>
          </p:nvPr>
        </p:nvSpPr>
        <p:spPr>
          <a:xfrm>
            <a:off x="571500" y="1285875"/>
            <a:ext cx="8286750" cy="5572125"/>
          </a:xfrm>
        </p:spPr>
        <p:txBody>
          <a:bodyPr/>
          <a:lstStyle/>
          <a:p>
            <a:pPr>
              <a:buFontTx/>
              <a:buNone/>
            </a:pPr>
            <a:r>
              <a:rPr lang="hr-HR" sz="2400" b="1" smtClean="0">
                <a:solidFill>
                  <a:srgbClr val="938678"/>
                </a:solidFill>
              </a:rPr>
              <a:t>Rokovi za prijavu: </a:t>
            </a:r>
          </a:p>
          <a:p>
            <a:pPr>
              <a:buFontTx/>
              <a:buAutoNum type="arabicParenR"/>
            </a:pPr>
            <a:r>
              <a:rPr lang="hr-HR" sz="1800" b="1" smtClean="0">
                <a:solidFill>
                  <a:srgbClr val="DE6E46"/>
                </a:solidFill>
              </a:rPr>
              <a:t>15.1.2010.</a:t>
            </a:r>
            <a:r>
              <a:rPr lang="hr-HR" sz="1800" b="1" smtClean="0">
                <a:solidFill>
                  <a:srgbClr val="FF0000"/>
                </a:solidFill>
              </a:rPr>
              <a:t> </a:t>
            </a:r>
            <a:r>
              <a:rPr lang="hr-HR" sz="1800" smtClean="0">
                <a:solidFill>
                  <a:srgbClr val="938678"/>
                </a:solidFill>
              </a:rPr>
              <a:t>aktivnost mora započeti nakon </a:t>
            </a:r>
            <a:r>
              <a:rPr lang="hr-HR" sz="1800" b="1" smtClean="0">
                <a:solidFill>
                  <a:srgbClr val="938678"/>
                </a:solidFill>
              </a:rPr>
              <a:t>1.svibnja 2010. </a:t>
            </a:r>
          </a:p>
          <a:p>
            <a:pPr>
              <a:buFontTx/>
              <a:buAutoNum type="arabicParenR"/>
            </a:pPr>
            <a:r>
              <a:rPr lang="hr-HR" sz="1800" b="1" smtClean="0">
                <a:solidFill>
                  <a:srgbClr val="DE6E46"/>
                </a:solidFill>
              </a:rPr>
              <a:t>30.04.2010. </a:t>
            </a:r>
            <a:r>
              <a:rPr lang="hr-HR" sz="1800" smtClean="0">
                <a:solidFill>
                  <a:srgbClr val="938678"/>
                </a:solidFill>
              </a:rPr>
              <a:t>aktivnost mora započeti nakon </a:t>
            </a:r>
            <a:r>
              <a:rPr lang="hr-HR" sz="1800" b="1" smtClean="0">
                <a:solidFill>
                  <a:srgbClr val="938678"/>
                </a:solidFill>
              </a:rPr>
              <a:t>1.rujna 2010.</a:t>
            </a:r>
          </a:p>
          <a:p>
            <a:pPr>
              <a:buFontTx/>
              <a:buAutoNum type="arabicParenR"/>
            </a:pPr>
            <a:r>
              <a:rPr lang="hr-HR" sz="1800" b="1" smtClean="0">
                <a:solidFill>
                  <a:srgbClr val="DE6E46"/>
                </a:solidFill>
              </a:rPr>
              <a:t>15.09.2010. </a:t>
            </a:r>
            <a:r>
              <a:rPr lang="hr-HR" sz="1800" smtClean="0">
                <a:solidFill>
                  <a:srgbClr val="938678"/>
                </a:solidFill>
              </a:rPr>
              <a:t>aktivnost mora započeti nakon </a:t>
            </a:r>
            <a:r>
              <a:rPr lang="hr-HR" sz="1800" b="1" smtClean="0">
                <a:solidFill>
                  <a:srgbClr val="938678"/>
                </a:solidFill>
              </a:rPr>
              <a:t>1. siječnja 2011.</a:t>
            </a:r>
          </a:p>
          <a:p>
            <a:pPr>
              <a:buFontTx/>
              <a:buNone/>
            </a:pPr>
            <a:endParaRPr lang="hr-HR" sz="1800" smtClean="0">
              <a:solidFill>
                <a:srgbClr val="938678"/>
              </a:solidFill>
            </a:endParaRPr>
          </a:p>
          <a:p>
            <a:pPr>
              <a:buFontTx/>
              <a:buNone/>
            </a:pPr>
            <a:r>
              <a:rPr lang="hr-HR" sz="2000" b="1" smtClean="0">
                <a:solidFill>
                  <a:srgbClr val="938678"/>
                </a:solidFill>
              </a:rPr>
              <a:t>Postupak prijave</a:t>
            </a:r>
          </a:p>
          <a:p>
            <a:pPr marL="342900" lvl="1" indent="-342900">
              <a:buFontTx/>
              <a:buNone/>
            </a:pPr>
            <a:r>
              <a:rPr lang="hr-HR" sz="2000" smtClean="0">
                <a:solidFill>
                  <a:srgbClr val="938678"/>
                </a:solidFill>
              </a:rPr>
              <a:t>1.) pronađite stručno usavršavanje </a:t>
            </a:r>
            <a:r>
              <a:rPr lang="hr-HR" sz="1500" smtClean="0">
                <a:solidFill>
                  <a:srgbClr val="938678"/>
                </a:solidFill>
                <a:hlinkClick r:id="rId3"/>
              </a:rPr>
              <a:t>http://ec.europa.eu/education/trainingdatabase</a:t>
            </a:r>
            <a:endParaRPr lang="hr-HR" sz="1500" smtClean="0">
              <a:solidFill>
                <a:srgbClr val="938678"/>
              </a:solidFill>
            </a:endParaRPr>
          </a:p>
          <a:p>
            <a:pPr>
              <a:buFontTx/>
              <a:buNone/>
            </a:pPr>
            <a:r>
              <a:rPr lang="hr-HR" sz="2000" smtClean="0">
                <a:solidFill>
                  <a:srgbClr val="938678"/>
                </a:solidFill>
              </a:rPr>
              <a:t>2.) kontaktirajte organizatora i rezervirajte mjesto </a:t>
            </a:r>
          </a:p>
          <a:p>
            <a:pPr>
              <a:buFontTx/>
              <a:buNone/>
            </a:pPr>
            <a:r>
              <a:rPr lang="hr-HR" sz="2000" smtClean="0">
                <a:solidFill>
                  <a:srgbClr val="938678"/>
                </a:solidFill>
              </a:rPr>
              <a:t>3.) ispunite prijavni obrazac  (</a:t>
            </a:r>
            <a:r>
              <a:rPr lang="hr-HR" sz="2000" smtClean="0">
                <a:solidFill>
                  <a:srgbClr val="938678"/>
                </a:solidFill>
                <a:hlinkClick r:id="rId4"/>
              </a:rPr>
              <a:t>www.mobilnost.hr</a:t>
            </a:r>
            <a:r>
              <a:rPr lang="hr-HR" sz="2000" smtClean="0">
                <a:solidFill>
                  <a:srgbClr val="938678"/>
                </a:solidFill>
              </a:rPr>
              <a:t>) i u njemu zatražite financijsku potporu</a:t>
            </a:r>
          </a:p>
          <a:p>
            <a:pPr>
              <a:buFontTx/>
              <a:buNone/>
            </a:pPr>
            <a:r>
              <a:rPr lang="hr-HR" sz="2000" smtClean="0">
                <a:solidFill>
                  <a:srgbClr val="938678"/>
                </a:solidFill>
              </a:rPr>
              <a:t>4.) pošaljite prijavni obrazac  Agenciji za mobilnost i programe EU</a:t>
            </a:r>
          </a:p>
          <a:p>
            <a:pPr>
              <a:buFontTx/>
              <a:buNone/>
            </a:pPr>
            <a:endParaRPr lang="hr-HR" sz="2000" smtClean="0">
              <a:solidFill>
                <a:srgbClr val="938678"/>
              </a:solidFill>
            </a:endParaRPr>
          </a:p>
          <a:p>
            <a:pPr>
              <a:buFont typeface="Wingdings" pitchFamily="2" charset="2"/>
              <a:buChar char="§"/>
            </a:pPr>
            <a:r>
              <a:rPr lang="hr-HR" sz="2000" smtClean="0">
                <a:solidFill>
                  <a:srgbClr val="938678"/>
                </a:solidFill>
              </a:rPr>
              <a:t>prijava isključivo preko matične ustanove, a nezaposleni individualno</a:t>
            </a:r>
          </a:p>
          <a:p>
            <a:pPr>
              <a:buFont typeface="Wingdings" pitchFamily="2" charset="2"/>
              <a:buChar char="§"/>
            </a:pPr>
            <a:r>
              <a:rPr lang="hr-HR" sz="2000" b="1" smtClean="0">
                <a:solidFill>
                  <a:srgbClr val="938678"/>
                </a:solidFill>
              </a:rPr>
              <a:t>Nakon povratka</a:t>
            </a:r>
            <a:r>
              <a:rPr lang="hr-HR" sz="2000" smtClean="0">
                <a:solidFill>
                  <a:srgbClr val="938678"/>
                </a:solidFill>
              </a:rPr>
              <a:t>: završno izvješće</a:t>
            </a:r>
          </a:p>
          <a:p>
            <a:pPr>
              <a:buFontTx/>
              <a:buNone/>
            </a:pPr>
            <a:endParaRPr lang="hr-HR" smtClean="0">
              <a:solidFill>
                <a:srgbClr val="96888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88913"/>
            <a:ext cx="8229600" cy="954087"/>
          </a:xfrm>
        </p:spPr>
        <p:txBody>
          <a:bodyPr/>
          <a:lstStyle/>
          <a:p>
            <a:r>
              <a:rPr lang="hr-HR" sz="3200" smtClean="0">
                <a:solidFill>
                  <a:srgbClr val="2FB1CC"/>
                </a:solidFill>
              </a:rPr>
              <a:t>Comenius prijavni obrazac-savjeti</a:t>
            </a:r>
          </a:p>
        </p:txBody>
      </p:sp>
      <p:sp>
        <p:nvSpPr>
          <p:cNvPr id="15363" name="Rectangle 3"/>
          <p:cNvSpPr>
            <a:spLocks noGrp="1" noChangeArrowheads="1"/>
          </p:cNvSpPr>
          <p:nvPr>
            <p:ph type="body" idx="1"/>
          </p:nvPr>
        </p:nvSpPr>
        <p:spPr>
          <a:xfrm>
            <a:off x="457200" y="1125538"/>
            <a:ext cx="8229600" cy="5472112"/>
          </a:xfrm>
        </p:spPr>
        <p:txBody>
          <a:bodyPr/>
          <a:lstStyle/>
          <a:p>
            <a:pPr marL="381000" indent="-381000">
              <a:lnSpc>
                <a:spcPct val="80000"/>
              </a:lnSpc>
              <a:buFontTx/>
              <a:buAutoNum type="arabicPeriod"/>
              <a:defRPr/>
            </a:pPr>
            <a:endParaRPr lang="hr-HR" sz="2000" noProof="1" smtClean="0">
              <a:solidFill>
                <a:schemeClr val="bg2"/>
              </a:solidFill>
            </a:endParaRPr>
          </a:p>
          <a:p>
            <a:pPr marL="381000" indent="-381000">
              <a:lnSpc>
                <a:spcPct val="80000"/>
              </a:lnSpc>
              <a:buFontTx/>
              <a:buAutoNum type="arabicPeriod"/>
              <a:defRPr/>
            </a:pPr>
            <a:r>
              <a:rPr lang="hr-HR" sz="2000" noProof="1" smtClean="0">
                <a:solidFill>
                  <a:srgbClr val="938678"/>
                </a:solidFill>
              </a:rPr>
              <a:t>Kako ćete se pripremiti za odabrano stručno usavršavanje? (jezik, metodologija, aktivnosti)</a:t>
            </a:r>
          </a:p>
          <a:p>
            <a:pPr marL="381000" indent="-381000">
              <a:lnSpc>
                <a:spcPct val="80000"/>
              </a:lnSpc>
              <a:buFontTx/>
              <a:buAutoNum type="arabicPeriod"/>
              <a:defRPr/>
            </a:pPr>
            <a:endParaRPr lang="hr-HR" sz="2000" noProof="1" smtClean="0">
              <a:solidFill>
                <a:srgbClr val="938678"/>
              </a:solidFill>
            </a:endParaRPr>
          </a:p>
          <a:p>
            <a:pPr marL="381000" indent="-381000">
              <a:lnSpc>
                <a:spcPct val="80000"/>
              </a:lnSpc>
              <a:buFontTx/>
              <a:buAutoNum type="arabicPeriod"/>
              <a:defRPr/>
            </a:pPr>
            <a:r>
              <a:rPr lang="hr-HR" sz="2000" noProof="1" smtClean="0">
                <a:solidFill>
                  <a:srgbClr val="938678"/>
                </a:solidFill>
              </a:rPr>
              <a:t>Kako odabrano stručno usavršavanje odgovara Vašim profesionalnim potrebama? Na koji će način pomoći da bolje obavljate svoj posao?</a:t>
            </a:r>
          </a:p>
          <a:p>
            <a:pPr marL="381000" indent="-381000">
              <a:lnSpc>
                <a:spcPct val="80000"/>
              </a:lnSpc>
              <a:buFontTx/>
              <a:buAutoNum type="arabicPeriod"/>
              <a:defRPr/>
            </a:pPr>
            <a:r>
              <a:rPr lang="hr-HR" sz="2000" noProof="1" smtClean="0">
                <a:solidFill>
                  <a:srgbClr val="938678"/>
                </a:solidFill>
              </a:rPr>
              <a:t>Koji će biti učinak na Vaš rad; učenike; školu?</a:t>
            </a:r>
          </a:p>
          <a:p>
            <a:pPr marL="381000" indent="-381000">
              <a:lnSpc>
                <a:spcPct val="80000"/>
              </a:lnSpc>
              <a:buFontTx/>
              <a:buAutoNum type="arabicPeriod"/>
              <a:defRPr/>
            </a:pPr>
            <a:endParaRPr lang="hr-HR" sz="2000" noProof="1" smtClean="0">
              <a:solidFill>
                <a:srgbClr val="938678"/>
              </a:solidFill>
            </a:endParaRPr>
          </a:p>
          <a:p>
            <a:pPr marL="381000" indent="-381000">
              <a:lnSpc>
                <a:spcPct val="80000"/>
              </a:lnSpc>
              <a:buFontTx/>
              <a:buAutoNum type="arabicPeriod"/>
              <a:defRPr/>
            </a:pPr>
            <a:r>
              <a:rPr lang="hr-HR" sz="2000" noProof="1" smtClean="0">
                <a:solidFill>
                  <a:srgbClr val="938678"/>
                </a:solidFill>
              </a:rPr>
              <a:t>Na koji će način to stručno usavršavanje imati veću vrijednost nego slično stručno usavršavanje u Hrvatskoj?</a:t>
            </a:r>
          </a:p>
          <a:p>
            <a:pPr marL="381000" indent="-381000">
              <a:lnSpc>
                <a:spcPct val="80000"/>
              </a:lnSpc>
              <a:buFontTx/>
              <a:buAutoNum type="arabicPeriod"/>
              <a:defRPr/>
            </a:pPr>
            <a:endParaRPr lang="hr-HR" sz="2000" noProof="1" smtClean="0">
              <a:solidFill>
                <a:srgbClr val="938678"/>
              </a:solidFill>
            </a:endParaRPr>
          </a:p>
          <a:p>
            <a:pPr marL="381000" indent="-381000">
              <a:lnSpc>
                <a:spcPct val="80000"/>
              </a:lnSpc>
              <a:buFontTx/>
              <a:buAutoNum type="arabicPeriod"/>
              <a:defRPr/>
            </a:pPr>
            <a:r>
              <a:rPr lang="hr-HR" sz="2000" noProof="1" smtClean="0">
                <a:solidFill>
                  <a:srgbClr val="938678"/>
                </a:solidFill>
              </a:rPr>
              <a:t>Na koji ćete način diseminirati stečeno znanje?</a:t>
            </a:r>
          </a:p>
          <a:p>
            <a:pPr marL="381000" indent="-381000">
              <a:lnSpc>
                <a:spcPct val="80000"/>
              </a:lnSpc>
              <a:buFontTx/>
              <a:buAutoNum type="arabicPeriod"/>
              <a:defRPr/>
            </a:pPr>
            <a:endParaRPr lang="hr-HR" sz="2000" dirty="0" smtClean="0">
              <a:solidFill>
                <a:schemeClr val="accent1">
                  <a:lumMod val="50000"/>
                </a:schemeClr>
              </a:solidFill>
            </a:endParaRPr>
          </a:p>
          <a:p>
            <a:pPr marL="381000" indent="-381000">
              <a:lnSpc>
                <a:spcPct val="80000"/>
              </a:lnSpc>
              <a:buFontTx/>
              <a:buNone/>
              <a:defRPr/>
            </a:pPr>
            <a:endParaRPr lang="hr-HR" sz="2000" dirty="0" smtClean="0">
              <a:solidFill>
                <a:schemeClr val="accent1">
                  <a:lumMod val="50000"/>
                </a:schemeClr>
              </a:solidFill>
            </a:endParaRPr>
          </a:p>
          <a:p>
            <a:pPr marL="381000" indent="-381000">
              <a:lnSpc>
                <a:spcPct val="80000"/>
              </a:lnSpc>
              <a:buFontTx/>
              <a:buNone/>
              <a:defRPr/>
            </a:pPr>
            <a:r>
              <a:rPr lang="hr-HR" sz="2000" b="1" u="sng" dirty="0" smtClean="0">
                <a:solidFill>
                  <a:srgbClr val="DE6E46"/>
                </a:solidFill>
              </a:rPr>
              <a:t/>
            </a:r>
            <a:br>
              <a:rPr lang="hr-HR" sz="2000" b="1" u="sng" dirty="0" smtClean="0">
                <a:solidFill>
                  <a:srgbClr val="DE6E46"/>
                </a:solidFill>
              </a:rPr>
            </a:br>
            <a:r>
              <a:rPr lang="hr-HR" sz="2000" dirty="0" smtClean="0">
                <a:solidFill>
                  <a:schemeClr val="bg2"/>
                </a:solidFill>
              </a:rPr>
              <a:t/>
            </a:r>
            <a:br>
              <a:rPr lang="hr-HR" sz="2000" dirty="0" smtClean="0">
                <a:solidFill>
                  <a:schemeClr val="bg2"/>
                </a:solidFill>
              </a:rPr>
            </a:br>
            <a:endParaRPr lang="hr-HR" sz="1600" b="1" dirty="0" smtClean="0"/>
          </a:p>
          <a:p>
            <a:pPr marL="381000" indent="-381000">
              <a:lnSpc>
                <a:spcPct val="80000"/>
              </a:lnSpc>
              <a:defRPr/>
            </a:pPr>
            <a:endParaRPr lang="hr-HR" sz="1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71738" y="-214313"/>
            <a:ext cx="6672262" cy="1752601"/>
          </a:xfrm>
        </p:spPr>
        <p:txBody>
          <a:bodyPr/>
          <a:lstStyle/>
          <a:p>
            <a:pPr eaLnBrk="1" hangingPunct="1"/>
            <a:r>
              <a:rPr lang="hr-HR" sz="3200" smtClean="0"/>
              <a:t>Financijski ciklus stručnog usavršavanja</a:t>
            </a:r>
          </a:p>
        </p:txBody>
      </p:sp>
      <p:graphicFrame>
        <p:nvGraphicFramePr>
          <p:cNvPr id="7221" name="Group 53"/>
          <p:cNvGraphicFramePr>
            <a:graphicFrameLocks noGrp="1"/>
          </p:cNvGraphicFramePr>
          <p:nvPr>
            <p:ph idx="4294967295"/>
          </p:nvPr>
        </p:nvGraphicFramePr>
        <p:xfrm>
          <a:off x="684213" y="1557338"/>
          <a:ext cx="8064500" cy="5026025"/>
        </p:xfrm>
        <a:graphic>
          <a:graphicData uri="http://schemas.openxmlformats.org/drawingml/2006/table">
            <a:tbl>
              <a:tblPr/>
              <a:tblGrid>
                <a:gridCol w="3606800"/>
                <a:gridCol w="1966912"/>
                <a:gridCol w="2490788"/>
              </a:tblGrid>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Predaja procijenjenog proračuna</a:t>
                      </a:r>
                      <a:endParaRPr kumimoji="0" lang="hr-HR" sz="1800" b="0" i="0" u="none" strike="noStrike" cap="none" normalizeH="0" baseline="0" dirty="0" smtClean="0">
                        <a:ln>
                          <a:noFill/>
                        </a:ln>
                        <a:solidFill>
                          <a:srgbClr val="FF0000"/>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Predlagatelj </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15. 01. 2010</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30. 04. 2010.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15. 09. 2010.</a:t>
                      </a:r>
                    </a:p>
                  </a:txBody>
                  <a:tcPr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Provjera formalne valjanosti, kvalitete prijave, odluka o rezultatima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10 tjedana od roka</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Potpisivanje ugovora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Početak projekta</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individualno</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Prva isplata </a:t>
                      </a:r>
                    </a:p>
                    <a:p>
                      <a:pPr marL="342900" marR="0" lvl="0" indent="-342900" algn="l" defTabSz="914400" rtl="0" eaLnBrk="0" fontAlgn="base" latinLnBrk="0" hangingPunct="0">
                        <a:lnSpc>
                          <a:spcPct val="100000"/>
                        </a:lnSpc>
                        <a:spcBef>
                          <a:spcPct val="0"/>
                        </a:spcBef>
                        <a:spcAft>
                          <a:spcPct val="0"/>
                        </a:spcAft>
                        <a:buClrTx/>
                        <a:buSzTx/>
                        <a:buFontTx/>
                        <a:buNone/>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     (pred-financiranje)</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 dana od potpisivanja ugovora</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lumMod val="95000"/>
                              <a:lumOff val="5000"/>
                            </a:schemeClr>
                          </a:solidFill>
                          <a:effectLst/>
                          <a:latin typeface="Arial" pitchFamily="34" charset="0"/>
                          <a:ea typeface="ＭＳ Ｐゴシック"/>
                          <a:cs typeface="Arial" pitchFamily="34" charset="0"/>
                        </a:rPr>
                        <a:t>Završno izvješće </a:t>
                      </a:r>
                      <a:endParaRPr kumimoji="0" lang="hr-HR" sz="1800" b="0" i="1"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30 dana od završetka aktivnosti</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8191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Isplata – povrat sredstava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 ili </a:t>
                      </a:r>
                      <a:r>
                        <a:rPr kumimoji="0" lang="hr-H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ＭＳ Ｐゴシック"/>
                        </a:rPr>
                        <a:t>45 dana od odobrenja završnog izvješća </a:t>
                      </a:r>
                      <a:endParaRPr kumimoji="0" lang="en-GB" sz="18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200" b="1" smtClean="0">
                <a:solidFill>
                  <a:srgbClr val="2FB1CC"/>
                </a:solidFill>
              </a:rPr>
              <a:t>Aktivnost </a:t>
            </a:r>
            <a:br>
              <a:rPr lang="hr-HR" sz="3200" b="1" smtClean="0">
                <a:solidFill>
                  <a:srgbClr val="2FB1CC"/>
                </a:solidFill>
              </a:rPr>
            </a:br>
            <a:r>
              <a:rPr lang="hr-HR" sz="3200" b="1" smtClean="0">
                <a:solidFill>
                  <a:srgbClr val="2FB1CC"/>
                </a:solidFill>
              </a:rPr>
              <a:t>Comenius pripremni posjeti i kontakt seminari </a:t>
            </a: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43011"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71750" y="214313"/>
            <a:ext cx="6272213" cy="928687"/>
          </a:xfrm>
        </p:spPr>
        <p:txBody>
          <a:bodyPr/>
          <a:lstStyle/>
          <a:p>
            <a:r>
              <a:rPr lang="hr-HR" sz="3200" smtClean="0">
                <a:solidFill>
                  <a:srgbClr val="2FB1CC"/>
                </a:solidFill>
              </a:rPr>
              <a:t>Pripremni posjeti</a:t>
            </a:r>
          </a:p>
        </p:txBody>
      </p:sp>
      <p:sp>
        <p:nvSpPr>
          <p:cNvPr id="46083" name="Content Placeholder 2"/>
          <p:cNvSpPr>
            <a:spLocks noGrp="1"/>
          </p:cNvSpPr>
          <p:nvPr>
            <p:ph idx="1"/>
          </p:nvPr>
        </p:nvSpPr>
        <p:spPr>
          <a:xfrm>
            <a:off x="285750" y="1071563"/>
            <a:ext cx="7772400" cy="5429250"/>
          </a:xfrm>
        </p:spPr>
        <p:txBody>
          <a:bodyPr/>
          <a:lstStyle/>
          <a:p>
            <a:pPr>
              <a:lnSpc>
                <a:spcPct val="150000"/>
              </a:lnSpc>
              <a:buFontTx/>
              <a:buNone/>
              <a:defRPr/>
            </a:pPr>
            <a:r>
              <a:rPr lang="hr-HR" sz="2400" b="1" dirty="0" smtClean="0">
                <a:solidFill>
                  <a:srgbClr val="DE6E46"/>
                </a:solidFill>
              </a:rPr>
              <a:t>Što?</a:t>
            </a:r>
          </a:p>
          <a:p>
            <a:pPr>
              <a:lnSpc>
                <a:spcPct val="150000"/>
              </a:lnSpc>
              <a:defRPr/>
            </a:pPr>
            <a:r>
              <a:rPr lang="hr-HR" sz="2400" b="1" dirty="0" smtClean="0">
                <a:solidFill>
                  <a:srgbClr val="2FB1CC"/>
                </a:solidFill>
              </a:rPr>
              <a:t>Pripremni posjet </a:t>
            </a:r>
            <a:r>
              <a:rPr lang="hr-HR" sz="2400" dirty="0" smtClean="0">
                <a:solidFill>
                  <a:srgbClr val="2FB1CC"/>
                </a:solidFill>
              </a:rPr>
              <a:t>ustanovi partneru</a:t>
            </a:r>
          </a:p>
          <a:p>
            <a:pPr>
              <a:lnSpc>
                <a:spcPct val="150000"/>
              </a:lnSpc>
              <a:defRPr/>
            </a:pPr>
            <a:r>
              <a:rPr lang="hr-HR" sz="2400" b="1" dirty="0" smtClean="0">
                <a:solidFill>
                  <a:srgbClr val="2FB1CC"/>
                </a:solidFill>
              </a:rPr>
              <a:t>Kontakt seminar </a:t>
            </a:r>
          </a:p>
          <a:p>
            <a:pPr>
              <a:lnSpc>
                <a:spcPct val="150000"/>
              </a:lnSpc>
              <a:buFontTx/>
              <a:buNone/>
              <a:defRPr/>
            </a:pPr>
            <a:r>
              <a:rPr lang="hr-HR" sz="2400" b="1" dirty="0" smtClean="0">
                <a:solidFill>
                  <a:srgbClr val="DE6E46"/>
                </a:solidFill>
              </a:rPr>
              <a:t>Zašto?</a:t>
            </a:r>
            <a:r>
              <a:rPr lang="hr-HR" sz="2400" b="1" dirty="0" smtClean="0">
                <a:solidFill>
                  <a:srgbClr val="FF0000"/>
                </a:solidFill>
              </a:rPr>
              <a:t> </a:t>
            </a:r>
            <a:r>
              <a:rPr lang="hr-HR" sz="2400" dirty="0" smtClean="0">
                <a:solidFill>
                  <a:srgbClr val="938678"/>
                </a:solidFill>
              </a:rPr>
              <a:t>za uspostavu partnerskog odnosa između škola / vrtića </a:t>
            </a:r>
          </a:p>
          <a:p>
            <a:pPr>
              <a:lnSpc>
                <a:spcPct val="150000"/>
              </a:lnSpc>
              <a:buFontTx/>
              <a:buNone/>
              <a:defRPr/>
            </a:pPr>
            <a:r>
              <a:rPr lang="hr-HR" sz="2400" b="1" dirty="0" smtClean="0">
                <a:solidFill>
                  <a:srgbClr val="DE6E46"/>
                </a:solidFill>
              </a:rPr>
              <a:t>Za koga? </a:t>
            </a:r>
            <a:r>
              <a:rPr lang="hr-HR" sz="2400" dirty="0" smtClean="0">
                <a:solidFill>
                  <a:srgbClr val="938678"/>
                </a:solidFill>
              </a:rPr>
              <a:t>za vrtiće/škole koje žele surađivati s vrtićima/školama iz Europe</a:t>
            </a:r>
          </a:p>
          <a:p>
            <a:pPr>
              <a:lnSpc>
                <a:spcPct val="150000"/>
              </a:lnSpc>
              <a:buFontTx/>
              <a:buNone/>
              <a:defRPr/>
            </a:pPr>
            <a:r>
              <a:rPr lang="hr-HR" sz="2400" b="1" dirty="0" smtClean="0">
                <a:solidFill>
                  <a:srgbClr val="DE6E46"/>
                </a:solidFill>
              </a:rPr>
              <a:t>Koliko traje?  </a:t>
            </a:r>
            <a:r>
              <a:rPr lang="hr-HR" sz="2400" dirty="0" smtClean="0">
                <a:solidFill>
                  <a:srgbClr val="938678"/>
                </a:solidFill>
              </a:rPr>
              <a:t>1- 5 dana (dani na putu uključeni)</a:t>
            </a:r>
          </a:p>
          <a:p>
            <a:pPr>
              <a:lnSpc>
                <a:spcPct val="80000"/>
              </a:lnSpc>
              <a:buFont typeface="Wingdings" pitchFamily="2" charset="2"/>
              <a:buChar char="§"/>
              <a:defRPr/>
            </a:pPr>
            <a:endParaRPr lang="hr-HR" sz="4400" dirty="0" smtClean="0">
              <a:solidFill>
                <a:schemeClr val="bg2"/>
              </a:solidFill>
            </a:endParaRPr>
          </a:p>
          <a:p>
            <a:pPr>
              <a:lnSpc>
                <a:spcPct val="80000"/>
              </a:lnSpc>
              <a:buFontTx/>
              <a:buNone/>
              <a:defRPr/>
            </a:pPr>
            <a:endParaRPr lang="hr-HR" sz="4400" dirty="0" smtClean="0">
              <a:solidFill>
                <a:schemeClr val="bg2"/>
              </a:solidFill>
            </a:endParaRPr>
          </a:p>
          <a:p>
            <a:pPr>
              <a:lnSpc>
                <a:spcPct val="80000"/>
              </a:lnSpc>
              <a:buFont typeface="Wingdings" pitchFamily="2" charset="2"/>
              <a:buChar char="§"/>
              <a:defRPr/>
            </a:pPr>
            <a:endParaRPr lang="hr-HR" sz="2800" dirty="0" smtClean="0">
              <a:solidFill>
                <a:schemeClr val="bg2"/>
              </a:solidFill>
            </a:endParaRPr>
          </a:p>
          <a:p>
            <a:pPr>
              <a:lnSpc>
                <a:spcPct val="80000"/>
              </a:lnSpc>
              <a:buFontTx/>
              <a:buNone/>
              <a:defRPr/>
            </a:pPr>
            <a:r>
              <a:rPr lang="hr-HR" sz="2800" dirty="0" smtClean="0">
                <a:solidFill>
                  <a:schemeClr val="bg1">
                    <a:lumMod val="50000"/>
                  </a:schemeClr>
                </a:solidFill>
              </a:rPr>
              <a:t>Trajanje: od 1 do 5 dana (putovanje uključeno)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e_pol_2004.jpg"/>
          <p:cNvPicPr>
            <a:picLocks noChangeAspect="1"/>
          </p:cNvPicPr>
          <p:nvPr/>
        </p:nvPicPr>
        <p:blipFill>
          <a:blip r:embed="rId3" cstate="print">
            <a:duotone>
              <a:schemeClr val="accent5">
                <a:shade val="45000"/>
                <a:satMod val="135000"/>
              </a:schemeClr>
              <a:prstClr val="white"/>
            </a:duotone>
          </a:blip>
          <a:stretch>
            <a:fillRect/>
          </a:stretch>
        </p:blipFill>
        <p:spPr>
          <a:xfrm>
            <a:off x="0" y="928670"/>
            <a:ext cx="9144000" cy="6949292"/>
          </a:xfrm>
          <a:prstGeom prst="rect">
            <a:avLst/>
          </a:prstGeom>
        </p:spPr>
      </p:pic>
      <p:sp>
        <p:nvSpPr>
          <p:cNvPr id="45059" name="Title 1"/>
          <p:cNvSpPr>
            <a:spLocks noGrp="1"/>
          </p:cNvSpPr>
          <p:nvPr>
            <p:ph type="title"/>
          </p:nvPr>
        </p:nvSpPr>
        <p:spPr>
          <a:xfrm>
            <a:off x="2857500" y="357188"/>
            <a:ext cx="5857875" cy="714375"/>
          </a:xfrm>
        </p:spPr>
        <p:txBody>
          <a:bodyPr/>
          <a:lstStyle/>
          <a:p>
            <a:r>
              <a:rPr lang="hr-HR" sz="3200" smtClean="0">
                <a:solidFill>
                  <a:srgbClr val="2FB1CC"/>
                </a:solidFill>
              </a:rPr>
              <a:t>Gdje možete ići </a:t>
            </a:r>
            <a:br>
              <a:rPr lang="hr-HR" sz="3200" smtClean="0">
                <a:solidFill>
                  <a:srgbClr val="2FB1CC"/>
                </a:solidFill>
              </a:rPr>
            </a:br>
            <a:r>
              <a:rPr lang="hr-HR" sz="3200" smtClean="0">
                <a:solidFill>
                  <a:srgbClr val="2FB1CC"/>
                </a:solidFill>
              </a:rPr>
              <a:t>na pripremni posjet?</a:t>
            </a:r>
          </a:p>
        </p:txBody>
      </p:sp>
      <p:sp>
        <p:nvSpPr>
          <p:cNvPr id="45060" name="Content Placeholder 2"/>
          <p:cNvSpPr>
            <a:spLocks noGrp="1"/>
          </p:cNvSpPr>
          <p:nvPr>
            <p:ph idx="1"/>
          </p:nvPr>
        </p:nvSpPr>
        <p:spPr>
          <a:xfrm>
            <a:off x="285750" y="1214438"/>
            <a:ext cx="8501063" cy="5214937"/>
          </a:xfrm>
        </p:spPr>
        <p:txBody>
          <a:bodyPr/>
          <a:lstStyle/>
          <a:p>
            <a:pPr>
              <a:buFont typeface="Wingdings" pitchFamily="2" charset="2"/>
              <a:buChar char="§"/>
            </a:pPr>
            <a:r>
              <a:rPr lang="hr-HR" sz="2800" b="1" smtClean="0">
                <a:solidFill>
                  <a:srgbClr val="938678"/>
                </a:solidFill>
              </a:rPr>
              <a:t>27 država članica EU </a:t>
            </a:r>
          </a:p>
          <a:p>
            <a:pPr>
              <a:buFontTx/>
              <a:buNone/>
            </a:pPr>
            <a:r>
              <a:rPr lang="hr-HR" sz="2800" b="1" smtClean="0">
                <a:solidFill>
                  <a:srgbClr val="938678"/>
                </a:solidFill>
              </a:rPr>
              <a:t>	</a:t>
            </a:r>
            <a:r>
              <a:rPr lang="hr-HR" sz="2800" smtClean="0">
                <a:solidFill>
                  <a:srgbClr val="938678"/>
                </a:solidFill>
              </a:rPr>
              <a:t>(</a:t>
            </a:r>
            <a:r>
              <a:rPr lang="hr-HR" sz="2800" i="1" smtClean="0">
                <a:solidFill>
                  <a:srgbClr val="938678"/>
                </a:solidFill>
              </a:rPr>
              <a:t>Austrija, Belgija, Bugarska, Cipar, Češka Republika, Danska, Estonija, Finska, Francuska, Njemačka, Grčka, Mađarska, Irska, Italija, Latvija, Letonija, Luksemburg, Malta, Nizozemska, Poljska, Portugal, Rumunjska, Slovačka, Slovenija, Španjolska, Švedska i Velika Britanija</a:t>
            </a:r>
            <a:r>
              <a:rPr lang="hr-HR" sz="2800" smtClean="0">
                <a:solidFill>
                  <a:srgbClr val="938678"/>
                </a:solidFill>
              </a:rPr>
              <a:t>)</a:t>
            </a:r>
          </a:p>
          <a:p>
            <a:pPr>
              <a:lnSpc>
                <a:spcPct val="150000"/>
              </a:lnSpc>
              <a:buFont typeface="Wingdings" pitchFamily="2" charset="2"/>
              <a:buChar char="§"/>
            </a:pPr>
            <a:r>
              <a:rPr lang="hr-HR" sz="2800" b="1" smtClean="0">
                <a:solidFill>
                  <a:srgbClr val="938678"/>
                </a:solidFill>
              </a:rPr>
              <a:t>Norveška, Island, Lihtenštajn</a:t>
            </a:r>
            <a:r>
              <a:rPr lang="hr-HR" sz="2800" smtClean="0">
                <a:solidFill>
                  <a:srgbClr val="938678"/>
                </a:solidFill>
              </a:rPr>
              <a:t>, </a:t>
            </a:r>
          </a:p>
          <a:p>
            <a:pPr>
              <a:lnSpc>
                <a:spcPct val="150000"/>
              </a:lnSpc>
              <a:buFont typeface="Wingdings" pitchFamily="2" charset="2"/>
              <a:buChar char="§"/>
            </a:pPr>
            <a:r>
              <a:rPr lang="hr-HR" sz="2800" b="1" smtClean="0">
                <a:solidFill>
                  <a:srgbClr val="938678"/>
                </a:solidFill>
              </a:rPr>
              <a:t>Turska</a:t>
            </a:r>
          </a:p>
          <a:p>
            <a:pPr>
              <a:buFontTx/>
              <a:buNone/>
            </a:pPr>
            <a:endParaRPr lang="hr-HR" sz="2800" smtClean="0">
              <a:solidFill>
                <a:srgbClr val="606060"/>
              </a:solidFill>
            </a:endParaRPr>
          </a:p>
          <a:p>
            <a:pPr>
              <a:buFontTx/>
              <a:buNone/>
            </a:pPr>
            <a:endParaRPr lang="hr-HR" sz="2800" smtClean="0">
              <a:solidFill>
                <a:srgbClr val="606060"/>
              </a:solidFill>
            </a:endParaRPr>
          </a:p>
          <a:p>
            <a:pPr>
              <a:lnSpc>
                <a:spcPct val="150000"/>
              </a:lnSpc>
              <a:buFontTx/>
              <a:buNone/>
            </a:pPr>
            <a:endParaRPr lang="hr-HR" smtClean="0">
              <a:solidFill>
                <a:schemeClr val="bg2"/>
              </a:solidFill>
            </a:endParaRPr>
          </a:p>
          <a:p>
            <a:pPr>
              <a:lnSpc>
                <a:spcPct val="150000"/>
              </a:lnSpc>
              <a:buFontTx/>
              <a:buNone/>
            </a:pPr>
            <a:endParaRPr lang="hr-HR" smtClean="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txBox="1">
            <a:spLocks noChangeArrowheads="1"/>
          </p:cNvSpPr>
          <p:nvPr/>
        </p:nvSpPr>
        <p:spPr bwMode="auto">
          <a:xfrm>
            <a:off x="285750" y="1000125"/>
            <a:ext cx="8572500" cy="5643563"/>
          </a:xfrm>
          <a:prstGeom prst="rect">
            <a:avLst/>
          </a:prstGeom>
          <a:noFill/>
          <a:ln w="9525">
            <a:noFill/>
            <a:miter lim="800000"/>
            <a:headEnd/>
            <a:tailEnd/>
          </a:ln>
        </p:spPr>
        <p:txBody>
          <a:bodyPr/>
          <a:lstStyle/>
          <a:p>
            <a:pPr marL="342900" indent="-342900" algn="ctr" eaLnBrk="0" hangingPunct="0">
              <a:lnSpc>
                <a:spcPct val="90000"/>
              </a:lnSpc>
              <a:spcBef>
                <a:spcPct val="20000"/>
              </a:spcBef>
            </a:pPr>
            <a:endParaRPr lang="hr-HR" sz="2800" b="1" u="none">
              <a:solidFill>
                <a:srgbClr val="DE6E46"/>
              </a:solidFill>
              <a:ea typeface="ＭＳ Ｐゴシック" pitchFamily="116" charset="-128"/>
            </a:endParaRPr>
          </a:p>
          <a:p>
            <a:pPr marL="342900" indent="-342900" algn="ctr" eaLnBrk="0" hangingPunct="0">
              <a:lnSpc>
                <a:spcPct val="90000"/>
              </a:lnSpc>
              <a:spcBef>
                <a:spcPct val="20000"/>
              </a:spcBef>
            </a:pPr>
            <a:r>
              <a:rPr lang="hr-HR" sz="2800" b="1" u="none">
                <a:solidFill>
                  <a:srgbClr val="DE6E46"/>
                </a:solidFill>
                <a:ea typeface="ＭＳ Ｐゴシック" pitchFamily="116" charset="-128"/>
              </a:rPr>
              <a:t>Kontakt seminar</a:t>
            </a:r>
          </a:p>
          <a:p>
            <a:pPr marL="342900" indent="-342900" eaLnBrk="0" hangingPunct="0">
              <a:lnSpc>
                <a:spcPct val="200000"/>
              </a:lnSpc>
              <a:spcBef>
                <a:spcPct val="20000"/>
              </a:spcBef>
              <a:buFont typeface="Arial" charset="0"/>
              <a:buChar char="•"/>
            </a:pPr>
            <a:r>
              <a:rPr lang="hr-HR" sz="1900" b="1" u="none">
                <a:solidFill>
                  <a:srgbClr val="938678"/>
                </a:solidFill>
                <a:ea typeface="ＭＳ Ｐゴシック" pitchFamily="116" charset="-128"/>
              </a:rPr>
              <a:t>Seminar</a:t>
            </a:r>
            <a:r>
              <a:rPr lang="hr-HR" sz="1900" u="none">
                <a:solidFill>
                  <a:srgbClr val="938678"/>
                </a:solidFill>
                <a:ea typeface="ＭＳ Ｐゴシック" pitchFamily="116" charset="-128"/>
              </a:rPr>
              <a:t> u trajanju </a:t>
            </a:r>
            <a:r>
              <a:rPr lang="hr-HR" sz="1900" b="1" u="none">
                <a:solidFill>
                  <a:srgbClr val="938678"/>
                </a:solidFill>
                <a:ea typeface="ＭＳ Ｐゴシック" pitchFamily="116" charset="-128"/>
              </a:rPr>
              <a:t>do 5 dana</a:t>
            </a:r>
            <a:r>
              <a:rPr lang="hr-HR" sz="1900" u="none">
                <a:solidFill>
                  <a:srgbClr val="938678"/>
                </a:solidFill>
                <a:ea typeface="ＭＳ Ｐゴシック" pitchFamily="116" charset="-128"/>
              </a:rPr>
              <a:t> u europskoj državi</a:t>
            </a:r>
          </a:p>
          <a:p>
            <a:pPr marL="342900" indent="-342900" eaLnBrk="0" hangingPunct="0">
              <a:lnSpc>
                <a:spcPct val="200000"/>
              </a:lnSpc>
              <a:spcBef>
                <a:spcPct val="20000"/>
              </a:spcBef>
              <a:buFont typeface="Arial" charset="0"/>
              <a:buChar char="•"/>
            </a:pPr>
            <a:r>
              <a:rPr lang="hr-HR" sz="1900" b="1" u="none">
                <a:solidFill>
                  <a:srgbClr val="938678"/>
                </a:solidFill>
                <a:ea typeface="ＭＳ Ｐゴシック" pitchFamily="116" charset="-128"/>
              </a:rPr>
              <a:t>Organizator</a:t>
            </a:r>
            <a:r>
              <a:rPr lang="hr-HR" sz="1900" u="none">
                <a:solidFill>
                  <a:srgbClr val="938678"/>
                </a:solidFill>
                <a:ea typeface="ＭＳ Ｐゴシック" pitchFamily="116" charset="-128"/>
              </a:rPr>
              <a:t> – Nacionalne agencije</a:t>
            </a:r>
          </a:p>
          <a:p>
            <a:pPr marL="342900" indent="-342900" eaLnBrk="0" hangingPunct="0">
              <a:lnSpc>
                <a:spcPct val="200000"/>
              </a:lnSpc>
              <a:spcBef>
                <a:spcPct val="20000"/>
              </a:spcBef>
              <a:buFont typeface="Arial" charset="0"/>
              <a:buChar char="•"/>
            </a:pPr>
            <a:r>
              <a:rPr lang="hr-HR" sz="1900" b="1" u="none">
                <a:solidFill>
                  <a:srgbClr val="938678"/>
                </a:solidFill>
                <a:ea typeface="ＭＳ Ｐゴシック" pitchFamily="116" charset="-128"/>
              </a:rPr>
              <a:t>Cilj</a:t>
            </a:r>
            <a:r>
              <a:rPr lang="hr-HR" sz="1900" u="none">
                <a:solidFill>
                  <a:srgbClr val="938678"/>
                </a:solidFill>
                <a:ea typeface="ＭＳ Ｐゴシック" pitchFamily="116" charset="-128"/>
              </a:rPr>
              <a:t> – pronalaženje partnera</a:t>
            </a:r>
            <a:endParaRPr lang="hr-HR" sz="1900" b="1" u="none">
              <a:solidFill>
                <a:srgbClr val="938678"/>
              </a:solidFill>
              <a:ea typeface="ＭＳ Ｐゴシック" pitchFamily="116" charset="-128"/>
            </a:endParaRPr>
          </a:p>
          <a:p>
            <a:pPr marL="342900" indent="-342900" eaLnBrk="0" hangingPunct="0">
              <a:lnSpc>
                <a:spcPct val="200000"/>
              </a:lnSpc>
              <a:spcBef>
                <a:spcPct val="20000"/>
              </a:spcBef>
              <a:buFont typeface="Arial" charset="0"/>
              <a:buChar char="•"/>
            </a:pPr>
            <a:r>
              <a:rPr lang="hr-HR" sz="1900" b="1" u="none">
                <a:solidFill>
                  <a:srgbClr val="938678"/>
                </a:solidFill>
                <a:ea typeface="ＭＳ Ｐゴシック" pitchFamily="116" charset="-128"/>
              </a:rPr>
              <a:t>Lista kontakt</a:t>
            </a:r>
            <a:r>
              <a:rPr lang="hr-HR" sz="1900" u="none">
                <a:solidFill>
                  <a:srgbClr val="938678"/>
                </a:solidFill>
                <a:ea typeface="ＭＳ Ｐゴシック" pitchFamily="116" charset="-128"/>
              </a:rPr>
              <a:t> seminara sa rokovima za prijavu na </a:t>
            </a:r>
            <a:r>
              <a:rPr lang="hr-HR" sz="1900" u="none">
                <a:solidFill>
                  <a:schemeClr val="bg2"/>
                </a:solidFill>
                <a:ea typeface="ＭＳ Ｐゴシック" pitchFamily="116" charset="-128"/>
                <a:hlinkClick r:id="rId3"/>
              </a:rPr>
              <a:t>www.mobilnost.hr</a:t>
            </a:r>
            <a:endParaRPr lang="hr-HR" sz="1900" u="none">
              <a:solidFill>
                <a:schemeClr val="bg2"/>
              </a:solidFill>
              <a:ea typeface="ＭＳ Ｐゴシック" pitchFamily="116" charset="-128"/>
            </a:endParaRPr>
          </a:p>
          <a:p>
            <a:pPr marL="342900" indent="-342900" eaLnBrk="0" hangingPunct="0">
              <a:lnSpc>
                <a:spcPct val="80000"/>
              </a:lnSpc>
              <a:spcBef>
                <a:spcPct val="20000"/>
              </a:spcBef>
              <a:buFont typeface="Wingdings" pitchFamily="2" charset="2"/>
              <a:buChar char="§"/>
            </a:pPr>
            <a:endParaRPr lang="hr-HR" sz="2000" b="1">
              <a:solidFill>
                <a:schemeClr val="bg2"/>
              </a:solidFill>
              <a:ea typeface="ＭＳ Ｐゴシック" pitchFamily="116" charset="-128"/>
            </a:endParaRPr>
          </a:p>
          <a:p>
            <a:pPr marL="342900" indent="-342900" eaLnBrk="0" hangingPunct="0">
              <a:lnSpc>
                <a:spcPct val="80000"/>
              </a:lnSpc>
              <a:spcBef>
                <a:spcPct val="20000"/>
              </a:spcBef>
              <a:buFont typeface="Wingdings" pitchFamily="2" charset="2"/>
              <a:buChar char="§"/>
            </a:pPr>
            <a:endParaRPr lang="hr-HR" sz="2000">
              <a:ea typeface="ＭＳ Ｐゴシック" pitchFamily="116" charset="-128"/>
            </a:endParaRPr>
          </a:p>
          <a:p>
            <a:pPr marL="342900" indent="-342900" eaLnBrk="0" hangingPunct="0">
              <a:lnSpc>
                <a:spcPct val="80000"/>
              </a:lnSpc>
              <a:spcBef>
                <a:spcPct val="20000"/>
              </a:spcBef>
              <a:buFont typeface="Wingdings" pitchFamily="2" charset="2"/>
              <a:buChar char="§"/>
            </a:pPr>
            <a:endParaRPr lang="hr-HR">
              <a:ea typeface="ＭＳ Ｐゴシック" pitchFamily="116" charset="-128"/>
            </a:endParaRPr>
          </a:p>
          <a:p>
            <a:pPr marL="342900" indent="-342900" eaLnBrk="0" hangingPunct="0">
              <a:lnSpc>
                <a:spcPct val="80000"/>
              </a:lnSpc>
              <a:spcBef>
                <a:spcPct val="20000"/>
              </a:spcBef>
              <a:buFont typeface="Wingdings" pitchFamily="2" charset="2"/>
              <a:buChar char="§"/>
            </a:pPr>
            <a:endParaRPr lang="hr-HR">
              <a:ea typeface="ＭＳ Ｐゴシック" pitchFamily="116" charset="-128"/>
            </a:endParaRPr>
          </a:p>
        </p:txBody>
      </p:sp>
      <p:sp>
        <p:nvSpPr>
          <p:cNvPr id="5" name="TextBox 4"/>
          <p:cNvSpPr txBox="1"/>
          <p:nvPr/>
        </p:nvSpPr>
        <p:spPr>
          <a:xfrm>
            <a:off x="2571750" y="0"/>
            <a:ext cx="6572250" cy="1077913"/>
          </a:xfrm>
          <a:prstGeom prst="rect">
            <a:avLst/>
          </a:prstGeom>
          <a:noFill/>
        </p:spPr>
        <p:txBody>
          <a:bodyPr>
            <a:spAutoFit/>
          </a:bodyPr>
          <a:lstStyle/>
          <a:p>
            <a:pPr algn="r">
              <a:defRPr/>
            </a:pPr>
            <a:r>
              <a:rPr lang="hr-HR" sz="3200" u="none" dirty="0">
                <a:solidFill>
                  <a:srgbClr val="2FB1CC"/>
                </a:solidFill>
                <a:latin typeface="+mj-lt"/>
                <a:ea typeface="+mj-ea"/>
                <a:cs typeface="ＭＳ Ｐゴシック"/>
              </a:rPr>
              <a:t>Nemate potencijalnu </a:t>
            </a:r>
          </a:p>
          <a:p>
            <a:pPr algn="r">
              <a:defRPr/>
            </a:pPr>
            <a:r>
              <a:rPr lang="hr-HR" sz="3200" u="none" dirty="0">
                <a:solidFill>
                  <a:srgbClr val="2FB1CC"/>
                </a:solidFill>
                <a:latin typeface="+mj-lt"/>
                <a:ea typeface="+mj-ea"/>
                <a:cs typeface="ＭＳ Ｐゴシック"/>
              </a:rPr>
              <a:t>ustanovu partnera?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214313" y="1143000"/>
            <a:ext cx="8129587" cy="5429250"/>
          </a:xfrm>
        </p:spPr>
        <p:txBody>
          <a:bodyPr/>
          <a:lstStyle/>
          <a:p>
            <a:pPr>
              <a:buFontTx/>
              <a:buAutoNum type="arabicParenR"/>
            </a:pPr>
            <a:r>
              <a:rPr lang="hr-HR" sz="2000" b="1" smtClean="0"/>
              <a:t>Kontakt seminar: Comenius</a:t>
            </a:r>
            <a:r>
              <a:rPr lang="hr-HR" sz="2000" smtClean="0"/>
              <a:t/>
            </a:r>
            <a:br>
              <a:rPr lang="hr-HR" sz="2000" smtClean="0"/>
            </a:br>
            <a:r>
              <a:rPr lang="hr-HR" sz="2000" smtClean="0"/>
              <a:t>Naziv kontakt seminara: Key Competences</a:t>
            </a:r>
            <a:br>
              <a:rPr lang="hr-HR" sz="2000" smtClean="0"/>
            </a:br>
            <a:r>
              <a:rPr lang="hr-HR" sz="2000" smtClean="0"/>
              <a:t>Tema: ključne kompetencije</a:t>
            </a:r>
            <a:br>
              <a:rPr lang="hr-HR" sz="2000" smtClean="0"/>
            </a:br>
            <a:r>
              <a:rPr lang="hr-HR" sz="2000" smtClean="0"/>
              <a:t>Ciljna skupina: nastavno i nenastavno osoblje (osnovna škola)</a:t>
            </a:r>
            <a:br>
              <a:rPr lang="hr-HR" sz="2000" smtClean="0"/>
            </a:br>
            <a:r>
              <a:rPr lang="hr-HR" sz="2000" smtClean="0"/>
              <a:t>Kada i gdje: 11.-14.10.2009., Brisel, Belgija</a:t>
            </a:r>
            <a:br>
              <a:rPr lang="hr-HR" sz="2000" smtClean="0"/>
            </a:br>
            <a:r>
              <a:rPr lang="hr-HR" sz="2000" smtClean="0"/>
              <a:t>Rok prijave Agenciji za mobilnost i programe EU: 02. 09. 2009.</a:t>
            </a:r>
            <a:r>
              <a:rPr lang="hr-HR" sz="1200" smtClean="0"/>
              <a:t/>
            </a:r>
            <a:br>
              <a:rPr lang="hr-HR" sz="1200" smtClean="0"/>
            </a:br>
            <a:endParaRPr lang="hr-HR" sz="1600" noProof="1" smtClean="0"/>
          </a:p>
          <a:p>
            <a:pPr>
              <a:buFontTx/>
              <a:buAutoNum type="arabicParenR"/>
            </a:pPr>
            <a:r>
              <a:rPr lang="hr-HR" sz="2000" b="1" smtClean="0"/>
              <a:t>Kontakt seminar: Comenius</a:t>
            </a:r>
            <a:r>
              <a:rPr lang="hr-HR" sz="2000" smtClean="0"/>
              <a:t/>
            </a:r>
            <a:br>
              <a:rPr lang="hr-HR" sz="2000" smtClean="0"/>
            </a:br>
            <a:r>
              <a:rPr lang="hr-HR" sz="2000" smtClean="0"/>
              <a:t>Naziv kontakt seminara: Teaching and learning new behaviour and practices to secure our future</a:t>
            </a:r>
            <a:br>
              <a:rPr lang="hr-HR" sz="2000" smtClean="0"/>
            </a:br>
            <a:r>
              <a:rPr lang="hr-HR" sz="2000" smtClean="0"/>
              <a:t>Tema: održivi razvoj</a:t>
            </a:r>
            <a:br>
              <a:rPr lang="hr-HR" sz="2000" smtClean="0"/>
            </a:br>
            <a:r>
              <a:rPr lang="hr-HR" sz="2000" smtClean="0"/>
              <a:t>Ciljna skupina: nastavno i nenastavno osoblje u srednjim školama</a:t>
            </a:r>
            <a:br>
              <a:rPr lang="hr-HR" sz="2000" smtClean="0"/>
            </a:br>
            <a:r>
              <a:rPr lang="hr-HR" sz="2000" smtClean="0"/>
              <a:t>Kada i gdje: 14.-18.10.2009., Amiens, Francuska</a:t>
            </a:r>
            <a:br>
              <a:rPr lang="hr-HR" sz="2000" smtClean="0"/>
            </a:br>
            <a:r>
              <a:rPr lang="hr-HR" sz="2000" smtClean="0"/>
              <a:t>Rok prijave Agenciji za mobilnost i programe EU: 02.09.2009.</a:t>
            </a:r>
          </a:p>
          <a:p>
            <a:pPr>
              <a:buFontTx/>
              <a:buNone/>
            </a:pPr>
            <a:r>
              <a:rPr lang="hr-HR" sz="2000" smtClean="0"/>
              <a:t>Radni jezik: engleski i francuski</a:t>
            </a:r>
            <a:br>
              <a:rPr lang="hr-HR" sz="2000" smtClean="0"/>
            </a:br>
            <a:r>
              <a:rPr lang="hr-HR" sz="2000" smtClean="0"/>
              <a:t>Više: </a:t>
            </a:r>
            <a:r>
              <a:rPr lang="hr-HR" sz="2000" smtClean="0">
                <a:hlinkClick r:id="rId3"/>
              </a:rPr>
              <a:t>Program</a:t>
            </a:r>
            <a:r>
              <a:rPr lang="hr-HR" sz="2000" smtClean="0"/>
              <a:t>, </a:t>
            </a:r>
            <a:r>
              <a:rPr lang="hr-HR" sz="2000" smtClean="0">
                <a:hlinkClick r:id="rId4"/>
              </a:rPr>
              <a:t>Info</a:t>
            </a:r>
            <a:endParaRPr lang="hr-HR" sz="2000" smtClean="0"/>
          </a:p>
          <a:p>
            <a:pPr>
              <a:lnSpc>
                <a:spcPct val="200000"/>
              </a:lnSpc>
              <a:buFontTx/>
              <a:buNone/>
            </a:pPr>
            <a:endParaRPr lang="hr-HR" sz="1200" noProof="1" smtClean="0"/>
          </a:p>
          <a:p>
            <a:pPr>
              <a:lnSpc>
                <a:spcPct val="200000"/>
              </a:lnSpc>
              <a:buFontTx/>
              <a:buNone/>
            </a:pPr>
            <a:endParaRPr lang="hr-HR" sz="1200" smtClean="0">
              <a:solidFill>
                <a:schemeClr val="bg2"/>
              </a:solidFill>
            </a:endParaRPr>
          </a:p>
          <a:p>
            <a:pPr>
              <a:buFontTx/>
              <a:buNone/>
            </a:pPr>
            <a:endParaRPr lang="hr-HR" sz="2400" smtClean="0">
              <a:solidFill>
                <a:schemeClr val="bg2"/>
              </a:solidFill>
            </a:endParaRPr>
          </a:p>
        </p:txBody>
      </p:sp>
      <p:sp>
        <p:nvSpPr>
          <p:cNvPr id="47107" name="TextBox 4"/>
          <p:cNvSpPr txBox="1">
            <a:spLocks noChangeArrowheads="1"/>
          </p:cNvSpPr>
          <p:nvPr/>
        </p:nvSpPr>
        <p:spPr bwMode="auto">
          <a:xfrm>
            <a:off x="2500313" y="357188"/>
            <a:ext cx="6572250" cy="584200"/>
          </a:xfrm>
          <a:prstGeom prst="rect">
            <a:avLst/>
          </a:prstGeom>
          <a:noFill/>
          <a:ln w="9525">
            <a:noFill/>
            <a:miter lim="800000"/>
            <a:headEnd/>
            <a:tailEnd/>
          </a:ln>
        </p:spPr>
        <p:txBody>
          <a:bodyPr>
            <a:spAutoFit/>
          </a:bodyPr>
          <a:lstStyle/>
          <a:p>
            <a:pPr algn="r"/>
            <a:r>
              <a:rPr lang="hr-HR" sz="3200" u="none">
                <a:solidFill>
                  <a:srgbClr val="2FB1CC"/>
                </a:solidFill>
                <a:ea typeface="ＭＳ Ｐゴシック" pitchFamily="116" charset="-128"/>
              </a:rPr>
              <a:t>Primjeri kontakt seminara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ChangeArrowheads="1"/>
          </p:cNvSpPr>
          <p:nvPr/>
        </p:nvSpPr>
        <p:spPr bwMode="auto">
          <a:xfrm>
            <a:off x="285750" y="1214438"/>
            <a:ext cx="8572500" cy="5214937"/>
          </a:xfrm>
          <a:prstGeom prst="rect">
            <a:avLst/>
          </a:prstGeom>
          <a:noFill/>
          <a:ln w="9525">
            <a:noFill/>
            <a:miter lim="800000"/>
            <a:headEnd/>
            <a:tailEnd/>
          </a:ln>
        </p:spPr>
        <p:txBody>
          <a:bodyPr/>
          <a:lstStyle/>
          <a:p>
            <a:pPr marL="342900" indent="-342900" algn="ctr" eaLnBrk="0" hangingPunct="0">
              <a:lnSpc>
                <a:spcPct val="90000"/>
              </a:lnSpc>
              <a:spcBef>
                <a:spcPct val="20000"/>
              </a:spcBef>
              <a:buFont typeface="Wingdings" pitchFamily="2" charset="2"/>
              <a:buNone/>
              <a:defRPr/>
            </a:pPr>
            <a:r>
              <a:rPr lang="hr-HR" sz="2800" b="1" u="none" dirty="0">
                <a:solidFill>
                  <a:srgbClr val="DE6E46"/>
                </a:solidFill>
                <a:ea typeface="ＭＳ Ｐゴシック" pitchFamily="34" charset="-128"/>
              </a:rPr>
              <a:t>Sastanak s partnerom</a:t>
            </a:r>
          </a:p>
          <a:p>
            <a:pPr marL="342900" indent="-342900" eaLnBrk="0" hangingPunct="0">
              <a:lnSpc>
                <a:spcPct val="90000"/>
              </a:lnSpc>
              <a:spcBef>
                <a:spcPct val="20000"/>
              </a:spcBef>
              <a:buFont typeface="Wingdings" pitchFamily="2" charset="2"/>
              <a:buChar char="§"/>
              <a:defRPr/>
            </a:pPr>
            <a:endParaRPr lang="hr-HR" sz="2000" b="1" dirty="0">
              <a:ea typeface="ＭＳ Ｐゴシック" pitchFamily="-80" charset="-128"/>
            </a:endParaRPr>
          </a:p>
          <a:p>
            <a:pPr marL="342900" indent="-342900" eaLnBrk="0" hangingPunct="0">
              <a:lnSpc>
                <a:spcPct val="90000"/>
              </a:lnSpc>
              <a:spcBef>
                <a:spcPct val="20000"/>
              </a:spcBef>
              <a:buFont typeface="Arial" pitchFamily="34" charset="0"/>
              <a:buChar char="•"/>
              <a:defRPr/>
            </a:pPr>
            <a:r>
              <a:rPr lang="hr-HR" sz="1900" b="1" u="none" dirty="0">
                <a:solidFill>
                  <a:schemeClr val="bg2"/>
                </a:solidFill>
                <a:ea typeface="ＭＳ Ｐゴシック" pitchFamily="-80" charset="-128"/>
              </a:rPr>
              <a:t>Posjet</a:t>
            </a:r>
            <a:r>
              <a:rPr lang="hr-HR" sz="1900" u="none" dirty="0">
                <a:solidFill>
                  <a:schemeClr val="bg2"/>
                </a:solidFill>
                <a:ea typeface="ＭＳ Ｐゴシック" pitchFamily="-80" charset="-128"/>
              </a:rPr>
              <a:t> ustanovi partneru u trajanju </a:t>
            </a:r>
            <a:r>
              <a:rPr lang="hr-HR" sz="1900" b="1" u="none" dirty="0">
                <a:solidFill>
                  <a:schemeClr val="bg2"/>
                </a:solidFill>
                <a:ea typeface="ＭＳ Ｐゴシック" pitchFamily="-80" charset="-128"/>
              </a:rPr>
              <a:t>do 5 dana</a:t>
            </a:r>
            <a:endParaRPr lang="hr-HR" sz="1900" u="none" dirty="0">
              <a:solidFill>
                <a:schemeClr val="bg2"/>
              </a:solidFill>
              <a:ea typeface="ＭＳ Ｐゴシック" pitchFamily="-80" charset="-128"/>
            </a:endParaRPr>
          </a:p>
          <a:p>
            <a:pPr marL="342900" indent="-342900" eaLnBrk="0" hangingPunct="0">
              <a:lnSpc>
                <a:spcPct val="90000"/>
              </a:lnSpc>
              <a:spcBef>
                <a:spcPct val="20000"/>
              </a:spcBef>
              <a:buFont typeface="Arial" pitchFamily="34" charset="0"/>
              <a:buChar char="•"/>
              <a:defRPr/>
            </a:pPr>
            <a:endParaRPr lang="hr-HR" sz="1900" u="none" dirty="0">
              <a:solidFill>
                <a:schemeClr val="bg2"/>
              </a:solidFill>
              <a:ea typeface="ＭＳ Ｐゴシック" pitchFamily="-80" charset="-128"/>
            </a:endParaRPr>
          </a:p>
          <a:p>
            <a:pPr marL="342900" indent="-342900" eaLnBrk="0" hangingPunct="0">
              <a:lnSpc>
                <a:spcPct val="90000"/>
              </a:lnSpc>
              <a:spcBef>
                <a:spcPct val="20000"/>
              </a:spcBef>
              <a:buFont typeface="Arial" pitchFamily="34" charset="0"/>
              <a:buChar char="•"/>
              <a:defRPr/>
            </a:pPr>
            <a:r>
              <a:rPr lang="hr-HR" sz="1900" b="1" u="none" dirty="0">
                <a:solidFill>
                  <a:schemeClr val="bg2"/>
                </a:solidFill>
                <a:ea typeface="ＭＳ Ｐゴシック" pitchFamily="-80" charset="-128"/>
              </a:rPr>
              <a:t>Organizator</a:t>
            </a:r>
            <a:r>
              <a:rPr lang="hr-HR" sz="1900" u="none" dirty="0">
                <a:solidFill>
                  <a:schemeClr val="bg2"/>
                </a:solidFill>
                <a:ea typeface="ＭＳ Ｐゴシック" pitchFamily="-80" charset="-128"/>
              </a:rPr>
              <a:t> – Vi sami</a:t>
            </a:r>
          </a:p>
          <a:p>
            <a:pPr marL="342900" indent="-342900" eaLnBrk="0" hangingPunct="0">
              <a:lnSpc>
                <a:spcPct val="90000"/>
              </a:lnSpc>
              <a:spcBef>
                <a:spcPct val="20000"/>
              </a:spcBef>
              <a:buFont typeface="Arial" pitchFamily="34" charset="0"/>
              <a:buChar char="•"/>
              <a:defRPr/>
            </a:pPr>
            <a:endParaRPr lang="hr-HR" sz="1900" u="none" dirty="0">
              <a:ea typeface="ＭＳ Ｐゴシック" pitchFamily="-80" charset="-128"/>
            </a:endParaRPr>
          </a:p>
          <a:p>
            <a:pPr marL="342900" indent="-342900" eaLnBrk="0" hangingPunct="0">
              <a:lnSpc>
                <a:spcPct val="90000"/>
              </a:lnSpc>
              <a:spcBef>
                <a:spcPct val="20000"/>
              </a:spcBef>
              <a:buFont typeface="Arial" pitchFamily="34" charset="0"/>
              <a:buChar char="•"/>
              <a:defRPr/>
            </a:pPr>
            <a:r>
              <a:rPr lang="hr-HR" sz="1900" b="1" u="none" dirty="0">
                <a:solidFill>
                  <a:schemeClr val="bg2"/>
                </a:solidFill>
                <a:ea typeface="ＭＳ Ｐゴシック" pitchFamily="-80" charset="-128"/>
              </a:rPr>
              <a:t>Cilj </a:t>
            </a:r>
            <a:r>
              <a:rPr lang="hr-HR" sz="1900" u="none" dirty="0">
                <a:solidFill>
                  <a:schemeClr val="bg2"/>
                </a:solidFill>
                <a:ea typeface="ＭＳ Ｐゴシック" pitchFamily="-80" charset="-128"/>
              </a:rPr>
              <a:t>–</a:t>
            </a:r>
            <a:r>
              <a:rPr lang="hr-HR" sz="1900" u="none" dirty="0">
                <a:ea typeface="ＭＳ Ｐゴシック" pitchFamily="-80" charset="-128"/>
              </a:rPr>
              <a:t> </a:t>
            </a:r>
            <a:r>
              <a:rPr lang="hr-HR" sz="1900" u="none" dirty="0">
                <a:solidFill>
                  <a:schemeClr val="bg2"/>
                </a:solidFill>
                <a:ea typeface="ＭＳ Ｐゴシック" pitchFamily="-80" charset="-128"/>
              </a:rPr>
              <a:t>sastanak partnera i dogovaranje suradnje</a:t>
            </a:r>
          </a:p>
          <a:p>
            <a:pPr marL="342900" indent="-342900" eaLnBrk="0" hangingPunct="0">
              <a:lnSpc>
                <a:spcPct val="90000"/>
              </a:lnSpc>
              <a:spcBef>
                <a:spcPct val="20000"/>
              </a:spcBef>
              <a:buFont typeface="Arial" pitchFamily="34" charset="0"/>
              <a:buChar char="•"/>
              <a:defRPr/>
            </a:pPr>
            <a:endParaRPr lang="hr-HR" sz="1900" u="none" dirty="0">
              <a:solidFill>
                <a:schemeClr val="bg2"/>
              </a:solidFill>
              <a:ea typeface="ＭＳ Ｐゴシック" pitchFamily="-80" charset="-128"/>
            </a:endParaRPr>
          </a:p>
          <a:p>
            <a:pPr marL="342900" indent="-342900" eaLnBrk="0" hangingPunct="0">
              <a:lnSpc>
                <a:spcPct val="90000"/>
              </a:lnSpc>
              <a:spcBef>
                <a:spcPct val="20000"/>
              </a:spcBef>
              <a:buFont typeface="Arial" pitchFamily="34" charset="0"/>
              <a:buChar char="•"/>
              <a:defRPr/>
            </a:pPr>
            <a:r>
              <a:rPr lang="hr-HR" sz="1900" u="none" dirty="0">
                <a:solidFill>
                  <a:schemeClr val="bg2"/>
                </a:solidFill>
                <a:ea typeface="ＭＳ Ｐゴシック" pitchFamily="-80" charset="-128"/>
              </a:rPr>
              <a:t>Kako pronaći partnersku ustanovu?</a:t>
            </a:r>
          </a:p>
          <a:p>
            <a:pPr marL="342900" indent="-342900" eaLnBrk="0" hangingPunct="0">
              <a:lnSpc>
                <a:spcPct val="90000"/>
              </a:lnSpc>
              <a:spcBef>
                <a:spcPct val="20000"/>
              </a:spcBef>
              <a:buFont typeface="Arial" pitchFamily="34" charset="0"/>
              <a:buChar char="•"/>
              <a:defRPr/>
            </a:pPr>
            <a:endParaRPr lang="hr-HR" sz="1900" u="none" dirty="0">
              <a:solidFill>
                <a:schemeClr val="bg2"/>
              </a:solidFill>
              <a:ea typeface="ＭＳ Ｐゴシック" pitchFamily="-80" charset="-128"/>
            </a:endParaRPr>
          </a:p>
          <a:p>
            <a:pPr lvl="1">
              <a:buFont typeface="Arial" pitchFamily="34" charset="0"/>
              <a:buChar char="•"/>
              <a:defRPr/>
            </a:pPr>
            <a:r>
              <a:rPr lang="hr-HR" sz="1600" u="none" dirty="0">
                <a:solidFill>
                  <a:srgbClr val="25AFC9"/>
                </a:solidFill>
                <a:ea typeface="ＭＳ Ｐゴシック" pitchFamily="-80" charset="-128"/>
                <a:hlinkClick r:id="rId3"/>
              </a:rPr>
              <a:t>www.etwinning.net/</a:t>
            </a:r>
            <a:r>
              <a:rPr lang="hr-HR" sz="1600" u="none" dirty="0" err="1">
                <a:solidFill>
                  <a:srgbClr val="25AFC9"/>
                </a:solidFill>
                <a:ea typeface="ＭＳ Ｐゴシック" pitchFamily="-80" charset="-128"/>
                <a:hlinkClick r:id="rId3"/>
              </a:rPr>
              <a:t>en</a:t>
            </a:r>
            <a:r>
              <a:rPr lang="hr-HR" sz="1600" u="none" dirty="0">
                <a:solidFill>
                  <a:srgbClr val="25AFC9"/>
                </a:solidFill>
                <a:ea typeface="ＭＳ Ｐゴシック" pitchFamily="-80" charset="-128"/>
                <a:hlinkClick r:id="rId3"/>
              </a:rPr>
              <a:t>/</a:t>
            </a:r>
            <a:r>
              <a:rPr lang="hr-HR" sz="1600" u="none" dirty="0" err="1">
                <a:solidFill>
                  <a:srgbClr val="25AFC9"/>
                </a:solidFill>
                <a:ea typeface="ＭＳ Ｐゴシック" pitchFamily="-80" charset="-128"/>
                <a:hlinkClick r:id="rId3"/>
              </a:rPr>
              <a:t>pub</a:t>
            </a:r>
            <a:r>
              <a:rPr lang="hr-HR" sz="1600" u="none" dirty="0">
                <a:solidFill>
                  <a:srgbClr val="25AFC9"/>
                </a:solidFill>
                <a:ea typeface="ＭＳ Ｐゴシック" pitchFamily="-80" charset="-128"/>
                <a:hlinkClick r:id="rId3"/>
              </a:rPr>
              <a:t>/</a:t>
            </a:r>
            <a:r>
              <a:rPr lang="hr-HR" sz="1600" u="none" dirty="0" err="1">
                <a:solidFill>
                  <a:srgbClr val="25AFC9"/>
                </a:solidFill>
                <a:ea typeface="ＭＳ Ｐゴシック" pitchFamily="-80" charset="-128"/>
                <a:hlinkClick r:id="rId3"/>
              </a:rPr>
              <a:t>index.htm</a:t>
            </a:r>
            <a:endParaRPr lang="hr-HR" sz="1600" u="none" dirty="0">
              <a:solidFill>
                <a:srgbClr val="25AFC9"/>
              </a:solidFill>
              <a:ea typeface="ＭＳ Ｐゴシック" pitchFamily="-80" charset="-128"/>
            </a:endParaRPr>
          </a:p>
          <a:p>
            <a:pPr lvl="1">
              <a:buFont typeface="Arial" pitchFamily="34" charset="0"/>
              <a:buChar char="•"/>
              <a:defRPr/>
            </a:pPr>
            <a:endParaRPr lang="hr-HR" sz="1600" u="none" dirty="0">
              <a:solidFill>
                <a:schemeClr val="accent1">
                  <a:lumMod val="50000"/>
                </a:schemeClr>
              </a:solidFill>
              <a:ea typeface="ＭＳ Ｐゴシック" pitchFamily="-80" charset="-128"/>
            </a:endParaRPr>
          </a:p>
          <a:p>
            <a:pPr lvl="1">
              <a:buFont typeface="Arial" pitchFamily="34" charset="0"/>
              <a:buChar char="•"/>
              <a:defRPr/>
            </a:pPr>
            <a:r>
              <a:rPr lang="hr-HR" sz="1600" u="none" dirty="0">
                <a:solidFill>
                  <a:schemeClr val="bg1">
                    <a:lumMod val="50000"/>
                  </a:schemeClr>
                </a:solidFill>
                <a:ea typeface="ＭＳ Ｐゴシック" pitchFamily="-80" charset="-128"/>
              </a:rPr>
              <a:t>osobni kontakti, gradovi prijatelji i </a:t>
            </a:r>
            <a:r>
              <a:rPr lang="hr-HR" sz="1600" u="none" dirty="0" err="1">
                <a:solidFill>
                  <a:schemeClr val="bg1">
                    <a:lumMod val="50000"/>
                  </a:schemeClr>
                </a:solidFill>
                <a:ea typeface="ＭＳ Ｐゴシック" pitchFamily="-80" charset="-128"/>
              </a:rPr>
              <a:t>sl</a:t>
            </a:r>
            <a:r>
              <a:rPr lang="hr-HR" sz="1600" u="none" dirty="0">
                <a:solidFill>
                  <a:schemeClr val="bg1">
                    <a:lumMod val="50000"/>
                  </a:schemeClr>
                </a:solidFill>
                <a:ea typeface="ＭＳ Ｐゴシック" pitchFamily="-80" charset="-128"/>
              </a:rPr>
              <a:t>.</a:t>
            </a:r>
          </a:p>
          <a:p>
            <a:pPr marL="342900" indent="-342900" eaLnBrk="0" hangingPunct="0">
              <a:lnSpc>
                <a:spcPct val="90000"/>
              </a:lnSpc>
              <a:spcBef>
                <a:spcPct val="20000"/>
              </a:spcBef>
              <a:buFont typeface="Wingdings" pitchFamily="2" charset="2"/>
              <a:buChar char="§"/>
              <a:defRPr/>
            </a:pPr>
            <a:endParaRPr lang="hr-HR" b="1" dirty="0">
              <a:solidFill>
                <a:schemeClr val="bg2"/>
              </a:solidFill>
              <a:ea typeface="ＭＳ Ｐゴシック" pitchFamily="-80" charset="-128"/>
            </a:endParaRPr>
          </a:p>
          <a:p>
            <a:pPr marL="342900" indent="-342900" eaLnBrk="0" hangingPunct="0">
              <a:lnSpc>
                <a:spcPct val="90000"/>
              </a:lnSpc>
              <a:spcBef>
                <a:spcPct val="20000"/>
              </a:spcBef>
              <a:defRPr/>
            </a:pPr>
            <a:endParaRPr lang="hr-HR" sz="2000" dirty="0">
              <a:solidFill>
                <a:schemeClr val="bg2"/>
              </a:solidFill>
              <a:ea typeface="ＭＳ Ｐゴシック" pitchFamily="-80" charset="-128"/>
            </a:endParaRPr>
          </a:p>
          <a:p>
            <a:pPr marL="342900" indent="-342900" eaLnBrk="0" hangingPunct="0">
              <a:lnSpc>
                <a:spcPct val="90000"/>
              </a:lnSpc>
              <a:spcBef>
                <a:spcPct val="20000"/>
              </a:spcBef>
              <a:buFont typeface="Wingdings" pitchFamily="2" charset="2"/>
              <a:buChar char="§"/>
              <a:defRPr/>
            </a:pPr>
            <a:endParaRPr lang="hr-HR" sz="2000" dirty="0">
              <a:solidFill>
                <a:schemeClr val="bg2"/>
              </a:solidFill>
              <a:ea typeface="ＭＳ Ｐゴシック" pitchFamily="-80" charset="-128"/>
            </a:endParaRPr>
          </a:p>
        </p:txBody>
      </p:sp>
      <p:sp>
        <p:nvSpPr>
          <p:cNvPr id="48131" name="TextBox 4"/>
          <p:cNvSpPr txBox="1">
            <a:spLocks noChangeArrowheads="1"/>
          </p:cNvSpPr>
          <p:nvPr/>
        </p:nvSpPr>
        <p:spPr bwMode="auto">
          <a:xfrm>
            <a:off x="2428875" y="0"/>
            <a:ext cx="6572250" cy="1077913"/>
          </a:xfrm>
          <a:prstGeom prst="rect">
            <a:avLst/>
          </a:prstGeom>
          <a:noFill/>
          <a:ln w="9525">
            <a:noFill/>
            <a:miter lim="800000"/>
            <a:headEnd/>
            <a:tailEnd/>
          </a:ln>
        </p:spPr>
        <p:txBody>
          <a:bodyPr>
            <a:spAutoFit/>
          </a:bodyPr>
          <a:lstStyle/>
          <a:p>
            <a:pPr algn="r"/>
            <a:r>
              <a:rPr lang="hr-HR" sz="3200" u="none">
                <a:solidFill>
                  <a:srgbClr val="2FB1CC"/>
                </a:solidFill>
                <a:ea typeface="ＭＳ Ｐゴシック" pitchFamily="116" charset="-128"/>
              </a:rPr>
              <a:t>Imate ustanovu partnera</a:t>
            </a:r>
          </a:p>
          <a:p>
            <a:pPr algn="r"/>
            <a:r>
              <a:rPr lang="hr-HR" sz="3200" u="none">
                <a:solidFill>
                  <a:srgbClr val="2FB1CC"/>
                </a:solidFill>
                <a:ea typeface="ＭＳ Ｐゴシック" pitchFamily="116" charset="-128"/>
              </a:rPr>
              <a:t>želite dogovoriti suradnju</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214313" y="1143000"/>
            <a:ext cx="8129587" cy="5429250"/>
          </a:xfrm>
        </p:spPr>
        <p:txBody>
          <a:bodyPr/>
          <a:lstStyle/>
          <a:p>
            <a:pPr>
              <a:lnSpc>
                <a:spcPct val="150000"/>
              </a:lnSpc>
            </a:pPr>
            <a:r>
              <a:rPr lang="hr-HR" sz="2200" b="1" smtClean="0">
                <a:solidFill>
                  <a:srgbClr val="938678"/>
                </a:solidFill>
              </a:rPr>
              <a:t>Rok za prijavu</a:t>
            </a:r>
            <a:r>
              <a:rPr lang="hr-HR" sz="2200" smtClean="0">
                <a:solidFill>
                  <a:srgbClr val="938678"/>
                </a:solidFill>
              </a:rPr>
              <a:t>: </a:t>
            </a:r>
            <a:r>
              <a:rPr lang="hr-HR" sz="2200" smtClean="0">
                <a:solidFill>
                  <a:srgbClr val="DE6E46"/>
                </a:solidFill>
              </a:rPr>
              <a:t>45 </a:t>
            </a:r>
            <a:r>
              <a:rPr lang="hr-HR" sz="2200" smtClean="0">
                <a:solidFill>
                  <a:srgbClr val="938678"/>
                </a:solidFill>
              </a:rPr>
              <a:t>dana prije odlaska u posjet</a:t>
            </a:r>
          </a:p>
          <a:p>
            <a:pPr>
              <a:lnSpc>
                <a:spcPct val="150000"/>
              </a:lnSpc>
              <a:buFontTx/>
              <a:buNone/>
            </a:pPr>
            <a:r>
              <a:rPr lang="hr-HR" sz="2200" smtClean="0">
                <a:solidFill>
                  <a:srgbClr val="938678"/>
                </a:solidFill>
              </a:rPr>
              <a:t>     Prijava isključivo preko matične ustanove</a:t>
            </a:r>
          </a:p>
          <a:p>
            <a:pPr>
              <a:lnSpc>
                <a:spcPct val="150000"/>
              </a:lnSpc>
              <a:buFontTx/>
              <a:buNone/>
            </a:pPr>
            <a:endParaRPr lang="hr-HR" sz="2200" smtClean="0">
              <a:solidFill>
                <a:srgbClr val="938678"/>
              </a:solidFill>
            </a:endParaRPr>
          </a:p>
          <a:p>
            <a:pPr>
              <a:lnSpc>
                <a:spcPct val="150000"/>
              </a:lnSpc>
            </a:pPr>
            <a:r>
              <a:rPr lang="hr-HR" sz="2200" b="1" smtClean="0">
                <a:solidFill>
                  <a:srgbClr val="938678"/>
                </a:solidFill>
              </a:rPr>
              <a:t>Prijavni obrazac</a:t>
            </a:r>
            <a:r>
              <a:rPr lang="hr-HR" sz="2200" smtClean="0">
                <a:solidFill>
                  <a:srgbClr val="938678"/>
                </a:solidFill>
              </a:rPr>
              <a:t> na </a:t>
            </a:r>
            <a:r>
              <a:rPr lang="hr-HR" sz="2200" smtClean="0">
                <a:solidFill>
                  <a:srgbClr val="938678"/>
                </a:solidFill>
                <a:hlinkClick r:id="rId3"/>
              </a:rPr>
              <a:t>www.mobilnost.hr</a:t>
            </a:r>
            <a:endParaRPr lang="hr-HR" sz="2200" smtClean="0">
              <a:solidFill>
                <a:srgbClr val="938678"/>
              </a:solidFill>
            </a:endParaRPr>
          </a:p>
          <a:p>
            <a:pPr>
              <a:lnSpc>
                <a:spcPct val="150000"/>
              </a:lnSpc>
              <a:buFontTx/>
              <a:buNone/>
            </a:pPr>
            <a:r>
              <a:rPr lang="hr-HR" sz="2200" smtClean="0">
                <a:solidFill>
                  <a:srgbClr val="938678"/>
                </a:solidFill>
              </a:rPr>
              <a:t>	Važno: jasan cilj posjeta; vidljiva korist ustanovi</a:t>
            </a:r>
          </a:p>
          <a:p>
            <a:pPr>
              <a:lnSpc>
                <a:spcPct val="150000"/>
              </a:lnSpc>
              <a:buFontTx/>
              <a:buNone/>
            </a:pPr>
            <a:endParaRPr lang="hr-HR" sz="2200" smtClean="0">
              <a:solidFill>
                <a:srgbClr val="938678"/>
              </a:solidFill>
            </a:endParaRPr>
          </a:p>
          <a:p>
            <a:pPr>
              <a:lnSpc>
                <a:spcPct val="150000"/>
              </a:lnSpc>
            </a:pPr>
            <a:r>
              <a:rPr lang="hr-HR" sz="2200" b="1" smtClean="0">
                <a:solidFill>
                  <a:srgbClr val="938678"/>
                </a:solidFill>
              </a:rPr>
              <a:t>Nakon posjeta</a:t>
            </a:r>
            <a:r>
              <a:rPr lang="hr-HR" sz="2200" smtClean="0">
                <a:solidFill>
                  <a:srgbClr val="938678"/>
                </a:solidFill>
              </a:rPr>
              <a:t>: završno izvješće i planiranje novih aktivnosti/suradnji</a:t>
            </a:r>
          </a:p>
          <a:p>
            <a:pPr>
              <a:lnSpc>
                <a:spcPct val="200000"/>
              </a:lnSpc>
            </a:pPr>
            <a:endParaRPr lang="hr-HR" sz="2400" smtClean="0">
              <a:solidFill>
                <a:schemeClr val="bg2"/>
              </a:solidFill>
            </a:endParaRPr>
          </a:p>
          <a:p>
            <a:pPr>
              <a:buFontTx/>
              <a:buNone/>
            </a:pPr>
            <a:endParaRPr lang="hr-HR" sz="2400" smtClean="0">
              <a:solidFill>
                <a:schemeClr val="bg2"/>
              </a:solidFill>
            </a:endParaRPr>
          </a:p>
        </p:txBody>
      </p:sp>
      <p:sp>
        <p:nvSpPr>
          <p:cNvPr id="49155" name="TextBox 4"/>
          <p:cNvSpPr txBox="1">
            <a:spLocks noChangeArrowheads="1"/>
          </p:cNvSpPr>
          <p:nvPr/>
        </p:nvSpPr>
        <p:spPr bwMode="auto">
          <a:xfrm>
            <a:off x="2214563" y="0"/>
            <a:ext cx="6572250" cy="1077913"/>
          </a:xfrm>
          <a:prstGeom prst="rect">
            <a:avLst/>
          </a:prstGeom>
          <a:noFill/>
          <a:ln w="9525">
            <a:noFill/>
            <a:miter lim="800000"/>
            <a:headEnd/>
            <a:tailEnd/>
          </a:ln>
        </p:spPr>
        <p:txBody>
          <a:bodyPr>
            <a:spAutoFit/>
          </a:bodyPr>
          <a:lstStyle/>
          <a:p>
            <a:pPr algn="r"/>
            <a:r>
              <a:rPr lang="hr-HR" sz="3200" u="none">
                <a:solidFill>
                  <a:srgbClr val="2FB1CC"/>
                </a:solidFill>
                <a:ea typeface="ＭＳ Ｐゴシック" pitchFamily="116" charset="-128"/>
              </a:rPr>
              <a:t>Kako se prijaviti za </a:t>
            </a:r>
          </a:p>
          <a:p>
            <a:pPr algn="r"/>
            <a:r>
              <a:rPr lang="hr-HR" sz="3200" u="none">
                <a:solidFill>
                  <a:srgbClr val="2FB1CC"/>
                </a:solidFill>
                <a:ea typeface="ＭＳ Ｐゴシック" pitchFamily="116" charset="-128"/>
              </a:rPr>
              <a:t>pripremni posjet?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928938" y="142875"/>
            <a:ext cx="6115050" cy="1143000"/>
          </a:xfrm>
        </p:spPr>
        <p:txBody>
          <a:bodyPr/>
          <a:lstStyle/>
          <a:p>
            <a:r>
              <a:rPr lang="sr-Latn-CS" sz="3200" smtClean="0">
                <a:solidFill>
                  <a:srgbClr val="2FB1CC"/>
                </a:solidFill>
              </a:rPr>
              <a:t>Agencija za mobilnost i programe EU</a:t>
            </a:r>
            <a:endParaRPr lang="hr-HR" sz="3200" smtClean="0">
              <a:solidFill>
                <a:srgbClr val="2FB1CC"/>
              </a:solidFill>
            </a:endParaRPr>
          </a:p>
        </p:txBody>
      </p:sp>
      <p:sp>
        <p:nvSpPr>
          <p:cNvPr id="41987" name="Content Placeholder 2"/>
          <p:cNvSpPr>
            <a:spLocks noGrp="1"/>
          </p:cNvSpPr>
          <p:nvPr>
            <p:ph idx="1"/>
          </p:nvPr>
        </p:nvSpPr>
        <p:spPr/>
        <p:txBody>
          <a:bodyPr/>
          <a:lstStyle/>
          <a:p>
            <a:pPr eaLnBrk="1" hangingPunct="1">
              <a:buFont typeface="Arial" pitchFamily="34" charset="0"/>
              <a:buChar char="•"/>
              <a:defRPr/>
            </a:pPr>
            <a:r>
              <a:rPr lang="hr-HR" sz="2400" dirty="0" smtClean="0">
                <a:solidFill>
                  <a:srgbClr val="938678"/>
                </a:solidFill>
              </a:rPr>
              <a:t>osnovana: studeni 2007.</a:t>
            </a:r>
          </a:p>
          <a:p>
            <a:pPr eaLnBrk="1" hangingPunct="1">
              <a:buFont typeface="Arial" pitchFamily="34" charset="0"/>
              <a:buChar char="•"/>
              <a:defRPr/>
            </a:pPr>
            <a:r>
              <a:rPr lang="hr-HR" sz="2400" dirty="0" smtClean="0">
                <a:solidFill>
                  <a:srgbClr val="938678"/>
                </a:solidFill>
              </a:rPr>
              <a:t>Provodi obrazovne programi EU: </a:t>
            </a:r>
          </a:p>
          <a:p>
            <a:pPr indent="98425">
              <a:buFont typeface="Arial" pitchFamily="34" charset="0"/>
              <a:buChar char="•"/>
              <a:defRPr/>
            </a:pPr>
            <a:r>
              <a:rPr lang="hr-HR" sz="2400" dirty="0" smtClean="0">
                <a:solidFill>
                  <a:srgbClr val="938678"/>
                </a:solidFill>
              </a:rPr>
              <a:t>  Program za </a:t>
            </a:r>
            <a:r>
              <a:rPr lang="hr-HR" sz="2400" dirty="0" err="1" smtClean="0">
                <a:solidFill>
                  <a:srgbClr val="938678"/>
                </a:solidFill>
              </a:rPr>
              <a:t>cjeloživotno</a:t>
            </a:r>
            <a:r>
              <a:rPr lang="hr-HR" sz="2400" dirty="0" smtClean="0">
                <a:solidFill>
                  <a:srgbClr val="938678"/>
                </a:solidFill>
              </a:rPr>
              <a:t> učenje (LLP)</a:t>
            </a:r>
          </a:p>
          <a:p>
            <a:pPr indent="98425">
              <a:buFont typeface="Arial" pitchFamily="34" charset="0"/>
              <a:buChar char="•"/>
              <a:defRPr/>
            </a:pPr>
            <a:r>
              <a:rPr lang="hr-HR" sz="2400" dirty="0" smtClean="0">
                <a:solidFill>
                  <a:srgbClr val="938678"/>
                </a:solidFill>
              </a:rPr>
              <a:t>  Mladi na djelu (YIA)</a:t>
            </a:r>
          </a:p>
          <a:p>
            <a:pPr indent="98425" eaLnBrk="1" hangingPunct="1">
              <a:buFont typeface="Arial" pitchFamily="34" charset="0"/>
              <a:buChar char="•"/>
              <a:defRPr/>
            </a:pPr>
            <a:r>
              <a:rPr lang="hr-HR" sz="2400" dirty="0" smtClean="0">
                <a:solidFill>
                  <a:srgbClr val="938678"/>
                </a:solidFill>
              </a:rPr>
              <a:t>  </a:t>
            </a:r>
            <a:r>
              <a:rPr lang="hr-HR" sz="2400" dirty="0" err="1" smtClean="0">
                <a:solidFill>
                  <a:srgbClr val="938678"/>
                </a:solidFill>
              </a:rPr>
              <a:t>Euraxess</a:t>
            </a:r>
            <a:r>
              <a:rPr lang="hr-HR" sz="2400" dirty="0" smtClean="0">
                <a:solidFill>
                  <a:srgbClr val="938678"/>
                </a:solidFill>
              </a:rPr>
              <a:t>, </a:t>
            </a:r>
            <a:r>
              <a:rPr lang="hr-HR" sz="2400" dirty="0" err="1" smtClean="0">
                <a:solidFill>
                  <a:srgbClr val="938678"/>
                </a:solidFill>
              </a:rPr>
              <a:t>Europass</a:t>
            </a:r>
            <a:r>
              <a:rPr lang="hr-HR" sz="2400" dirty="0" smtClean="0">
                <a:solidFill>
                  <a:srgbClr val="938678"/>
                </a:solidFill>
              </a:rPr>
              <a:t>, </a:t>
            </a:r>
            <a:r>
              <a:rPr lang="hr-HR" sz="2400" dirty="0" err="1" smtClean="0">
                <a:solidFill>
                  <a:srgbClr val="938678"/>
                </a:solidFill>
              </a:rPr>
              <a:t>Erasmus</a:t>
            </a:r>
            <a:r>
              <a:rPr lang="hr-HR" sz="2400" dirty="0" smtClean="0">
                <a:solidFill>
                  <a:srgbClr val="938678"/>
                </a:solidFill>
              </a:rPr>
              <a:t> </a:t>
            </a:r>
            <a:r>
              <a:rPr lang="hr-HR" sz="2400" dirty="0" err="1" smtClean="0">
                <a:solidFill>
                  <a:srgbClr val="938678"/>
                </a:solidFill>
              </a:rPr>
              <a:t>Mundus</a:t>
            </a:r>
            <a:endParaRPr lang="hr-HR" sz="2400" dirty="0" smtClean="0">
              <a:solidFill>
                <a:srgbClr val="938678"/>
              </a:solidFill>
            </a:endParaRPr>
          </a:p>
          <a:p>
            <a:pPr eaLnBrk="1" hangingPunct="1">
              <a:buFont typeface="Arial" pitchFamily="34" charset="0"/>
              <a:buChar char="•"/>
              <a:defRPr/>
            </a:pPr>
            <a:endParaRPr lang="hr-HR" sz="2400" dirty="0" smtClean="0">
              <a:solidFill>
                <a:srgbClr val="938678"/>
              </a:solidFill>
            </a:endParaRPr>
          </a:p>
          <a:p>
            <a:pPr eaLnBrk="1" hangingPunct="1">
              <a:buFont typeface="Arial" pitchFamily="34" charset="0"/>
              <a:buChar char="•"/>
              <a:defRPr/>
            </a:pPr>
            <a:r>
              <a:rPr lang="hr-HR" sz="2400" dirty="0" smtClean="0">
                <a:solidFill>
                  <a:srgbClr val="938678"/>
                </a:solidFill>
              </a:rPr>
              <a:t>Suradnja s MZOŠ, MOMBS, EK</a:t>
            </a:r>
          </a:p>
          <a:p>
            <a:pPr eaLnBrk="1" hangingPunct="1">
              <a:buFont typeface="Arial" pitchFamily="34" charset="0"/>
              <a:buChar char="•"/>
              <a:defRPr/>
            </a:pPr>
            <a:r>
              <a:rPr lang="hr-HR" sz="2400" dirty="0" smtClean="0">
                <a:solidFill>
                  <a:srgbClr val="938678"/>
                </a:solidFill>
              </a:rPr>
              <a:t>IPA fond i državna sredstva</a:t>
            </a:r>
          </a:p>
          <a:p>
            <a:pPr eaLnBrk="1" hangingPunct="1">
              <a:buFont typeface="Arial" pitchFamily="34" charset="0"/>
              <a:buChar char="•"/>
              <a:defRPr/>
            </a:pPr>
            <a:r>
              <a:rPr lang="hr-HR" sz="2400" dirty="0" smtClean="0">
                <a:solidFill>
                  <a:srgbClr val="938678"/>
                </a:solidFill>
              </a:rPr>
              <a:t>Poziv na natječaj 2009. godine</a:t>
            </a:r>
          </a:p>
          <a:p>
            <a:pPr marL="0" indent="0" eaLnBrk="1" hangingPunct="1">
              <a:lnSpc>
                <a:spcPct val="80000"/>
              </a:lnSpc>
              <a:buFontTx/>
              <a:buNone/>
              <a:defRPr/>
            </a:pPr>
            <a:endParaRPr lang="hr-HR" sz="2000" b="1" dirty="0" smtClean="0">
              <a:solidFill>
                <a:schemeClr val="bg2">
                  <a:lumMod val="75000"/>
                </a:schemeClr>
              </a:solidFill>
            </a:endParaRPr>
          </a:p>
          <a:p>
            <a:pPr marL="0" indent="0" eaLnBrk="1" hangingPunct="1">
              <a:lnSpc>
                <a:spcPct val="80000"/>
              </a:lnSpc>
              <a:buFontTx/>
              <a:buNone/>
              <a:defRPr/>
            </a:pPr>
            <a:r>
              <a:rPr lang="hr-HR" sz="2000" b="1" dirty="0" smtClean="0">
                <a:solidFill>
                  <a:schemeClr val="bg2">
                    <a:lumMod val="75000"/>
                  </a:schemeClr>
                </a:solidFill>
              </a:rPr>
              <a:t> </a:t>
            </a:r>
          </a:p>
          <a:p>
            <a:pPr marL="0" indent="0" eaLnBrk="1" hangingPunct="1">
              <a:lnSpc>
                <a:spcPct val="80000"/>
              </a:lnSpc>
              <a:buFontTx/>
              <a:buNone/>
              <a:defRPr/>
            </a:pPr>
            <a:endParaRPr lang="hr-HR" sz="2000" b="1" dirty="0" smtClean="0">
              <a:solidFill>
                <a:schemeClr val="bg2">
                  <a:lumMod val="75000"/>
                </a:schemeClr>
              </a:solidFill>
            </a:endParaRPr>
          </a:p>
          <a:p>
            <a:pPr>
              <a:buFontTx/>
              <a:buNone/>
              <a:defRPr/>
            </a:pPr>
            <a:endParaRPr lang="sr-Latn-C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85938" y="0"/>
            <a:ext cx="7072312" cy="857250"/>
          </a:xfrm>
        </p:spPr>
        <p:txBody>
          <a:bodyPr/>
          <a:lstStyle/>
          <a:p>
            <a:r>
              <a:rPr lang="hr-HR" sz="3200" b="1" smtClean="0">
                <a:solidFill>
                  <a:srgbClr val="2FB1CC"/>
                </a:solidFill>
              </a:rPr>
              <a:t/>
            </a:r>
            <a:br>
              <a:rPr lang="hr-HR" sz="3200" b="1" smtClean="0">
                <a:solidFill>
                  <a:srgbClr val="2FB1CC"/>
                </a:solidFill>
              </a:rPr>
            </a:br>
            <a:r>
              <a:rPr lang="hr-HR" sz="3200" smtClean="0">
                <a:solidFill>
                  <a:srgbClr val="2FB1CC"/>
                </a:solidFill>
              </a:rPr>
              <a:t>Financijska potpora za </a:t>
            </a:r>
            <a:br>
              <a:rPr lang="hr-HR" sz="3200" smtClean="0">
                <a:solidFill>
                  <a:srgbClr val="2FB1CC"/>
                </a:solidFill>
              </a:rPr>
            </a:br>
            <a:r>
              <a:rPr lang="hr-HR" sz="3200" smtClean="0">
                <a:solidFill>
                  <a:srgbClr val="2FB1CC"/>
                </a:solidFill>
              </a:rPr>
              <a:t>pripremne posjete</a:t>
            </a:r>
          </a:p>
        </p:txBody>
      </p:sp>
      <p:sp>
        <p:nvSpPr>
          <p:cNvPr id="50179" name="Content Placeholder 2"/>
          <p:cNvSpPr>
            <a:spLocks noGrp="1"/>
          </p:cNvSpPr>
          <p:nvPr>
            <p:ph idx="1"/>
          </p:nvPr>
        </p:nvSpPr>
        <p:spPr>
          <a:xfrm>
            <a:off x="357188" y="1285875"/>
            <a:ext cx="8786812" cy="5072063"/>
          </a:xfrm>
        </p:spPr>
        <p:txBody>
          <a:bodyPr/>
          <a:lstStyle/>
          <a:p>
            <a:pPr>
              <a:buFontTx/>
              <a:buNone/>
            </a:pPr>
            <a:r>
              <a:rPr lang="hr-HR" smtClean="0">
                <a:solidFill>
                  <a:srgbClr val="938678"/>
                </a:solidFill>
              </a:rPr>
              <a:t>pokriva troškove puta / troškove života</a:t>
            </a:r>
          </a:p>
          <a:p>
            <a:pPr>
              <a:buFontTx/>
              <a:buNone/>
            </a:pPr>
            <a:endParaRPr lang="hr-HR" sz="2800" smtClean="0">
              <a:solidFill>
                <a:srgbClr val="DE6E46"/>
              </a:solidFill>
            </a:endParaRPr>
          </a:p>
          <a:p>
            <a:pPr>
              <a:buFontTx/>
              <a:buNone/>
            </a:pPr>
            <a:r>
              <a:rPr lang="hr-HR" sz="2800" smtClean="0">
                <a:solidFill>
                  <a:srgbClr val="DE6E46"/>
                </a:solidFill>
              </a:rPr>
              <a:t>Posjet ustanovi:</a:t>
            </a:r>
          </a:p>
          <a:p>
            <a:pPr lvl="1">
              <a:buFont typeface="Arial" charset="0"/>
              <a:buChar char="•"/>
            </a:pPr>
            <a:r>
              <a:rPr lang="hr-HR" smtClean="0">
                <a:solidFill>
                  <a:srgbClr val="938678"/>
                </a:solidFill>
              </a:rPr>
              <a:t>Putni troškovi do 400 eura – stvarni trošak</a:t>
            </a:r>
          </a:p>
          <a:p>
            <a:pPr lvl="1">
              <a:buFont typeface="Arial" charset="0"/>
              <a:buChar char="•"/>
            </a:pPr>
            <a:r>
              <a:rPr lang="hr-HR" smtClean="0">
                <a:solidFill>
                  <a:srgbClr val="938678"/>
                </a:solidFill>
              </a:rPr>
              <a:t>Troškovi života: </a:t>
            </a:r>
            <a:r>
              <a:rPr lang="hr-HR" sz="2400" smtClean="0">
                <a:solidFill>
                  <a:srgbClr val="938678"/>
                </a:solidFill>
              </a:rPr>
              <a:t>smještaj, hrana, lokalni prijevoz</a:t>
            </a:r>
          </a:p>
          <a:p>
            <a:pPr>
              <a:buFontTx/>
              <a:buNone/>
            </a:pPr>
            <a:r>
              <a:rPr lang="hr-HR" sz="2800" smtClean="0">
                <a:solidFill>
                  <a:srgbClr val="DE6E46"/>
                </a:solidFill>
              </a:rPr>
              <a:t>Kontakt seminar:</a:t>
            </a:r>
          </a:p>
          <a:p>
            <a:pPr lvl="1">
              <a:buFont typeface="Arial" charset="0"/>
              <a:buChar char="•"/>
            </a:pPr>
            <a:r>
              <a:rPr lang="hr-HR" smtClean="0">
                <a:solidFill>
                  <a:srgbClr val="938678"/>
                </a:solidFill>
              </a:rPr>
              <a:t>Putni troškovi do 400 eura</a:t>
            </a:r>
          </a:p>
          <a:p>
            <a:pPr lvl="1">
              <a:buFont typeface="Arial" charset="0"/>
              <a:buChar char="•"/>
            </a:pPr>
            <a:r>
              <a:rPr lang="hr-HR" smtClean="0">
                <a:solidFill>
                  <a:srgbClr val="938678"/>
                </a:solidFill>
              </a:rPr>
              <a:t>Zajednički paket troškova: </a:t>
            </a:r>
            <a:r>
              <a:rPr lang="hr-HR" sz="2400" smtClean="0">
                <a:solidFill>
                  <a:srgbClr val="938678"/>
                </a:solidFill>
              </a:rPr>
              <a:t>hrana,</a:t>
            </a:r>
          </a:p>
          <a:p>
            <a:pPr lvl="1">
              <a:buFontTx/>
              <a:buNone/>
            </a:pPr>
            <a:r>
              <a:rPr lang="hr-HR" sz="2400" smtClean="0">
                <a:solidFill>
                  <a:srgbClr val="938678"/>
                </a:solidFill>
              </a:rPr>
              <a:t>	smještaj, pisani materijali…  </a:t>
            </a:r>
          </a:p>
          <a:p>
            <a:pPr>
              <a:buFont typeface="Wingdings" pitchFamily="2" charset="2"/>
              <a:buChar char="§"/>
            </a:pPr>
            <a:endParaRPr lang="hr-HR" smtClean="0"/>
          </a:p>
          <a:p>
            <a:pPr>
              <a:buFont typeface="Wingdings" pitchFamily="2" charset="2"/>
              <a:buChar char="§"/>
            </a:pPr>
            <a:endParaRPr lang="hr-HR" smtClean="0"/>
          </a:p>
          <a:p>
            <a:pPr>
              <a:buFont typeface="Wingdings" pitchFamily="2" charset="2"/>
              <a:buChar char="§"/>
            </a:pPr>
            <a:endParaRPr lang="hr-HR" smtClean="0"/>
          </a:p>
          <a:p>
            <a:pPr>
              <a:buFont typeface="Wingdings" pitchFamily="2" charset="2"/>
              <a:buChar char="§"/>
            </a:pPr>
            <a:endParaRPr lang="hr-HR" smtClean="0"/>
          </a:p>
        </p:txBody>
      </p:sp>
      <p:pic>
        <p:nvPicPr>
          <p:cNvPr id="50180" name="Picture 3" descr="coins_6.jpg"/>
          <p:cNvPicPr>
            <a:picLocks noChangeAspect="1"/>
          </p:cNvPicPr>
          <p:nvPr/>
        </p:nvPicPr>
        <p:blipFill>
          <a:blip r:embed="rId3"/>
          <a:srcRect/>
          <a:stretch>
            <a:fillRect/>
          </a:stretch>
        </p:blipFill>
        <p:spPr bwMode="auto">
          <a:xfrm>
            <a:off x="6858000" y="3857625"/>
            <a:ext cx="142875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471738" y="-214313"/>
            <a:ext cx="6672262" cy="1752601"/>
          </a:xfrm>
        </p:spPr>
        <p:txBody>
          <a:bodyPr/>
          <a:lstStyle/>
          <a:p>
            <a:pPr eaLnBrk="1" hangingPunct="1"/>
            <a:r>
              <a:rPr lang="hr-HR" sz="3200" smtClean="0"/>
              <a:t>Financijski ciklus pripremnih posjeta</a:t>
            </a:r>
          </a:p>
        </p:txBody>
      </p:sp>
      <p:graphicFrame>
        <p:nvGraphicFramePr>
          <p:cNvPr id="7221" name="Group 53"/>
          <p:cNvGraphicFramePr>
            <a:graphicFrameLocks noGrp="1"/>
          </p:cNvGraphicFramePr>
          <p:nvPr>
            <p:ph idx="4294967295"/>
          </p:nvPr>
        </p:nvGraphicFramePr>
        <p:xfrm>
          <a:off x="684213" y="1557338"/>
          <a:ext cx="8064500" cy="5026025"/>
        </p:xfrm>
        <a:graphic>
          <a:graphicData uri="http://schemas.openxmlformats.org/drawingml/2006/table">
            <a:tbl>
              <a:tblPr/>
              <a:tblGrid>
                <a:gridCol w="3606800"/>
                <a:gridCol w="1966912"/>
                <a:gridCol w="2490788"/>
              </a:tblGrid>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Predaja procijenjenog proračuna</a:t>
                      </a:r>
                      <a:endParaRPr kumimoji="0" lang="hr-HR" sz="1800" b="0" i="0" u="none" strike="noStrike" cap="none" normalizeH="0" baseline="0" dirty="0" smtClean="0">
                        <a:ln>
                          <a:noFill/>
                        </a:ln>
                        <a:solidFill>
                          <a:srgbClr val="FF0000"/>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Predlagatelj </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Najkasnije 45 dana prije početka aktivnosti</a:t>
                      </a:r>
                    </a:p>
                  </a:txBody>
                  <a:tcPr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Provjera formalne valjanosti, kvalitete prijave, odluka o rezultatima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Najkraći mogući rok (obično oko 30 dana)</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Potpisivanje ugovora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Početak projekta</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individualno</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Prva isplata </a:t>
                      </a:r>
                    </a:p>
                    <a:p>
                      <a:pPr marL="342900" marR="0" lvl="0" indent="-342900" algn="l" defTabSz="914400" rtl="0" eaLnBrk="0" fontAlgn="base" latinLnBrk="0" hangingPunct="0">
                        <a:lnSpc>
                          <a:spcPct val="100000"/>
                        </a:lnSpc>
                        <a:spcBef>
                          <a:spcPct val="0"/>
                        </a:spcBef>
                        <a:spcAft>
                          <a:spcPct val="0"/>
                        </a:spcAft>
                        <a:buClrTx/>
                        <a:buSzTx/>
                        <a:buFontTx/>
                        <a:buNone/>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     (pred-financiranje)</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 dana od potpisivanja ugovora</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lumMod val="95000"/>
                              <a:lumOff val="5000"/>
                            </a:schemeClr>
                          </a:solidFill>
                          <a:effectLst/>
                          <a:latin typeface="Arial" pitchFamily="34" charset="0"/>
                          <a:ea typeface="ＭＳ Ｐゴシック"/>
                          <a:cs typeface="Arial" pitchFamily="34" charset="0"/>
                        </a:rPr>
                        <a:t>Završno izvješće </a:t>
                      </a:r>
                      <a:endParaRPr kumimoji="0" lang="hr-HR" sz="1800" b="0" i="1"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30 dana od završetka aktivnosti</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8191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Isplata – povrat sredstava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 ili </a:t>
                      </a:r>
                      <a:r>
                        <a:rPr kumimoji="0" lang="hr-H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ＭＳ Ｐゴシック"/>
                        </a:rPr>
                        <a:t>45 dana od odobrenja završnog izvješća </a:t>
                      </a:r>
                      <a:endParaRPr kumimoji="0" lang="en-GB" sz="18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600" b="1" smtClean="0">
                <a:solidFill>
                  <a:srgbClr val="2FB1CC"/>
                </a:solidFill>
              </a:rPr>
              <a:t>Aktivnost eTwinning</a:t>
            </a:r>
            <a:r>
              <a:rPr lang="hr-HR" sz="3200" b="1" smtClean="0">
                <a:solidFill>
                  <a:srgbClr val="2FB1CC"/>
                </a:solidFill>
              </a:rPr>
              <a:t/>
            </a:r>
            <a:br>
              <a:rPr lang="hr-HR" sz="3200" b="1" smtClean="0">
                <a:solidFill>
                  <a:srgbClr val="2FB1CC"/>
                </a:solidFill>
              </a:rPr>
            </a:b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52227"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slov 1"/>
          <p:cNvSpPr>
            <a:spLocks noGrp="1"/>
          </p:cNvSpPr>
          <p:nvPr>
            <p:ph type="title"/>
          </p:nvPr>
        </p:nvSpPr>
        <p:spPr>
          <a:xfrm>
            <a:off x="2500313" y="0"/>
            <a:ext cx="6300787" cy="1143000"/>
          </a:xfrm>
        </p:spPr>
        <p:txBody>
          <a:bodyPr/>
          <a:lstStyle/>
          <a:p>
            <a:r>
              <a:rPr lang="hr-HR" smtClean="0"/>
              <a:t>             </a:t>
            </a:r>
            <a:r>
              <a:rPr lang="hr-HR" sz="3200" smtClean="0">
                <a:solidFill>
                  <a:srgbClr val="2FB1CC"/>
                </a:solidFill>
              </a:rPr>
              <a:t>eTwinning</a:t>
            </a:r>
          </a:p>
        </p:txBody>
      </p:sp>
      <p:sp>
        <p:nvSpPr>
          <p:cNvPr id="53251" name="Rezervirano mjesto sadržaja 2"/>
          <p:cNvSpPr>
            <a:spLocks noGrp="1"/>
          </p:cNvSpPr>
          <p:nvPr>
            <p:ph idx="1"/>
          </p:nvPr>
        </p:nvSpPr>
        <p:spPr/>
        <p:txBody>
          <a:bodyPr/>
          <a:lstStyle/>
          <a:p>
            <a:r>
              <a:rPr lang="hr-HR" smtClean="0">
                <a:solidFill>
                  <a:srgbClr val="938678"/>
                </a:solidFill>
              </a:rPr>
              <a:t>http://www.etwinning.net/en/pub/index.htm</a:t>
            </a:r>
          </a:p>
          <a:p>
            <a:r>
              <a:rPr lang="hr-HR" smtClean="0">
                <a:solidFill>
                  <a:srgbClr val="938678"/>
                </a:solidFill>
              </a:rPr>
              <a:t>suradnja vrtića i škola iz Europe na internetu</a:t>
            </a:r>
          </a:p>
          <a:p>
            <a:r>
              <a:rPr lang="hr-HR" smtClean="0">
                <a:solidFill>
                  <a:srgbClr val="938678"/>
                </a:solidFill>
              </a:rPr>
              <a:t>jednostavno, bez prijavnog obrasca</a:t>
            </a:r>
          </a:p>
          <a:p>
            <a:r>
              <a:rPr lang="hr-HR" smtClean="0">
                <a:solidFill>
                  <a:srgbClr val="938678"/>
                </a:solidFill>
              </a:rPr>
              <a:t>bezgranične mogućnosti</a:t>
            </a:r>
          </a:p>
          <a:p>
            <a:r>
              <a:rPr lang="hr-HR" smtClean="0">
                <a:solidFill>
                  <a:srgbClr val="938678"/>
                </a:solidFill>
              </a:rPr>
              <a:t>70.000 korisnika; 3.500 projekata</a:t>
            </a:r>
          </a:p>
          <a:p>
            <a:r>
              <a:rPr lang="hr-HR" smtClean="0">
                <a:solidFill>
                  <a:srgbClr val="938678"/>
                </a:solidFill>
              </a:rPr>
              <a:t>Oko 100 korisnika iz RH</a:t>
            </a:r>
          </a:p>
          <a:p>
            <a:endParaRPr lang="hr-H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slov 1"/>
          <p:cNvSpPr>
            <a:spLocks noGrp="1"/>
          </p:cNvSpPr>
          <p:nvPr>
            <p:ph type="title"/>
          </p:nvPr>
        </p:nvSpPr>
        <p:spPr>
          <a:xfrm>
            <a:off x="2500313" y="0"/>
            <a:ext cx="6300787" cy="1143000"/>
          </a:xfrm>
        </p:spPr>
        <p:txBody>
          <a:bodyPr/>
          <a:lstStyle/>
          <a:p>
            <a:r>
              <a:rPr lang="hr-HR" smtClean="0"/>
              <a:t>             </a:t>
            </a:r>
            <a:r>
              <a:rPr lang="hr-HR" sz="3200" smtClean="0">
                <a:solidFill>
                  <a:srgbClr val="2FB1CC"/>
                </a:solidFill>
              </a:rPr>
              <a:t>eTwinning</a:t>
            </a:r>
          </a:p>
        </p:txBody>
      </p:sp>
      <p:sp>
        <p:nvSpPr>
          <p:cNvPr id="54275" name="Rezervirano mjesto sadržaja 2"/>
          <p:cNvSpPr>
            <a:spLocks noGrp="1"/>
          </p:cNvSpPr>
          <p:nvPr>
            <p:ph idx="1"/>
          </p:nvPr>
        </p:nvSpPr>
        <p:spPr/>
        <p:txBody>
          <a:bodyPr/>
          <a:lstStyle/>
          <a:p>
            <a:r>
              <a:rPr lang="hr-HR" smtClean="0">
                <a:solidFill>
                  <a:srgbClr val="938678"/>
                </a:solidFill>
              </a:rPr>
              <a:t>PDWs (Professional Development Work)</a:t>
            </a:r>
          </a:p>
          <a:p>
            <a:pPr>
              <a:buFontTx/>
              <a:buNone/>
            </a:pPr>
            <a:endParaRPr lang="hr-HR" smtClean="0">
              <a:solidFill>
                <a:srgbClr val="938678"/>
              </a:solidFill>
            </a:endParaRPr>
          </a:p>
          <a:p>
            <a:r>
              <a:rPr lang="hr-HR" smtClean="0">
                <a:solidFill>
                  <a:srgbClr val="938678"/>
                </a:solidFill>
              </a:rPr>
              <a:t>budget za 2010. 24.000 EUR</a:t>
            </a:r>
          </a:p>
          <a:p>
            <a:pPr>
              <a:buFontTx/>
              <a:buNone/>
            </a:pPr>
            <a:endParaRPr lang="hr-HR" smtClean="0">
              <a:solidFill>
                <a:srgbClr val="938678"/>
              </a:solidFill>
            </a:endParaRPr>
          </a:p>
          <a:p>
            <a:r>
              <a:rPr lang="hr-HR" smtClean="0">
                <a:solidFill>
                  <a:srgbClr val="938678"/>
                </a:solidFill>
              </a:rPr>
              <a:t>učlanite se na eTwinning!</a:t>
            </a:r>
          </a:p>
          <a:p>
            <a:endParaRPr lang="hr-H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slov 1"/>
          <p:cNvSpPr>
            <a:spLocks noGrp="1"/>
          </p:cNvSpPr>
          <p:nvPr>
            <p:ph type="title"/>
          </p:nvPr>
        </p:nvSpPr>
        <p:spPr>
          <a:xfrm>
            <a:off x="2500313" y="0"/>
            <a:ext cx="6300787" cy="1143000"/>
          </a:xfrm>
        </p:spPr>
        <p:txBody>
          <a:bodyPr/>
          <a:lstStyle/>
          <a:p>
            <a:endParaRPr lang="sr-Latn-CS" smtClean="0"/>
          </a:p>
        </p:txBody>
      </p:sp>
      <p:sp>
        <p:nvSpPr>
          <p:cNvPr id="55299" name="Rezervirano mjesto sadržaja 2"/>
          <p:cNvSpPr>
            <a:spLocks noGrp="1"/>
          </p:cNvSpPr>
          <p:nvPr>
            <p:ph idx="1"/>
          </p:nvPr>
        </p:nvSpPr>
        <p:spPr/>
        <p:txBody>
          <a:bodyPr/>
          <a:lstStyle/>
          <a:p>
            <a:endParaRPr lang="sr-Latn-CS" smtClean="0"/>
          </a:p>
        </p:txBody>
      </p:sp>
      <p:pic>
        <p:nvPicPr>
          <p:cNvPr id="55300" name="Picture 2"/>
          <p:cNvPicPr>
            <a:picLocks noChangeAspect="1" noChangeArrowheads="1"/>
          </p:cNvPicPr>
          <p:nvPr/>
        </p:nvPicPr>
        <p:blipFill>
          <a:blip r:embed="rId2"/>
          <a:srcRect/>
          <a:stretch>
            <a:fillRect/>
          </a:stretch>
        </p:blipFill>
        <p:spPr bwMode="auto">
          <a:xfrm>
            <a:off x="0" y="-642938"/>
            <a:ext cx="9144000" cy="750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ctrTitle"/>
          </p:nvPr>
        </p:nvSpPr>
        <p:spPr>
          <a:xfrm>
            <a:off x="500063" y="3000375"/>
            <a:ext cx="8351837"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600" b="1" smtClean="0">
                <a:solidFill>
                  <a:srgbClr val="2FB1CC"/>
                </a:solidFill>
              </a:rPr>
              <a:t>Aktivnost </a:t>
            </a:r>
            <a:br>
              <a:rPr lang="hr-HR" sz="3600" b="1" smtClean="0">
                <a:solidFill>
                  <a:srgbClr val="2FB1CC"/>
                </a:solidFill>
              </a:rPr>
            </a:br>
            <a:r>
              <a:rPr lang="hr-HR" sz="3600" b="1" smtClean="0">
                <a:solidFill>
                  <a:srgbClr val="2FB1CC"/>
                </a:solidFill>
              </a:rPr>
              <a:t>Comenius školska partnerstva</a:t>
            </a:r>
            <a:r>
              <a:rPr lang="hr-HR" sz="3200" b="1" smtClean="0">
                <a:solidFill>
                  <a:srgbClr val="2FB1CC"/>
                </a:solidFill>
              </a:rPr>
              <a:t/>
            </a:r>
            <a:br>
              <a:rPr lang="hr-HR" sz="3200" b="1" smtClean="0">
                <a:solidFill>
                  <a:srgbClr val="2FB1CC"/>
                </a:solidFill>
              </a:rPr>
            </a:b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56323"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slov 1"/>
          <p:cNvSpPr>
            <a:spLocks noGrp="1"/>
          </p:cNvSpPr>
          <p:nvPr>
            <p:ph type="title"/>
          </p:nvPr>
        </p:nvSpPr>
        <p:spPr>
          <a:xfrm>
            <a:off x="1371600" y="214313"/>
            <a:ext cx="7772400" cy="1109662"/>
          </a:xfrm>
        </p:spPr>
        <p:txBody>
          <a:bodyPr/>
          <a:lstStyle/>
          <a:p>
            <a:r>
              <a:rPr lang="hr-HR" sz="3200" smtClean="0"/>
              <a:t>                        </a:t>
            </a:r>
            <a:r>
              <a:rPr lang="hr-HR" sz="3200" smtClean="0">
                <a:solidFill>
                  <a:srgbClr val="2FB1CC"/>
                </a:solidFill>
              </a:rPr>
              <a:t>Partnerstva</a:t>
            </a:r>
          </a:p>
        </p:txBody>
      </p:sp>
      <p:sp>
        <p:nvSpPr>
          <p:cNvPr id="29699" name="Rezervirano mjesto sadržaja 2"/>
          <p:cNvSpPr>
            <a:spLocks noGrp="1"/>
          </p:cNvSpPr>
          <p:nvPr>
            <p:ph idx="1"/>
          </p:nvPr>
        </p:nvSpPr>
        <p:spPr>
          <a:xfrm>
            <a:off x="714375" y="1214438"/>
            <a:ext cx="7772400" cy="5643562"/>
          </a:xfrm>
        </p:spPr>
        <p:txBody>
          <a:bodyPr/>
          <a:lstStyle/>
          <a:p>
            <a:pPr>
              <a:defRPr/>
            </a:pPr>
            <a:r>
              <a:rPr lang="hr-HR" sz="2800" b="1" dirty="0" smtClean="0">
                <a:solidFill>
                  <a:srgbClr val="DE6E46"/>
                </a:solidFill>
              </a:rPr>
              <a:t>Što?</a:t>
            </a:r>
          </a:p>
          <a:p>
            <a:pPr>
              <a:buFontTx/>
              <a:buNone/>
              <a:defRPr/>
            </a:pPr>
            <a:r>
              <a:rPr lang="hr-HR" sz="2800" dirty="0" smtClean="0"/>
              <a:t>	</a:t>
            </a:r>
            <a:r>
              <a:rPr lang="hr-HR" sz="2800" dirty="0" smtClean="0">
                <a:solidFill>
                  <a:srgbClr val="938678"/>
                </a:solidFill>
              </a:rPr>
              <a:t>Partnerstva između škola iz europskih država oko zajedničkog projekta </a:t>
            </a:r>
          </a:p>
          <a:p>
            <a:pPr indent="288925">
              <a:defRPr/>
            </a:pPr>
            <a:r>
              <a:rPr lang="hr-HR" sz="2800" dirty="0" smtClean="0">
                <a:solidFill>
                  <a:srgbClr val="2FB1CC"/>
                </a:solidFill>
              </a:rPr>
              <a:t>bilateralna</a:t>
            </a:r>
          </a:p>
          <a:p>
            <a:pPr indent="288925">
              <a:defRPr/>
            </a:pPr>
            <a:r>
              <a:rPr lang="hr-HR" sz="2800" dirty="0" smtClean="0">
                <a:solidFill>
                  <a:srgbClr val="2FB1CC"/>
                </a:solidFill>
              </a:rPr>
              <a:t>multilateralna</a:t>
            </a:r>
          </a:p>
          <a:p>
            <a:pPr>
              <a:defRPr/>
            </a:pPr>
            <a:r>
              <a:rPr lang="hr-HR" sz="2800" b="1" dirty="0" smtClean="0">
                <a:solidFill>
                  <a:srgbClr val="DE6E46"/>
                </a:solidFill>
              </a:rPr>
              <a:t>Za koga? </a:t>
            </a:r>
            <a:endParaRPr lang="hr-HR" sz="2800" dirty="0" smtClean="0">
              <a:solidFill>
                <a:srgbClr val="DE6E46"/>
              </a:solidFill>
            </a:endParaRPr>
          </a:p>
          <a:p>
            <a:pPr>
              <a:buFontTx/>
              <a:buNone/>
              <a:defRPr/>
            </a:pPr>
            <a:r>
              <a:rPr lang="hr-HR" sz="2800" dirty="0" smtClean="0"/>
              <a:t>	</a:t>
            </a:r>
            <a:r>
              <a:rPr lang="hr-HR" sz="2800" dirty="0" smtClean="0">
                <a:solidFill>
                  <a:srgbClr val="938678"/>
                </a:solidFill>
              </a:rPr>
              <a:t>Za vrtiće, škole i ostale odgojno-obrazovne ustanove koje žele surađivati s vrtićima i školama iz europskih država</a:t>
            </a:r>
          </a:p>
          <a:p>
            <a:pPr>
              <a:defRPr/>
            </a:pPr>
            <a:r>
              <a:rPr lang="hr-HR" sz="2800" b="1" dirty="0" smtClean="0">
                <a:solidFill>
                  <a:srgbClr val="DE6E46"/>
                </a:solidFill>
              </a:rPr>
              <a:t>Koliko traje? </a:t>
            </a:r>
            <a:r>
              <a:rPr lang="hr-HR" sz="2800" dirty="0" smtClean="0">
                <a:solidFill>
                  <a:srgbClr val="938678"/>
                </a:solidFill>
              </a:rPr>
              <a:t>2 godine</a:t>
            </a:r>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slov 1"/>
          <p:cNvSpPr>
            <a:spLocks noGrp="1"/>
          </p:cNvSpPr>
          <p:nvPr>
            <p:ph type="title"/>
          </p:nvPr>
        </p:nvSpPr>
        <p:spPr>
          <a:xfrm>
            <a:off x="1371600" y="0"/>
            <a:ext cx="7772400" cy="1109663"/>
          </a:xfrm>
        </p:spPr>
        <p:txBody>
          <a:bodyPr/>
          <a:lstStyle/>
          <a:p>
            <a:r>
              <a:rPr lang="hr-HR" sz="4800" b="1" smtClean="0">
                <a:solidFill>
                  <a:srgbClr val="2FB1CC"/>
                </a:solidFill>
              </a:rPr>
              <a:t>  </a:t>
            </a:r>
            <a:r>
              <a:rPr lang="hr-HR" sz="3200" smtClean="0">
                <a:solidFill>
                  <a:srgbClr val="2FB1CC"/>
                </a:solidFill>
              </a:rPr>
              <a:t>Kako pronaći partnere </a:t>
            </a:r>
            <a:br>
              <a:rPr lang="hr-HR" sz="3200" smtClean="0">
                <a:solidFill>
                  <a:srgbClr val="2FB1CC"/>
                </a:solidFill>
              </a:rPr>
            </a:br>
            <a:r>
              <a:rPr lang="hr-HR" sz="3200" smtClean="0">
                <a:solidFill>
                  <a:srgbClr val="2FB1CC"/>
                </a:solidFill>
              </a:rPr>
              <a:t>za Comenius školsko partnerstvo?</a:t>
            </a:r>
          </a:p>
        </p:txBody>
      </p:sp>
      <p:sp>
        <p:nvSpPr>
          <p:cNvPr id="29699" name="Rezervirano mjesto sadržaja 2"/>
          <p:cNvSpPr>
            <a:spLocks noGrp="1"/>
          </p:cNvSpPr>
          <p:nvPr>
            <p:ph idx="1"/>
          </p:nvPr>
        </p:nvSpPr>
        <p:spPr>
          <a:xfrm>
            <a:off x="714375" y="1500188"/>
            <a:ext cx="7772400" cy="4114800"/>
          </a:xfrm>
        </p:spPr>
        <p:txBody>
          <a:bodyPr/>
          <a:lstStyle/>
          <a:p>
            <a:pPr>
              <a:buFontTx/>
              <a:buNone/>
              <a:defRPr/>
            </a:pPr>
            <a:endParaRPr lang="hr-HR" sz="2400" b="1" dirty="0" smtClean="0">
              <a:solidFill>
                <a:srgbClr val="DE6E46"/>
              </a:solidFill>
            </a:endParaRPr>
          </a:p>
          <a:p>
            <a:pPr>
              <a:defRPr/>
            </a:pPr>
            <a:r>
              <a:rPr lang="hr-HR" sz="2400" b="1" dirty="0" smtClean="0">
                <a:solidFill>
                  <a:srgbClr val="DE6E46"/>
                </a:solidFill>
              </a:rPr>
              <a:t>web portal  </a:t>
            </a:r>
            <a:r>
              <a:rPr lang="hr-HR" sz="2400" b="1" dirty="0" smtClean="0">
                <a:solidFill>
                  <a:srgbClr val="DE6E46"/>
                </a:solidFill>
                <a:hlinkClick r:id="rId3"/>
              </a:rPr>
              <a:t>www.etwinning.net</a:t>
            </a:r>
            <a:endParaRPr lang="hr-HR" sz="2400" b="1" dirty="0" smtClean="0">
              <a:solidFill>
                <a:srgbClr val="DE6E46"/>
              </a:solidFill>
            </a:endParaRPr>
          </a:p>
          <a:p>
            <a:pPr>
              <a:defRPr/>
            </a:pPr>
            <a:endParaRPr lang="hr-HR" sz="2400" b="1" dirty="0" smtClean="0">
              <a:solidFill>
                <a:srgbClr val="DE6E46"/>
              </a:solidFill>
            </a:endParaRPr>
          </a:p>
          <a:p>
            <a:pPr>
              <a:defRPr/>
            </a:pPr>
            <a:r>
              <a:rPr lang="hr-HR" sz="2400" b="1" dirty="0" smtClean="0">
                <a:solidFill>
                  <a:srgbClr val="DE6E46"/>
                </a:solidFill>
              </a:rPr>
              <a:t>pripremni posjeti</a:t>
            </a:r>
          </a:p>
          <a:p>
            <a:pPr>
              <a:defRPr/>
            </a:pPr>
            <a:endParaRPr lang="hr-HR" sz="2400" b="1" dirty="0" smtClean="0">
              <a:solidFill>
                <a:srgbClr val="DE6E46"/>
              </a:solidFill>
            </a:endParaRPr>
          </a:p>
          <a:p>
            <a:pPr>
              <a:defRPr/>
            </a:pPr>
            <a:r>
              <a:rPr lang="hr-HR" sz="2400" b="1" dirty="0" smtClean="0">
                <a:solidFill>
                  <a:srgbClr val="DE6E46"/>
                </a:solidFill>
              </a:rPr>
              <a:t>kontakt seminari</a:t>
            </a:r>
          </a:p>
          <a:p>
            <a:pPr>
              <a:buFontTx/>
              <a:buNone/>
              <a:defRPr/>
            </a:pPr>
            <a:endParaRPr lang="hr-HR" sz="2400" b="1" dirty="0" smtClean="0">
              <a:solidFill>
                <a:srgbClr val="DE6E46"/>
              </a:solidFill>
            </a:endParaRPr>
          </a:p>
          <a:p>
            <a:pPr>
              <a:defRPr/>
            </a:pPr>
            <a:r>
              <a:rPr lang="hr-HR" sz="2400" b="1" dirty="0" smtClean="0">
                <a:solidFill>
                  <a:srgbClr val="DE6E46"/>
                </a:solidFill>
              </a:rPr>
              <a:t>osobni kontakti</a:t>
            </a:r>
          </a:p>
          <a:p>
            <a:pPr>
              <a:buFontTx/>
              <a:buNone/>
              <a:defRPr/>
            </a:pPr>
            <a:endParaRPr lang="hr-HR" sz="2200" b="1" dirty="0" smtClean="0">
              <a:solidFill>
                <a:srgbClr val="DE6E46"/>
              </a:solidFill>
            </a:endParaRPr>
          </a:p>
          <a:p>
            <a:pPr>
              <a:defRPr/>
            </a:pPr>
            <a:endParaRPr lang="hr-HR" sz="2000" dirty="0" smtClean="0">
              <a:solidFill>
                <a:srgbClr val="938678"/>
              </a:solidFill>
            </a:endParaRPr>
          </a:p>
          <a:p>
            <a:pPr>
              <a:defRPr/>
            </a:pPr>
            <a:endParaRPr lang="hr-HR" sz="2400" dirty="0" smtClean="0"/>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e_pol_2004.jpg"/>
          <p:cNvPicPr>
            <a:picLocks noChangeAspect="1"/>
          </p:cNvPicPr>
          <p:nvPr/>
        </p:nvPicPr>
        <p:blipFill>
          <a:blip r:embed="rId3" cstate="print">
            <a:duotone>
              <a:schemeClr val="accent5">
                <a:shade val="45000"/>
                <a:satMod val="135000"/>
              </a:schemeClr>
              <a:prstClr val="white"/>
            </a:duotone>
          </a:blip>
          <a:stretch>
            <a:fillRect/>
          </a:stretch>
        </p:blipFill>
        <p:spPr>
          <a:xfrm>
            <a:off x="0" y="928670"/>
            <a:ext cx="9144000" cy="6949292"/>
          </a:xfrm>
          <a:prstGeom prst="rect">
            <a:avLst/>
          </a:prstGeom>
        </p:spPr>
      </p:pic>
      <p:sp>
        <p:nvSpPr>
          <p:cNvPr id="59395" name="Title 1"/>
          <p:cNvSpPr>
            <a:spLocks noGrp="1"/>
          </p:cNvSpPr>
          <p:nvPr>
            <p:ph type="title"/>
          </p:nvPr>
        </p:nvSpPr>
        <p:spPr>
          <a:xfrm>
            <a:off x="2857500" y="357188"/>
            <a:ext cx="5857875" cy="714375"/>
          </a:xfrm>
        </p:spPr>
        <p:txBody>
          <a:bodyPr/>
          <a:lstStyle/>
          <a:p>
            <a:r>
              <a:rPr lang="hr-HR" sz="3200" smtClean="0">
                <a:solidFill>
                  <a:srgbClr val="2FB1CC"/>
                </a:solidFill>
              </a:rPr>
              <a:t>Gdje je moguće ostvariti partnerstvo?</a:t>
            </a:r>
          </a:p>
        </p:txBody>
      </p:sp>
      <p:sp>
        <p:nvSpPr>
          <p:cNvPr id="59396" name="Content Placeholder 2"/>
          <p:cNvSpPr>
            <a:spLocks noGrp="1"/>
          </p:cNvSpPr>
          <p:nvPr>
            <p:ph idx="1"/>
          </p:nvPr>
        </p:nvSpPr>
        <p:spPr>
          <a:xfrm>
            <a:off x="285750" y="1214438"/>
            <a:ext cx="8501063" cy="5214937"/>
          </a:xfrm>
        </p:spPr>
        <p:txBody>
          <a:bodyPr/>
          <a:lstStyle/>
          <a:p>
            <a:pPr>
              <a:buFont typeface="Wingdings" pitchFamily="2" charset="2"/>
              <a:buChar char="§"/>
            </a:pPr>
            <a:r>
              <a:rPr lang="hr-HR" sz="2800" b="1" smtClean="0">
                <a:solidFill>
                  <a:srgbClr val="938678"/>
                </a:solidFill>
              </a:rPr>
              <a:t>27 država članica EU </a:t>
            </a:r>
          </a:p>
          <a:p>
            <a:pPr>
              <a:buFontTx/>
              <a:buNone/>
            </a:pPr>
            <a:r>
              <a:rPr lang="hr-HR" sz="2800" b="1" smtClean="0">
                <a:solidFill>
                  <a:srgbClr val="938678"/>
                </a:solidFill>
              </a:rPr>
              <a:t>	</a:t>
            </a:r>
            <a:r>
              <a:rPr lang="hr-HR" sz="2800" smtClean="0">
                <a:solidFill>
                  <a:srgbClr val="938678"/>
                </a:solidFill>
              </a:rPr>
              <a:t>(</a:t>
            </a:r>
            <a:r>
              <a:rPr lang="hr-HR" sz="2800" i="1" smtClean="0">
                <a:solidFill>
                  <a:srgbClr val="938678"/>
                </a:solidFill>
              </a:rPr>
              <a:t>Austrija, Belgija, Bugarska, Cipar, Češka Republika, Danska, Estonija, Finska, Francuska, Njemačka, Grčka, Mađarska, Irska, Italija, Latvija, Letonija, Luksemburg, Malta, Nizozemska, Poljska, Portugal, Rumunjska, Slovačka, Slovenija, Španjolska, Švedska i Velika Britanija</a:t>
            </a:r>
            <a:r>
              <a:rPr lang="hr-HR" sz="2800" smtClean="0">
                <a:solidFill>
                  <a:srgbClr val="938678"/>
                </a:solidFill>
              </a:rPr>
              <a:t>)</a:t>
            </a:r>
          </a:p>
          <a:p>
            <a:pPr>
              <a:lnSpc>
                <a:spcPct val="150000"/>
              </a:lnSpc>
              <a:buFont typeface="Wingdings" pitchFamily="2" charset="2"/>
              <a:buChar char="§"/>
            </a:pPr>
            <a:r>
              <a:rPr lang="hr-HR" sz="2800" b="1" smtClean="0">
                <a:solidFill>
                  <a:srgbClr val="938678"/>
                </a:solidFill>
              </a:rPr>
              <a:t>Norveška, Island, Lihtenštajn</a:t>
            </a:r>
            <a:r>
              <a:rPr lang="hr-HR" sz="2800" smtClean="0">
                <a:solidFill>
                  <a:srgbClr val="938678"/>
                </a:solidFill>
              </a:rPr>
              <a:t>, </a:t>
            </a:r>
          </a:p>
          <a:p>
            <a:pPr>
              <a:lnSpc>
                <a:spcPct val="150000"/>
              </a:lnSpc>
              <a:buFont typeface="Wingdings" pitchFamily="2" charset="2"/>
              <a:buChar char="§"/>
            </a:pPr>
            <a:r>
              <a:rPr lang="hr-HR" sz="2800" b="1" smtClean="0">
                <a:solidFill>
                  <a:srgbClr val="938678"/>
                </a:solidFill>
              </a:rPr>
              <a:t>Turska</a:t>
            </a:r>
          </a:p>
          <a:p>
            <a:pPr>
              <a:lnSpc>
                <a:spcPct val="150000"/>
              </a:lnSpc>
              <a:buFontTx/>
              <a:buNone/>
            </a:pPr>
            <a:endParaRPr lang="hr-HR" smtClean="0">
              <a:solidFill>
                <a:schemeClr val="bg2"/>
              </a:solidFill>
            </a:endParaRPr>
          </a:p>
          <a:p>
            <a:pPr>
              <a:lnSpc>
                <a:spcPct val="150000"/>
              </a:lnSpc>
              <a:buFontTx/>
              <a:buNone/>
            </a:pPr>
            <a:endParaRPr lang="hr-HR"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28938" y="357188"/>
            <a:ext cx="6115050" cy="1143000"/>
          </a:xfrm>
        </p:spPr>
        <p:txBody>
          <a:bodyPr/>
          <a:lstStyle/>
          <a:p>
            <a:r>
              <a:rPr lang="sr-Latn-CS" sz="3200" smtClean="0">
                <a:solidFill>
                  <a:srgbClr val="2FB1CC"/>
                </a:solidFill>
              </a:rPr>
              <a:t>Program za cjeloživotno učenje (LLP)</a:t>
            </a:r>
            <a:r>
              <a:rPr lang="sr-Latn-CS" sz="3200" smtClean="0"/>
              <a:t/>
            </a:r>
            <a:br>
              <a:rPr lang="sr-Latn-CS" sz="3200" smtClean="0"/>
            </a:br>
            <a:endParaRPr lang="hr-HR" sz="3200" smtClean="0"/>
          </a:p>
        </p:txBody>
      </p:sp>
      <p:sp>
        <p:nvSpPr>
          <p:cNvPr id="10243" name="Content Placeholder 2"/>
          <p:cNvSpPr>
            <a:spLocks noGrp="1"/>
          </p:cNvSpPr>
          <p:nvPr>
            <p:ph idx="1"/>
          </p:nvPr>
        </p:nvSpPr>
        <p:spPr/>
        <p:txBody>
          <a:bodyPr/>
          <a:lstStyle/>
          <a:p>
            <a:pPr marL="0" indent="0">
              <a:spcBef>
                <a:spcPct val="0"/>
              </a:spcBef>
              <a:buFontTx/>
              <a:buNone/>
              <a:defRPr/>
            </a:pPr>
            <a:r>
              <a:rPr lang="hr-HR" sz="1800" b="1" kern="1200" dirty="0" smtClean="0">
                <a:solidFill>
                  <a:srgbClr val="938678"/>
                </a:solidFill>
              </a:rPr>
              <a:t>Sudjeluje</a:t>
            </a:r>
            <a:r>
              <a:rPr lang="hr-HR" sz="1800" kern="1200" dirty="0" smtClean="0">
                <a:solidFill>
                  <a:srgbClr val="938678"/>
                </a:solidFill>
              </a:rPr>
              <a:t>: 27 država članica EU; zemlje EFTA-e, Turska, (Hrvatska i Makedonija u pripremnoj fazi)</a:t>
            </a:r>
          </a:p>
          <a:p>
            <a:pPr marL="0" indent="0">
              <a:spcBef>
                <a:spcPct val="0"/>
              </a:spcBef>
              <a:buFontTx/>
              <a:buNone/>
              <a:defRPr/>
            </a:pPr>
            <a:r>
              <a:rPr lang="hr-HR" sz="1800" b="1" kern="1200" dirty="0" smtClean="0">
                <a:solidFill>
                  <a:srgbClr val="938678"/>
                </a:solidFill>
              </a:rPr>
              <a:t>Ciljevi</a:t>
            </a:r>
            <a:r>
              <a:rPr lang="hr-HR" sz="1800" kern="1200" dirty="0" smtClean="0">
                <a:solidFill>
                  <a:srgbClr val="938678"/>
                </a:solidFill>
              </a:rPr>
              <a:t>: napredno društvo znanja; održiv ekonomski razvoj, bolja i više  radnih mjesta, društvena kohezija  </a:t>
            </a:r>
          </a:p>
          <a:p>
            <a:pPr>
              <a:defRPr/>
            </a:pPr>
            <a:endParaRPr lang="sr-Latn-CS" dirty="0" smtClean="0"/>
          </a:p>
        </p:txBody>
      </p:sp>
      <p:graphicFrame>
        <p:nvGraphicFramePr>
          <p:cNvPr id="4" name="Group 27"/>
          <p:cNvGraphicFramePr>
            <a:graphicFrameLocks/>
          </p:cNvGraphicFramePr>
          <p:nvPr/>
        </p:nvGraphicFramePr>
        <p:xfrm>
          <a:off x="1143000" y="2928938"/>
          <a:ext cx="6626225" cy="1798320"/>
        </p:xfrm>
        <a:graphic>
          <a:graphicData uri="http://schemas.openxmlformats.org/drawingml/2006/table">
            <a:tbl>
              <a:tblPr/>
              <a:tblGrid>
                <a:gridCol w="1655762"/>
                <a:gridCol w="1844675"/>
                <a:gridCol w="1598613"/>
                <a:gridCol w="1527175"/>
              </a:tblGrid>
              <a:tr h="172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rPr>
                        <a:t>Comenius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rPr>
                        <a:t>Predškolsko i školsko obrazovanje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rPr>
                        <a:t>Leonardo da Vinci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rPr>
                        <a:t>Strukovno obrazovanje i osposobljavanje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err="1" smtClean="0">
                          <a:ln>
                            <a:noFill/>
                          </a:ln>
                          <a:solidFill>
                            <a:srgbClr val="2FB1CC"/>
                          </a:solidFill>
                          <a:effectLst/>
                          <a:latin typeface="Arial" charset="0"/>
                          <a:ea typeface="ＭＳ Ｐゴシック" pitchFamily="34" charset="-128"/>
                          <a:cs typeface="Times New Roman" pitchFamily="18" charset="0"/>
                        </a:rPr>
                        <a:t>Erasmus</a:t>
                      </a:r>
                      <a:endPar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2FB1CC"/>
                          </a:solidFill>
                          <a:effectLst/>
                          <a:latin typeface="Arial" charset="0"/>
                          <a:ea typeface="ＭＳ Ｐゴシック" pitchFamily="34" charset="-128"/>
                          <a:cs typeface="Times New Roman" pitchFamily="18" charset="0"/>
                        </a:rPr>
                        <a:t>Visoko školsko obrazovanje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25AFC9"/>
                        </a:solidFill>
                        <a:effectLst/>
                        <a:latin typeface="Arial" charset="0"/>
                        <a:ea typeface="ＭＳ Ｐゴシック"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err="1" smtClean="0">
                          <a:ln>
                            <a:noFill/>
                          </a:ln>
                          <a:solidFill>
                            <a:srgbClr val="DE6E46"/>
                          </a:solidFill>
                          <a:effectLst/>
                          <a:latin typeface="Arial" charset="0"/>
                          <a:ea typeface="ＭＳ Ｐゴシック" pitchFamily="34" charset="-128"/>
                          <a:cs typeface="Times New Roman" pitchFamily="18" charset="0"/>
                        </a:rPr>
                        <a:t>Grundtvig</a:t>
                      </a:r>
                      <a:r>
                        <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DE6E46"/>
                          </a:solidFill>
                          <a:effectLst/>
                          <a:latin typeface="Arial" charset="0"/>
                          <a:ea typeface="ＭＳ Ｐゴシック" pitchFamily="34" charset="-128"/>
                          <a:cs typeface="Times New Roman" pitchFamily="18" charset="0"/>
                        </a:rPr>
                        <a:t>Obrazovanje odraslih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Group 16"/>
          <p:cNvGraphicFramePr>
            <a:graphicFrameLocks noGrp="1"/>
          </p:cNvGraphicFramePr>
          <p:nvPr/>
        </p:nvGraphicFramePr>
        <p:xfrm>
          <a:off x="1500188" y="4786313"/>
          <a:ext cx="5897562" cy="1404430"/>
        </p:xfrm>
        <a:graphic>
          <a:graphicData uri="http://schemas.openxmlformats.org/drawingml/2006/table">
            <a:tbl>
              <a:tblPr/>
              <a:tblGrid>
                <a:gridCol w="5897562"/>
              </a:tblGrid>
              <a:tr h="7270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Transverzalni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Suradnja i inovacija u </a:t>
                      </a:r>
                      <a:r>
                        <a:rPr kumimoji="0" lang="hr-HR" sz="1400" b="0" i="0" u="none" strike="noStrike" cap="none" normalizeH="0" baseline="0" dirty="0" err="1" smtClean="0">
                          <a:ln>
                            <a:noFill/>
                          </a:ln>
                          <a:solidFill>
                            <a:srgbClr val="968880"/>
                          </a:solidFill>
                          <a:effectLst/>
                          <a:latin typeface="Arial" charset="0"/>
                          <a:ea typeface="ＭＳ Ｐゴシック" pitchFamily="-80" charset="-128"/>
                          <a:cs typeface="Times New Roman" pitchFamily="18" charset="0"/>
                        </a:rPr>
                        <a:t>cjeloživotnom</a:t>
                      </a:r>
                      <a:r>
                        <a:rPr kumimoji="0" lang="hr-HR" sz="1400" b="0"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 učenju, učenje jezika, IKT, širenje rezultata Programa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err="1" smtClean="0">
                          <a:ln>
                            <a:noFill/>
                          </a:ln>
                          <a:solidFill>
                            <a:srgbClr val="968880"/>
                          </a:solidFill>
                          <a:effectLst/>
                          <a:latin typeface="Arial" charset="0"/>
                          <a:ea typeface="ＭＳ Ｐゴシック" pitchFamily="-80" charset="-128"/>
                          <a:cs typeface="Times New Roman" pitchFamily="18" charset="0"/>
                        </a:rPr>
                        <a:t>Jean</a:t>
                      </a:r>
                      <a:r>
                        <a:rPr kumimoji="0" lang="hr-HR" sz="1400" b="1"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 </a:t>
                      </a:r>
                      <a:r>
                        <a:rPr kumimoji="0" lang="hr-HR" sz="1400" b="1" i="0" u="none" strike="noStrike" cap="none" normalizeH="0" baseline="0" dirty="0" err="1" smtClean="0">
                          <a:ln>
                            <a:noFill/>
                          </a:ln>
                          <a:solidFill>
                            <a:srgbClr val="968880"/>
                          </a:solidFill>
                          <a:effectLst/>
                          <a:latin typeface="Arial" charset="0"/>
                          <a:ea typeface="ＭＳ Ｐゴシック" pitchFamily="-80" charset="-128"/>
                          <a:cs typeface="Times New Roman" pitchFamily="18" charset="0"/>
                        </a:rPr>
                        <a:t>Monnet</a:t>
                      </a:r>
                      <a:r>
                        <a:rPr kumimoji="0" lang="hr-HR" sz="1400" b="1"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Arial" charset="0"/>
                          <a:ea typeface="ＭＳ Ｐゴシック" pitchFamily="-80" charset="-128"/>
                          <a:cs typeface="Times New Roman" pitchFamily="18" charset="0"/>
                        </a:rPr>
                        <a:t>Podrška institucijama i aktivnostima u području europskih integracija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slov 1"/>
          <p:cNvSpPr>
            <a:spLocks noGrp="1"/>
          </p:cNvSpPr>
          <p:nvPr>
            <p:ph type="title"/>
          </p:nvPr>
        </p:nvSpPr>
        <p:spPr>
          <a:xfrm>
            <a:off x="1371600" y="0"/>
            <a:ext cx="7772400" cy="1109663"/>
          </a:xfrm>
        </p:spPr>
        <p:txBody>
          <a:bodyPr/>
          <a:lstStyle/>
          <a:p>
            <a:r>
              <a:rPr lang="hr-HR" sz="4800" smtClean="0">
                <a:solidFill>
                  <a:srgbClr val="2FB1CC"/>
                </a:solidFill>
              </a:rPr>
              <a:t>  </a:t>
            </a:r>
            <a:r>
              <a:rPr lang="hr-HR" sz="3200" smtClean="0">
                <a:solidFill>
                  <a:srgbClr val="2FB1CC"/>
                </a:solidFill>
              </a:rPr>
              <a:t>Bilateralna partnerstva </a:t>
            </a:r>
          </a:p>
        </p:txBody>
      </p:sp>
      <p:sp>
        <p:nvSpPr>
          <p:cNvPr id="29699" name="Rezervirano mjesto sadržaja 2"/>
          <p:cNvSpPr>
            <a:spLocks noGrp="1"/>
          </p:cNvSpPr>
          <p:nvPr>
            <p:ph idx="1"/>
          </p:nvPr>
        </p:nvSpPr>
        <p:spPr>
          <a:xfrm>
            <a:off x="714375" y="1500188"/>
            <a:ext cx="7772400" cy="4114800"/>
          </a:xfrm>
        </p:spPr>
        <p:txBody>
          <a:bodyPr/>
          <a:lstStyle/>
          <a:p>
            <a:pPr>
              <a:defRPr/>
            </a:pPr>
            <a:r>
              <a:rPr lang="hr-HR" sz="2000" dirty="0" smtClean="0">
                <a:solidFill>
                  <a:srgbClr val="938678"/>
                </a:solidFill>
              </a:rPr>
              <a:t>suradnja  </a:t>
            </a:r>
            <a:r>
              <a:rPr lang="hr-HR" sz="2000" b="1" dirty="0" smtClean="0">
                <a:solidFill>
                  <a:srgbClr val="938678"/>
                </a:solidFill>
              </a:rPr>
              <a:t>2</a:t>
            </a:r>
            <a:r>
              <a:rPr lang="hr-HR" sz="2000" dirty="0" smtClean="0">
                <a:solidFill>
                  <a:srgbClr val="938678"/>
                </a:solidFill>
              </a:rPr>
              <a:t> škola iz 2 države LLP-a (1 EU)</a:t>
            </a:r>
          </a:p>
          <a:p>
            <a:pPr>
              <a:defRPr/>
            </a:pPr>
            <a:r>
              <a:rPr lang="hr-HR" sz="2000" b="1" dirty="0" smtClean="0">
                <a:solidFill>
                  <a:srgbClr val="938678"/>
                </a:solidFill>
              </a:rPr>
              <a:t>jezično</a:t>
            </a:r>
            <a:r>
              <a:rPr lang="hr-HR" sz="2000" dirty="0" smtClean="0">
                <a:solidFill>
                  <a:srgbClr val="938678"/>
                </a:solidFill>
              </a:rPr>
              <a:t> usmjerena</a:t>
            </a:r>
          </a:p>
          <a:p>
            <a:pPr>
              <a:defRPr/>
            </a:pPr>
            <a:r>
              <a:rPr lang="hr-HR" sz="2000" b="1" dirty="0" smtClean="0">
                <a:solidFill>
                  <a:srgbClr val="938678"/>
                </a:solidFill>
              </a:rPr>
              <a:t>razmjena</a:t>
            </a:r>
            <a:r>
              <a:rPr lang="hr-HR" sz="2000" dirty="0" smtClean="0">
                <a:solidFill>
                  <a:srgbClr val="938678"/>
                </a:solidFill>
              </a:rPr>
              <a:t> učenika (najmanje 10 učenika, starijih od 12 god., najmanje 10 dana)</a:t>
            </a:r>
          </a:p>
          <a:p>
            <a:pPr>
              <a:defRPr/>
            </a:pPr>
            <a:r>
              <a:rPr lang="hr-HR" sz="2000" dirty="0" smtClean="0">
                <a:solidFill>
                  <a:srgbClr val="938678"/>
                </a:solidFill>
              </a:rPr>
              <a:t>teme od zajedničkog interesa ili važnosti za obje partnerske ustanove </a:t>
            </a:r>
          </a:p>
          <a:p>
            <a:pPr>
              <a:defRPr/>
            </a:pPr>
            <a:r>
              <a:rPr lang="hr-HR" sz="2000" dirty="0" smtClean="0">
                <a:solidFill>
                  <a:srgbClr val="938678"/>
                </a:solidFill>
              </a:rPr>
              <a:t>projektne aktivnosti integrirane u školske programe učenika</a:t>
            </a:r>
          </a:p>
          <a:p>
            <a:pPr>
              <a:defRPr/>
            </a:pPr>
            <a:r>
              <a:rPr lang="hr-HR" sz="2000" dirty="0" smtClean="0">
                <a:solidFill>
                  <a:srgbClr val="938678"/>
                </a:solidFill>
              </a:rPr>
              <a:t>ustanove iz RH ne mogu biti koordinatori</a:t>
            </a:r>
          </a:p>
          <a:p>
            <a:pPr>
              <a:defRPr/>
            </a:pPr>
            <a:r>
              <a:rPr lang="hr-HR" sz="2000" dirty="0" smtClean="0">
                <a:solidFill>
                  <a:srgbClr val="938678"/>
                </a:solidFill>
              </a:rPr>
              <a:t>financijska potpora za broj mobilnosti 12 ili 24</a:t>
            </a:r>
          </a:p>
          <a:p>
            <a:pPr>
              <a:defRPr/>
            </a:pPr>
            <a:r>
              <a:rPr lang="hr-HR" sz="2000" dirty="0" smtClean="0"/>
              <a:t>zajednička prijava koju svaki od partnera podnosi svojoj nacionalnoj agenciji</a:t>
            </a:r>
          </a:p>
          <a:p>
            <a:pPr>
              <a:defRPr/>
            </a:pPr>
            <a:endParaRPr lang="hr-HR" sz="2000" dirty="0" smtClean="0">
              <a:solidFill>
                <a:srgbClr val="938678"/>
              </a:solidFill>
            </a:endParaRPr>
          </a:p>
          <a:p>
            <a:pPr>
              <a:defRPr/>
            </a:pPr>
            <a:endParaRPr lang="hr-HR" sz="2400" dirty="0" smtClean="0"/>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slov 1"/>
          <p:cNvSpPr>
            <a:spLocks noGrp="1"/>
          </p:cNvSpPr>
          <p:nvPr>
            <p:ph type="title"/>
          </p:nvPr>
        </p:nvSpPr>
        <p:spPr>
          <a:xfrm>
            <a:off x="1371600" y="0"/>
            <a:ext cx="7772400" cy="1109663"/>
          </a:xfrm>
        </p:spPr>
        <p:txBody>
          <a:bodyPr/>
          <a:lstStyle/>
          <a:p>
            <a:r>
              <a:rPr lang="hr-HR" sz="4800" b="1" smtClean="0">
                <a:solidFill>
                  <a:srgbClr val="2FB1CC"/>
                </a:solidFill>
              </a:rPr>
              <a:t>  </a:t>
            </a:r>
            <a:r>
              <a:rPr lang="hr-HR" sz="3200" smtClean="0">
                <a:solidFill>
                  <a:srgbClr val="2FB1CC"/>
                </a:solidFill>
              </a:rPr>
              <a:t>Multilateralna partnerstva </a:t>
            </a:r>
          </a:p>
        </p:txBody>
      </p:sp>
      <p:sp>
        <p:nvSpPr>
          <p:cNvPr id="29699" name="Rezervirano mjesto sadržaja 2"/>
          <p:cNvSpPr>
            <a:spLocks noGrp="1"/>
          </p:cNvSpPr>
          <p:nvPr>
            <p:ph idx="1"/>
          </p:nvPr>
        </p:nvSpPr>
        <p:spPr>
          <a:xfrm>
            <a:off x="714375" y="1500188"/>
            <a:ext cx="7772400" cy="4114800"/>
          </a:xfrm>
        </p:spPr>
        <p:txBody>
          <a:bodyPr/>
          <a:lstStyle/>
          <a:p>
            <a:pPr>
              <a:defRPr/>
            </a:pPr>
            <a:r>
              <a:rPr lang="hr-HR" sz="2400" dirty="0" smtClean="0"/>
              <a:t>najmanje </a:t>
            </a:r>
            <a:r>
              <a:rPr lang="hr-HR" sz="2400" b="1" dirty="0" smtClean="0"/>
              <a:t>3</a:t>
            </a:r>
            <a:r>
              <a:rPr lang="hr-HR" sz="2400" dirty="0" smtClean="0"/>
              <a:t> škole iz 3 države LLP-a (1 EU)</a:t>
            </a:r>
          </a:p>
          <a:p>
            <a:pPr>
              <a:defRPr/>
            </a:pPr>
            <a:r>
              <a:rPr lang="hr-HR" sz="2400" dirty="0" smtClean="0"/>
              <a:t>1 od škola koordinator (ustanove iz RH ne mogu biti koordinatori)</a:t>
            </a:r>
          </a:p>
          <a:p>
            <a:pPr>
              <a:defRPr/>
            </a:pPr>
            <a:r>
              <a:rPr lang="hr-HR" sz="2400" dirty="0" smtClean="0"/>
              <a:t>teme od zajedničkog interesa ili važnosti za obje partnerske ustanove </a:t>
            </a:r>
          </a:p>
          <a:p>
            <a:pPr>
              <a:defRPr/>
            </a:pPr>
            <a:r>
              <a:rPr lang="hr-HR" sz="2400" dirty="0" smtClean="0"/>
              <a:t>projektne aktivnosti integrirane u školske programe učenika</a:t>
            </a:r>
          </a:p>
          <a:p>
            <a:pPr>
              <a:defRPr/>
            </a:pPr>
            <a:r>
              <a:rPr lang="hr-HR" sz="2400" dirty="0" smtClean="0"/>
              <a:t>financijska potpora za broj mobilnosti 4, 8, 12 ili 24</a:t>
            </a:r>
          </a:p>
          <a:p>
            <a:pPr>
              <a:defRPr/>
            </a:pPr>
            <a:r>
              <a:rPr lang="hr-HR" sz="2400" dirty="0" smtClean="0"/>
              <a:t>zajednička prijava koju svaki od partnera podnosi svojoj nacionalnoj agenciji</a:t>
            </a:r>
          </a:p>
          <a:p>
            <a:pPr>
              <a:defRPr/>
            </a:pPr>
            <a:endParaRPr lang="hr-HR" sz="2400" dirty="0" smtClean="0"/>
          </a:p>
          <a:p>
            <a:pPr>
              <a:defRPr/>
            </a:pPr>
            <a:endParaRPr lang="hr-HR" sz="2400" dirty="0" smtClean="0"/>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slov 1"/>
          <p:cNvSpPr>
            <a:spLocks noGrp="1"/>
          </p:cNvSpPr>
          <p:nvPr>
            <p:ph type="title"/>
          </p:nvPr>
        </p:nvSpPr>
        <p:spPr>
          <a:xfrm>
            <a:off x="1371600" y="0"/>
            <a:ext cx="7772400" cy="1109663"/>
          </a:xfrm>
        </p:spPr>
        <p:txBody>
          <a:bodyPr/>
          <a:lstStyle/>
          <a:p>
            <a:r>
              <a:rPr lang="hr-HR" sz="4800" b="1" smtClean="0"/>
              <a:t>  </a:t>
            </a:r>
            <a:r>
              <a:rPr lang="hr-HR" sz="3200" smtClean="0">
                <a:solidFill>
                  <a:srgbClr val="2FB1CC"/>
                </a:solidFill>
              </a:rPr>
              <a:t>Primjer </a:t>
            </a:r>
            <a:br>
              <a:rPr lang="hr-HR" sz="3200" smtClean="0">
                <a:solidFill>
                  <a:srgbClr val="2FB1CC"/>
                </a:solidFill>
              </a:rPr>
            </a:br>
            <a:r>
              <a:rPr lang="hr-HR" sz="3200" smtClean="0">
                <a:solidFill>
                  <a:srgbClr val="2FB1CC"/>
                </a:solidFill>
              </a:rPr>
              <a:t>multilateralnog partnerstva</a:t>
            </a:r>
          </a:p>
        </p:txBody>
      </p:sp>
      <p:sp>
        <p:nvSpPr>
          <p:cNvPr id="29699" name="Rezervirano mjesto sadržaja 2"/>
          <p:cNvSpPr>
            <a:spLocks noGrp="1"/>
          </p:cNvSpPr>
          <p:nvPr>
            <p:ph idx="1"/>
          </p:nvPr>
        </p:nvSpPr>
        <p:spPr>
          <a:xfrm>
            <a:off x="857250" y="1285875"/>
            <a:ext cx="7772400" cy="4329113"/>
          </a:xfrm>
        </p:spPr>
        <p:txBody>
          <a:bodyPr/>
          <a:lstStyle/>
          <a:p>
            <a:pPr>
              <a:buFontTx/>
              <a:buNone/>
              <a:defRPr/>
            </a:pPr>
            <a:r>
              <a:rPr lang="hr-HR" sz="2200" b="1" dirty="0" smtClean="0">
                <a:solidFill>
                  <a:srgbClr val="DE6E46"/>
                </a:solidFill>
              </a:rPr>
              <a:t>Naziv: </a:t>
            </a:r>
            <a:r>
              <a:rPr lang="hr-HR" sz="2000" b="1" dirty="0" err="1" smtClean="0"/>
              <a:t>European</a:t>
            </a:r>
            <a:r>
              <a:rPr lang="hr-HR" sz="2000" b="1" dirty="0" smtClean="0"/>
              <a:t> </a:t>
            </a:r>
            <a:r>
              <a:rPr lang="hr-HR" sz="2000" b="1" dirty="0" err="1" smtClean="0"/>
              <a:t>Young</a:t>
            </a:r>
            <a:r>
              <a:rPr lang="hr-HR" sz="2000" b="1" dirty="0" smtClean="0"/>
              <a:t> </a:t>
            </a:r>
            <a:r>
              <a:rPr lang="hr-HR" sz="2000" b="1" dirty="0" err="1" smtClean="0"/>
              <a:t>Readers</a:t>
            </a:r>
            <a:r>
              <a:rPr lang="hr-HR" sz="2000" b="1" dirty="0" smtClean="0"/>
              <a:t> </a:t>
            </a:r>
            <a:r>
              <a:rPr lang="hr-HR" sz="2000" b="1" dirty="0" err="1" smtClean="0"/>
              <a:t>Prize</a:t>
            </a:r>
            <a:endParaRPr lang="hr-HR" sz="2000" b="1" dirty="0" smtClean="0"/>
          </a:p>
          <a:p>
            <a:pPr>
              <a:buFontTx/>
              <a:buNone/>
              <a:defRPr/>
            </a:pPr>
            <a:endParaRPr lang="hr-HR" sz="2200" b="1" dirty="0" smtClean="0">
              <a:solidFill>
                <a:srgbClr val="DE6E46"/>
              </a:solidFill>
            </a:endParaRPr>
          </a:p>
          <a:p>
            <a:pPr>
              <a:buFontTx/>
              <a:buNone/>
              <a:defRPr/>
            </a:pPr>
            <a:r>
              <a:rPr lang="hr-HR" sz="2200" b="1" dirty="0" smtClean="0">
                <a:solidFill>
                  <a:srgbClr val="DE6E46"/>
                </a:solidFill>
              </a:rPr>
              <a:t>Partneri: </a:t>
            </a:r>
            <a:r>
              <a:rPr lang="hr-HR" sz="2000" dirty="0" smtClean="0"/>
              <a:t>po 1 škola iz Poljske, Francuske, Bugarske, Luksemburga i Rumunjske</a:t>
            </a:r>
          </a:p>
          <a:p>
            <a:pPr>
              <a:buFontTx/>
              <a:buNone/>
              <a:defRPr/>
            </a:pPr>
            <a:r>
              <a:rPr lang="hr-HR" sz="2200" b="1" dirty="0" smtClean="0">
                <a:solidFill>
                  <a:srgbClr val="DE6E46"/>
                </a:solidFill>
              </a:rPr>
              <a:t>Dob učenika: </a:t>
            </a:r>
            <a:r>
              <a:rPr lang="hr-HR" sz="2000" dirty="0" smtClean="0"/>
              <a:t>srednje škole 14-19 godina</a:t>
            </a:r>
          </a:p>
          <a:p>
            <a:pPr>
              <a:buFontTx/>
              <a:buNone/>
              <a:defRPr/>
            </a:pPr>
            <a:r>
              <a:rPr lang="hr-HR" sz="2200" b="1" dirty="0" smtClean="0">
                <a:solidFill>
                  <a:srgbClr val="DE6E46"/>
                </a:solidFill>
              </a:rPr>
              <a:t>Sadržaj projekta: </a:t>
            </a:r>
            <a:r>
              <a:rPr lang="hr-HR" sz="2000" dirty="0" smtClean="0"/>
              <a:t>čitanje suvremenih književnih djela, upoznavanje drugih država, izložbe, susreti s piscima, natjecanja za najbolje osvrte na djela</a:t>
            </a:r>
          </a:p>
          <a:p>
            <a:pPr>
              <a:buFontTx/>
              <a:buNone/>
              <a:defRPr/>
            </a:pPr>
            <a:r>
              <a:rPr lang="hr-HR" sz="2200" b="1" dirty="0" smtClean="0">
                <a:solidFill>
                  <a:srgbClr val="DE6E46"/>
                </a:solidFill>
              </a:rPr>
              <a:t>Učinak</a:t>
            </a:r>
            <a:r>
              <a:rPr lang="hr-HR" sz="2000" dirty="0" smtClean="0"/>
              <a:t>: proširili znanja o europskoj književnosti, vještine kritičkog mišljenja i pregovaranja</a:t>
            </a:r>
          </a:p>
          <a:p>
            <a:pPr>
              <a:buFontTx/>
              <a:buNone/>
              <a:defRPr/>
            </a:pPr>
            <a:r>
              <a:rPr lang="hr-HR" sz="2200" b="1" dirty="0" smtClean="0">
                <a:solidFill>
                  <a:srgbClr val="DE6E46"/>
                </a:solidFill>
              </a:rPr>
              <a:t>Rezultat: </a:t>
            </a:r>
            <a:r>
              <a:rPr lang="hr-HR" sz="2000" dirty="0" smtClean="0"/>
              <a:t>web stranica, brošura i CD </a:t>
            </a:r>
          </a:p>
          <a:p>
            <a:pPr>
              <a:lnSpc>
                <a:spcPct val="150000"/>
              </a:lnSpc>
              <a:buFontTx/>
              <a:buNone/>
              <a:defRPr/>
            </a:pPr>
            <a:r>
              <a:rPr lang="hr-HR" sz="2000" kern="1200" dirty="0" smtClean="0">
                <a:solidFill>
                  <a:srgbClr val="000000"/>
                </a:solidFill>
              </a:rPr>
              <a:t>www.comeniustrzemeszno.republika.pl</a:t>
            </a:r>
            <a:endParaRPr lang="hr-HR" sz="20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aslov 1"/>
          <p:cNvSpPr>
            <a:spLocks noGrp="1"/>
          </p:cNvSpPr>
          <p:nvPr>
            <p:ph type="title"/>
          </p:nvPr>
        </p:nvSpPr>
        <p:spPr>
          <a:xfrm>
            <a:off x="1371600" y="0"/>
            <a:ext cx="7772400" cy="1109663"/>
          </a:xfrm>
        </p:spPr>
        <p:txBody>
          <a:bodyPr/>
          <a:lstStyle/>
          <a:p>
            <a:r>
              <a:rPr lang="hr-HR" sz="4800" smtClean="0"/>
              <a:t>  </a:t>
            </a:r>
            <a:r>
              <a:rPr lang="hr-HR" sz="3200" smtClean="0">
                <a:solidFill>
                  <a:srgbClr val="2FB1CC"/>
                </a:solidFill>
              </a:rPr>
              <a:t>Koristi od partnerstva</a:t>
            </a:r>
          </a:p>
        </p:txBody>
      </p:sp>
      <p:sp>
        <p:nvSpPr>
          <p:cNvPr id="29699" name="Rezervirano mjesto sadržaja 2"/>
          <p:cNvSpPr>
            <a:spLocks noGrp="1"/>
          </p:cNvSpPr>
          <p:nvPr>
            <p:ph idx="1"/>
          </p:nvPr>
        </p:nvSpPr>
        <p:spPr>
          <a:xfrm>
            <a:off x="714375" y="1500188"/>
            <a:ext cx="7772400" cy="4114800"/>
          </a:xfrm>
        </p:spPr>
        <p:txBody>
          <a:bodyPr/>
          <a:lstStyle/>
          <a:p>
            <a:pPr>
              <a:buFontTx/>
              <a:buNone/>
              <a:defRPr/>
            </a:pPr>
            <a:r>
              <a:rPr lang="hr-HR" sz="2200" b="1" dirty="0" smtClean="0">
                <a:solidFill>
                  <a:srgbClr val="DE6E46"/>
                </a:solidFill>
              </a:rPr>
              <a:t>Koje su koristi za moju ustanovu od partnerstva?</a:t>
            </a:r>
          </a:p>
          <a:p>
            <a:pPr>
              <a:buFontTx/>
              <a:buNone/>
              <a:defRPr/>
            </a:pPr>
            <a:endParaRPr lang="hr-HR" sz="2200" dirty="0" smtClean="0">
              <a:solidFill>
                <a:srgbClr val="DE6E46"/>
              </a:solidFill>
            </a:endParaRPr>
          </a:p>
          <a:p>
            <a:pPr>
              <a:defRPr/>
            </a:pPr>
            <a:r>
              <a:rPr lang="hr-HR" sz="2000" dirty="0" smtClean="0">
                <a:solidFill>
                  <a:srgbClr val="938678"/>
                </a:solidFill>
              </a:rPr>
              <a:t>zajednička suradnja među ustanovama na zajedničkom projektu, </a:t>
            </a:r>
          </a:p>
          <a:p>
            <a:pPr>
              <a:defRPr/>
            </a:pPr>
            <a:r>
              <a:rPr lang="hr-HR" sz="2000" dirty="0" smtClean="0">
                <a:solidFill>
                  <a:srgbClr val="938678"/>
                </a:solidFill>
              </a:rPr>
              <a:t>razmjena učenika, djelatnika, iskustava i dobre prakse,</a:t>
            </a:r>
          </a:p>
          <a:p>
            <a:pPr>
              <a:defRPr/>
            </a:pPr>
            <a:r>
              <a:rPr lang="hr-HR" sz="2000" dirty="0" smtClean="0">
                <a:solidFill>
                  <a:srgbClr val="938678"/>
                </a:solidFill>
              </a:rPr>
              <a:t>učenje i usavršavanje stranih jezika,</a:t>
            </a:r>
          </a:p>
          <a:p>
            <a:pPr>
              <a:defRPr/>
            </a:pPr>
            <a:r>
              <a:rPr lang="hr-HR" sz="2000" dirty="0" smtClean="0">
                <a:solidFill>
                  <a:srgbClr val="938678"/>
                </a:solidFill>
              </a:rPr>
              <a:t>internacionalizacija i europska dimenzija vrtića, škole, ustanove, učenika, djelatnika</a:t>
            </a:r>
          </a:p>
          <a:p>
            <a:pPr>
              <a:defRPr/>
            </a:pPr>
            <a:r>
              <a:rPr lang="hr-HR" sz="2000" dirty="0" smtClean="0">
                <a:solidFill>
                  <a:srgbClr val="938678"/>
                </a:solidFill>
              </a:rPr>
              <a:t>veća privlačnost ustanove koja ima međunarodnu suradnju</a:t>
            </a:r>
          </a:p>
          <a:p>
            <a:pPr>
              <a:defRPr/>
            </a:pPr>
            <a:r>
              <a:rPr lang="hr-HR" sz="2000" dirty="0" smtClean="0">
                <a:solidFill>
                  <a:srgbClr val="938678"/>
                </a:solidFill>
              </a:rPr>
              <a:t>razvijanje vještina: planiranja i provođenja projektnih aktivnosti i korištenja informacijsko komunikacijskih tehnologija (IKT), grupni rad, istraživanje</a:t>
            </a:r>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slov 1"/>
          <p:cNvSpPr>
            <a:spLocks noGrp="1"/>
          </p:cNvSpPr>
          <p:nvPr>
            <p:ph type="title"/>
          </p:nvPr>
        </p:nvSpPr>
        <p:spPr>
          <a:xfrm>
            <a:off x="2214563" y="285750"/>
            <a:ext cx="6557962" cy="571500"/>
          </a:xfrm>
        </p:spPr>
        <p:txBody>
          <a:bodyPr/>
          <a:lstStyle/>
          <a:p>
            <a:r>
              <a:rPr lang="hr-HR" sz="3200" smtClean="0">
                <a:solidFill>
                  <a:srgbClr val="2FB1CC"/>
                </a:solidFill>
              </a:rPr>
              <a:t>Način prijave </a:t>
            </a:r>
            <a:br>
              <a:rPr lang="hr-HR" sz="3200" smtClean="0">
                <a:solidFill>
                  <a:srgbClr val="2FB1CC"/>
                </a:solidFill>
              </a:rPr>
            </a:br>
            <a:r>
              <a:rPr lang="hr-HR" sz="3200" smtClean="0">
                <a:solidFill>
                  <a:srgbClr val="2FB1CC"/>
                </a:solidFill>
              </a:rPr>
              <a:t>za partnerstva</a:t>
            </a:r>
          </a:p>
        </p:txBody>
      </p:sp>
      <p:sp>
        <p:nvSpPr>
          <p:cNvPr id="29699" name="Rezervirano mjesto sadržaja 2"/>
          <p:cNvSpPr>
            <a:spLocks noGrp="1"/>
          </p:cNvSpPr>
          <p:nvPr>
            <p:ph idx="1"/>
          </p:nvPr>
        </p:nvSpPr>
        <p:spPr>
          <a:xfrm>
            <a:off x="714375" y="1500188"/>
            <a:ext cx="7772400" cy="4114800"/>
          </a:xfrm>
        </p:spPr>
        <p:txBody>
          <a:bodyPr/>
          <a:lstStyle/>
          <a:p>
            <a:pPr marL="457200" indent="-457200">
              <a:buFontTx/>
              <a:buAutoNum type="arabicPeriod"/>
              <a:defRPr/>
            </a:pPr>
            <a:r>
              <a:rPr lang="hr-HR" sz="2400" dirty="0" smtClean="0"/>
              <a:t>Pronađite partnere (</a:t>
            </a:r>
            <a:r>
              <a:rPr lang="hr-HR" sz="2400" dirty="0" err="1" smtClean="0"/>
              <a:t>etwinning.net</a:t>
            </a:r>
            <a:r>
              <a:rPr lang="hr-HR" sz="2400" dirty="0" smtClean="0"/>
              <a:t>, kontakt seminar)</a:t>
            </a:r>
          </a:p>
          <a:p>
            <a:pPr marL="457200" indent="-457200">
              <a:buFontTx/>
              <a:buAutoNum type="arabicPeriod"/>
              <a:defRPr/>
            </a:pPr>
            <a:r>
              <a:rPr lang="hr-HR" sz="2400" dirty="0" smtClean="0"/>
              <a:t>Dogovorite suradnju i projekt</a:t>
            </a:r>
          </a:p>
          <a:p>
            <a:pPr marL="457200" indent="-457200">
              <a:buFontTx/>
              <a:buAutoNum type="arabicPeriod"/>
              <a:defRPr/>
            </a:pPr>
            <a:r>
              <a:rPr lang="hr-HR" sz="2400" dirty="0" smtClean="0"/>
              <a:t>Ispunite prijavni obrazac zajedno s partnerima</a:t>
            </a:r>
          </a:p>
          <a:p>
            <a:pPr marL="457200" indent="-457200">
              <a:buFontTx/>
              <a:buNone/>
              <a:defRPr/>
            </a:pPr>
            <a:r>
              <a:rPr lang="hr-HR" sz="2400" dirty="0" smtClean="0">
                <a:solidFill>
                  <a:srgbClr val="938678"/>
                </a:solidFill>
              </a:rPr>
              <a:t>      (S</a:t>
            </a:r>
            <a:r>
              <a:rPr lang="vi-VN" sz="2400" dirty="0" smtClean="0">
                <a:solidFill>
                  <a:srgbClr val="938678"/>
                </a:solidFill>
              </a:rPr>
              <a:t>vi partneri izrađuju zajedničku prijavu</a:t>
            </a:r>
            <a:r>
              <a:rPr lang="hr-HR" sz="2400" dirty="0" smtClean="0">
                <a:solidFill>
                  <a:srgbClr val="938678"/>
                </a:solidFill>
              </a:rPr>
              <a:t>)</a:t>
            </a:r>
          </a:p>
          <a:p>
            <a:pPr marL="457200" indent="-457200">
              <a:buFontTx/>
              <a:buNone/>
              <a:defRPr/>
            </a:pPr>
            <a:endParaRPr lang="hr-HR" sz="2400" dirty="0" smtClean="0"/>
          </a:p>
          <a:p>
            <a:pPr marL="457200" indent="-457200">
              <a:buFontTx/>
              <a:buNone/>
              <a:defRPr/>
            </a:pPr>
            <a:r>
              <a:rPr lang="hr-HR" sz="2400" dirty="0" smtClean="0"/>
              <a:t>4.  Pošaljite prijavni obrazac Agenciji za mobilnost i programe EU</a:t>
            </a:r>
          </a:p>
          <a:p>
            <a:pPr>
              <a:buFontTx/>
              <a:buNone/>
              <a:defRPr/>
            </a:pPr>
            <a:r>
              <a:rPr lang="hr-HR" sz="2400" dirty="0" smtClean="0"/>
              <a:t>	</a:t>
            </a:r>
            <a:endParaRPr lang="vi-VN" sz="2400" dirty="0" smtClean="0">
              <a:solidFill>
                <a:srgbClr val="938678"/>
              </a:solidFill>
            </a:endParaRPr>
          </a:p>
          <a:p>
            <a:pPr>
              <a:buFontTx/>
              <a:buNone/>
              <a:defRPr/>
            </a:pPr>
            <a:r>
              <a:rPr lang="hr-HR" sz="2400" b="1" dirty="0" smtClean="0">
                <a:solidFill>
                  <a:srgbClr val="DE6E46"/>
                </a:solidFill>
              </a:rPr>
              <a:t>     </a:t>
            </a:r>
            <a:r>
              <a:rPr lang="hr-HR" sz="2400" b="1" u="sng" dirty="0" smtClean="0">
                <a:solidFill>
                  <a:srgbClr val="DE6E46"/>
                </a:solidFill>
              </a:rPr>
              <a:t>Rok za prijavu</a:t>
            </a:r>
            <a:r>
              <a:rPr lang="hr-HR" sz="2400" b="1" u="sng" dirty="0" smtClean="0">
                <a:solidFill>
                  <a:srgbClr val="FF0000"/>
                </a:solidFill>
              </a:rPr>
              <a:t>:</a:t>
            </a:r>
            <a:r>
              <a:rPr lang="hr-HR" sz="2400" u="sng" dirty="0" smtClean="0">
                <a:solidFill>
                  <a:srgbClr val="938678"/>
                </a:solidFill>
              </a:rPr>
              <a:t> </a:t>
            </a:r>
            <a:r>
              <a:rPr lang="hr-HR" sz="2400" b="1" u="sng" dirty="0" smtClean="0">
                <a:solidFill>
                  <a:srgbClr val="938678"/>
                </a:solidFill>
              </a:rPr>
              <a:t>19. veljače 2010</a:t>
            </a:r>
            <a:r>
              <a:rPr lang="hr-HR" sz="2400" u="sng" dirty="0" smtClean="0">
                <a:solidFill>
                  <a:srgbClr val="938678"/>
                </a:solidFill>
              </a:rPr>
              <a:t>. </a:t>
            </a:r>
          </a:p>
          <a:p>
            <a:pPr>
              <a:buFontTx/>
              <a:buNone/>
              <a:defRPr/>
            </a:pPr>
            <a:endParaRPr lang="hr-HR" sz="2400" dirty="0" smtClean="0"/>
          </a:p>
          <a:p>
            <a:pPr>
              <a:lnSpc>
                <a:spcPct val="150000"/>
              </a:lnSpc>
              <a:buFontTx/>
              <a:buNone/>
              <a:defRPr/>
            </a:pPr>
            <a:endParaRPr lang="hr-HR"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slov 1"/>
          <p:cNvSpPr>
            <a:spLocks noGrp="1"/>
          </p:cNvSpPr>
          <p:nvPr>
            <p:ph type="title"/>
          </p:nvPr>
        </p:nvSpPr>
        <p:spPr>
          <a:xfrm>
            <a:off x="1000125" y="285750"/>
            <a:ext cx="7772400" cy="571500"/>
          </a:xfrm>
        </p:spPr>
        <p:txBody>
          <a:bodyPr/>
          <a:lstStyle/>
          <a:p>
            <a:r>
              <a:rPr lang="hr-HR" sz="4800" b="1" smtClean="0">
                <a:solidFill>
                  <a:srgbClr val="2FB1CC"/>
                </a:solidFill>
              </a:rPr>
              <a:t>  </a:t>
            </a:r>
            <a:r>
              <a:rPr lang="hr-HR" sz="3200" smtClean="0">
                <a:solidFill>
                  <a:srgbClr val="2FB1CC"/>
                </a:solidFill>
              </a:rPr>
              <a:t>Financijska potpora za partnerstva</a:t>
            </a:r>
          </a:p>
        </p:txBody>
      </p:sp>
      <p:sp>
        <p:nvSpPr>
          <p:cNvPr id="29699" name="Rezervirano mjesto sadržaja 2"/>
          <p:cNvSpPr>
            <a:spLocks noGrp="1"/>
          </p:cNvSpPr>
          <p:nvPr>
            <p:ph idx="1"/>
          </p:nvPr>
        </p:nvSpPr>
        <p:spPr>
          <a:xfrm>
            <a:off x="714375" y="1500188"/>
            <a:ext cx="7772400" cy="4643437"/>
          </a:xfrm>
        </p:spPr>
        <p:txBody>
          <a:bodyPr/>
          <a:lstStyle/>
          <a:p>
            <a:pPr>
              <a:buFontTx/>
              <a:buNone/>
              <a:defRPr/>
            </a:pPr>
            <a:endParaRPr lang="hr-HR" sz="2400" dirty="0" smtClean="0"/>
          </a:p>
          <a:p>
            <a:pPr>
              <a:defRPr/>
            </a:pPr>
            <a:r>
              <a:rPr lang="hr-HR" sz="2400" b="1" dirty="0" smtClean="0">
                <a:solidFill>
                  <a:srgbClr val="DE6E46"/>
                </a:solidFill>
              </a:rPr>
              <a:t>Što pokriva financijska potpora za partnerstva?</a:t>
            </a:r>
            <a:endParaRPr lang="hr-HR" sz="2400" dirty="0" smtClean="0">
              <a:solidFill>
                <a:srgbClr val="DE6E46"/>
              </a:solidFill>
            </a:endParaRPr>
          </a:p>
          <a:p>
            <a:pPr>
              <a:buFontTx/>
              <a:buNone/>
              <a:defRPr/>
            </a:pPr>
            <a:r>
              <a:rPr lang="hr-HR" sz="2400" dirty="0" smtClean="0"/>
              <a:t>	- </a:t>
            </a:r>
            <a:r>
              <a:rPr lang="hr-HR" sz="2400" dirty="0" smtClean="0">
                <a:solidFill>
                  <a:srgbClr val="938678"/>
                </a:solidFill>
              </a:rPr>
              <a:t>ovisi o broju mobilnosti (4, 8, 12, 24)</a:t>
            </a:r>
          </a:p>
          <a:p>
            <a:pPr>
              <a:buFontTx/>
              <a:buNone/>
              <a:defRPr/>
            </a:pPr>
            <a:r>
              <a:rPr lang="hr-HR" sz="2400" dirty="0" smtClean="0">
                <a:solidFill>
                  <a:srgbClr val="938678"/>
                </a:solidFill>
              </a:rPr>
              <a:t>	- doprinosi pokrivanju troškova putovanja u ustanovu partnera i troškova života. </a:t>
            </a:r>
          </a:p>
          <a:p>
            <a:pPr>
              <a:buFontTx/>
              <a:buNone/>
              <a:defRPr/>
            </a:pPr>
            <a:endParaRPr lang="hr-HR" sz="2400" dirty="0" smtClean="0">
              <a:solidFill>
                <a:srgbClr val="938678"/>
              </a:solidFill>
            </a:endParaRPr>
          </a:p>
          <a:p>
            <a:pPr>
              <a:buFontTx/>
              <a:buNone/>
              <a:defRPr/>
            </a:pPr>
            <a:r>
              <a:rPr lang="hr-HR" sz="2400" dirty="0" smtClean="0">
                <a:solidFill>
                  <a:srgbClr val="938678"/>
                </a:solidFill>
              </a:rPr>
              <a:t>Za </a:t>
            </a:r>
            <a:r>
              <a:rPr lang="hr-HR" sz="2400" dirty="0" smtClean="0">
                <a:solidFill>
                  <a:srgbClr val="2FB1CC"/>
                </a:solidFill>
                <a:latin typeface="+mj-lt"/>
                <a:ea typeface="+mj-ea"/>
                <a:cs typeface="+mj-cs"/>
              </a:rPr>
              <a:t>multilateralna </a:t>
            </a:r>
            <a:r>
              <a:rPr lang="hr-HR" sz="2400" dirty="0" smtClean="0">
                <a:solidFill>
                  <a:srgbClr val="938678"/>
                </a:solidFill>
              </a:rPr>
              <a:t>možete tražiti 4, 8, 12, 24 mobilnosti</a:t>
            </a:r>
          </a:p>
          <a:p>
            <a:pPr>
              <a:buFontTx/>
              <a:buNone/>
              <a:defRPr/>
            </a:pPr>
            <a:r>
              <a:rPr lang="hr-HR" sz="2400" dirty="0" smtClean="0">
                <a:solidFill>
                  <a:srgbClr val="938678"/>
                </a:solidFill>
              </a:rPr>
              <a:t>Za </a:t>
            </a:r>
            <a:r>
              <a:rPr lang="hr-HR" sz="2400" dirty="0" smtClean="0">
                <a:solidFill>
                  <a:srgbClr val="2FB1CC"/>
                </a:solidFill>
                <a:latin typeface="+mj-lt"/>
                <a:ea typeface="+mj-ea"/>
                <a:cs typeface="+mj-cs"/>
              </a:rPr>
              <a:t>bilateralna</a:t>
            </a:r>
            <a:r>
              <a:rPr lang="hr-HR" sz="2400" dirty="0" smtClean="0">
                <a:solidFill>
                  <a:srgbClr val="938678"/>
                </a:solidFill>
              </a:rPr>
              <a:t> možete tražiti 4, 8, 12, 24 mobilnosti</a:t>
            </a:r>
          </a:p>
          <a:p>
            <a:pPr algn="ctr">
              <a:lnSpc>
                <a:spcPct val="150000"/>
              </a:lnSpc>
              <a:buFontTx/>
              <a:buNone/>
              <a:defRPr/>
            </a:pPr>
            <a:r>
              <a:rPr lang="hr-HR" sz="2400" dirty="0" smtClean="0">
                <a:solidFill>
                  <a:srgbClr val="FF0000"/>
                </a:solidFill>
              </a:rPr>
              <a:t>1 mobilnost = 1 putovanje i boravak 1 osobe</a:t>
            </a:r>
          </a:p>
          <a:p>
            <a:pPr algn="ctr">
              <a:lnSpc>
                <a:spcPct val="150000"/>
              </a:lnSpc>
              <a:buFontTx/>
              <a:buNone/>
              <a:defRPr/>
            </a:pPr>
            <a:r>
              <a:rPr lang="hr-HR" sz="2400" dirty="0" smtClean="0">
                <a:solidFill>
                  <a:schemeClr val="bg2"/>
                </a:solidFill>
              </a:rPr>
              <a:t>(Mora se ostvariti minimalni broj odobrenih mobilnosti!)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slov 1"/>
          <p:cNvSpPr>
            <a:spLocks noGrp="1"/>
          </p:cNvSpPr>
          <p:nvPr>
            <p:ph type="title"/>
          </p:nvPr>
        </p:nvSpPr>
        <p:spPr>
          <a:xfrm>
            <a:off x="1000125" y="285750"/>
            <a:ext cx="7772400" cy="571500"/>
          </a:xfrm>
        </p:spPr>
        <p:txBody>
          <a:bodyPr/>
          <a:lstStyle/>
          <a:p>
            <a:r>
              <a:rPr lang="hr-HR" sz="4800" b="1" smtClean="0">
                <a:solidFill>
                  <a:srgbClr val="2FB1CC"/>
                </a:solidFill>
              </a:rPr>
              <a:t>  </a:t>
            </a:r>
            <a:r>
              <a:rPr lang="hr-HR" sz="3200" smtClean="0">
                <a:solidFill>
                  <a:srgbClr val="2FB1CC"/>
                </a:solidFill>
              </a:rPr>
              <a:t>Financijska potpora </a:t>
            </a:r>
            <a:br>
              <a:rPr lang="hr-HR" sz="3200" smtClean="0">
                <a:solidFill>
                  <a:srgbClr val="2FB1CC"/>
                </a:solidFill>
              </a:rPr>
            </a:br>
            <a:r>
              <a:rPr lang="hr-HR" sz="3200" smtClean="0">
                <a:solidFill>
                  <a:srgbClr val="2FB1CC"/>
                </a:solidFill>
              </a:rPr>
              <a:t>za partnerstva – broj mobilnosti</a:t>
            </a:r>
          </a:p>
        </p:txBody>
      </p:sp>
      <p:graphicFrame>
        <p:nvGraphicFramePr>
          <p:cNvPr id="4" name="Rezervirano mjesto sadržaja 3"/>
          <p:cNvGraphicFramePr>
            <a:graphicFrameLocks noGrp="1"/>
          </p:cNvGraphicFramePr>
          <p:nvPr>
            <p:ph idx="1"/>
          </p:nvPr>
        </p:nvGraphicFramePr>
        <p:xfrm>
          <a:off x="500063" y="1500188"/>
          <a:ext cx="8215312" cy="4000500"/>
        </p:xfrm>
        <a:graphic>
          <a:graphicData uri="http://schemas.openxmlformats.org/drawingml/2006/table">
            <a:tbl>
              <a:tblPr firstRow="1" bandRow="1">
                <a:tableStyleId>{5C22544A-7EE6-4342-B048-85BDC9FD1C3A}</a:tableStyleId>
              </a:tblPr>
              <a:tblGrid>
                <a:gridCol w="2738457"/>
                <a:gridCol w="2738457"/>
                <a:gridCol w="2738457"/>
              </a:tblGrid>
              <a:tr h="800103">
                <a:tc>
                  <a:txBody>
                    <a:bodyPr/>
                    <a:lstStyle/>
                    <a:p>
                      <a:pPr algn="just">
                        <a:spcBef>
                          <a:spcPts val="1000"/>
                        </a:spcBef>
                        <a:spcAft>
                          <a:spcPts val="0"/>
                        </a:spcAft>
                      </a:pPr>
                      <a:r>
                        <a:rPr lang="hr-HR" sz="2400" dirty="0">
                          <a:solidFill>
                            <a:srgbClr val="FF0000"/>
                          </a:solidFill>
                          <a:latin typeface="Arial"/>
                          <a:ea typeface="Calibri"/>
                          <a:cs typeface="Times New Roman"/>
                        </a:rPr>
                        <a:t>Comenius partnerstva</a:t>
                      </a:r>
                      <a:endParaRPr lang="hr-HR" sz="2400" dirty="0">
                        <a:solidFill>
                          <a:srgbClr val="FF0000"/>
                        </a:solidFill>
                        <a:latin typeface="Calibri"/>
                        <a:ea typeface="Calibri"/>
                        <a:cs typeface="Times New Roman"/>
                      </a:endParaRPr>
                    </a:p>
                  </a:txBody>
                  <a:tcPr marL="68580" marR="68580" marT="0" marB="0"/>
                </a:tc>
                <a:tc>
                  <a:txBody>
                    <a:bodyPr/>
                    <a:lstStyle/>
                    <a:p>
                      <a:pPr algn="just">
                        <a:spcBef>
                          <a:spcPts val="1000"/>
                        </a:spcBef>
                        <a:spcAft>
                          <a:spcPts val="0"/>
                        </a:spcAft>
                      </a:pPr>
                      <a:r>
                        <a:rPr lang="hr-HR" sz="2400" b="1" dirty="0">
                          <a:solidFill>
                            <a:srgbClr val="FF0000"/>
                          </a:solidFill>
                          <a:latin typeface="Arial"/>
                          <a:ea typeface="Calibri"/>
                          <a:cs typeface="Times New Roman"/>
                        </a:rPr>
                        <a:t>Broj mobilnosti</a:t>
                      </a:r>
                      <a:endParaRPr lang="hr-HR" sz="2400" dirty="0">
                        <a:solidFill>
                          <a:srgbClr val="FF0000"/>
                        </a:solidFill>
                        <a:latin typeface="Calibri"/>
                        <a:ea typeface="Calibri"/>
                        <a:cs typeface="Times New Roman"/>
                      </a:endParaRPr>
                    </a:p>
                  </a:txBody>
                  <a:tcPr marL="68580" marR="68580" marT="0" marB="0"/>
                </a:tc>
                <a:tc>
                  <a:txBody>
                    <a:bodyPr/>
                    <a:lstStyle/>
                    <a:p>
                      <a:pPr algn="just">
                        <a:spcBef>
                          <a:spcPts val="1000"/>
                        </a:spcBef>
                        <a:spcAft>
                          <a:spcPts val="0"/>
                        </a:spcAft>
                      </a:pPr>
                      <a:r>
                        <a:rPr lang="hr-HR" sz="2400" b="1" dirty="0">
                          <a:solidFill>
                            <a:srgbClr val="FF0000"/>
                          </a:solidFill>
                          <a:latin typeface="Arial"/>
                          <a:ea typeface="Calibri"/>
                          <a:cs typeface="Times New Roman"/>
                        </a:rPr>
                        <a:t>Iznos sredstava</a:t>
                      </a:r>
                      <a:endParaRPr lang="hr-HR" sz="2400" dirty="0">
                        <a:solidFill>
                          <a:srgbClr val="FF0000"/>
                        </a:solidFill>
                        <a:latin typeface="Calibri"/>
                        <a:ea typeface="Calibri"/>
                        <a:cs typeface="Times New Roman"/>
                      </a:endParaRPr>
                    </a:p>
                  </a:txBody>
                  <a:tcPr marL="68580" marR="68580" marT="0" marB="0"/>
                </a:tc>
              </a:tr>
              <a:tr h="800103">
                <a:tc>
                  <a:txBody>
                    <a:bodyPr/>
                    <a:lstStyle/>
                    <a:p>
                      <a:pPr algn="just">
                        <a:spcBef>
                          <a:spcPts val="1000"/>
                        </a:spcBef>
                        <a:spcAft>
                          <a:spcPts val="0"/>
                        </a:spcAft>
                      </a:pPr>
                      <a:r>
                        <a:rPr lang="hr-HR" sz="2400">
                          <a:latin typeface="Arial"/>
                          <a:ea typeface="Calibri"/>
                          <a:cs typeface="Times New Roman"/>
                        </a:rPr>
                        <a:t>multilateralna</a:t>
                      </a:r>
                      <a:endParaRPr lang="hr-HR" sz="2400">
                        <a:latin typeface="Calibri"/>
                        <a:ea typeface="Calibri"/>
                        <a:cs typeface="Times New Roman"/>
                      </a:endParaRPr>
                    </a:p>
                  </a:txBody>
                  <a:tcPr marL="68580" marR="68580" marT="0" marB="0"/>
                </a:tc>
                <a:tc>
                  <a:txBody>
                    <a:bodyPr/>
                    <a:lstStyle/>
                    <a:p>
                      <a:pPr algn="ctr">
                        <a:spcBef>
                          <a:spcPts val="1000"/>
                        </a:spcBef>
                        <a:spcAft>
                          <a:spcPts val="0"/>
                        </a:spcAft>
                      </a:pPr>
                      <a:r>
                        <a:rPr lang="hr-HR" sz="2400" dirty="0">
                          <a:latin typeface="Arial"/>
                          <a:ea typeface="Calibri"/>
                          <a:cs typeface="Times New Roman"/>
                        </a:rPr>
                        <a:t>4</a:t>
                      </a:r>
                      <a:endParaRPr lang="hr-HR" sz="2400" dirty="0">
                        <a:latin typeface="Calibri"/>
                        <a:ea typeface="Calibri"/>
                        <a:cs typeface="Times New Roman"/>
                      </a:endParaRPr>
                    </a:p>
                  </a:txBody>
                  <a:tcPr marL="68580" marR="68580" marT="0" marB="0"/>
                </a:tc>
                <a:tc>
                  <a:txBody>
                    <a:bodyPr/>
                    <a:lstStyle/>
                    <a:p>
                      <a:pPr algn="l">
                        <a:spcBef>
                          <a:spcPts val="1000"/>
                        </a:spcBef>
                        <a:spcAft>
                          <a:spcPts val="0"/>
                        </a:spcAft>
                      </a:pPr>
                      <a:r>
                        <a:rPr lang="hr-HR" sz="2400">
                          <a:latin typeface="Arial"/>
                          <a:ea typeface="Calibri"/>
                          <a:cs typeface="Times New Roman"/>
                        </a:rPr>
                        <a:t>7.000 EUR</a:t>
                      </a:r>
                      <a:endParaRPr lang="hr-HR" sz="2400">
                        <a:latin typeface="Calibri"/>
                        <a:ea typeface="Calibri"/>
                        <a:cs typeface="Times New Roman"/>
                      </a:endParaRPr>
                    </a:p>
                  </a:txBody>
                  <a:tcPr marL="68580" marR="68580" marT="0" marB="0"/>
                </a:tc>
              </a:tr>
              <a:tr h="800103">
                <a:tc>
                  <a:txBody>
                    <a:bodyPr/>
                    <a:lstStyle/>
                    <a:p>
                      <a:pPr algn="just">
                        <a:spcBef>
                          <a:spcPts val="1000"/>
                        </a:spcBef>
                        <a:spcAft>
                          <a:spcPts val="0"/>
                        </a:spcAft>
                      </a:pPr>
                      <a:r>
                        <a:rPr lang="hr-HR" sz="2400">
                          <a:latin typeface="Arial"/>
                          <a:ea typeface="Calibri"/>
                          <a:cs typeface="Times New Roman"/>
                        </a:rPr>
                        <a:t>multilateralna</a:t>
                      </a:r>
                      <a:endParaRPr lang="hr-HR" sz="2400">
                        <a:latin typeface="Calibri"/>
                        <a:ea typeface="Calibri"/>
                        <a:cs typeface="Times New Roman"/>
                      </a:endParaRPr>
                    </a:p>
                  </a:txBody>
                  <a:tcPr marL="68580" marR="68580" marT="0" marB="0"/>
                </a:tc>
                <a:tc>
                  <a:txBody>
                    <a:bodyPr/>
                    <a:lstStyle/>
                    <a:p>
                      <a:pPr algn="ctr">
                        <a:spcBef>
                          <a:spcPts val="1000"/>
                        </a:spcBef>
                        <a:spcAft>
                          <a:spcPts val="0"/>
                        </a:spcAft>
                      </a:pPr>
                      <a:r>
                        <a:rPr lang="hr-HR" sz="2400">
                          <a:latin typeface="Arial"/>
                          <a:ea typeface="Calibri"/>
                          <a:cs typeface="Times New Roman"/>
                        </a:rPr>
                        <a:t>8</a:t>
                      </a:r>
                      <a:endParaRPr lang="hr-HR" sz="2400">
                        <a:latin typeface="Calibri"/>
                        <a:ea typeface="Calibri"/>
                        <a:cs typeface="Times New Roman"/>
                      </a:endParaRPr>
                    </a:p>
                  </a:txBody>
                  <a:tcPr marL="68580" marR="68580" marT="0" marB="0"/>
                </a:tc>
                <a:tc>
                  <a:txBody>
                    <a:bodyPr/>
                    <a:lstStyle/>
                    <a:p>
                      <a:pPr algn="l">
                        <a:spcBef>
                          <a:spcPts val="1000"/>
                        </a:spcBef>
                        <a:spcAft>
                          <a:spcPts val="0"/>
                        </a:spcAft>
                      </a:pPr>
                      <a:r>
                        <a:rPr lang="hr-HR" sz="2400">
                          <a:latin typeface="Arial"/>
                          <a:ea typeface="Calibri"/>
                          <a:cs typeface="Times New Roman"/>
                        </a:rPr>
                        <a:t>10.500 EUR</a:t>
                      </a:r>
                      <a:endParaRPr lang="hr-HR" sz="2400">
                        <a:latin typeface="Calibri"/>
                        <a:ea typeface="Calibri"/>
                        <a:cs typeface="Times New Roman"/>
                      </a:endParaRPr>
                    </a:p>
                  </a:txBody>
                  <a:tcPr marL="68580" marR="68580" marT="0" marB="0"/>
                </a:tc>
              </a:tr>
              <a:tr h="800103">
                <a:tc>
                  <a:txBody>
                    <a:bodyPr/>
                    <a:lstStyle/>
                    <a:p>
                      <a:pPr algn="l">
                        <a:spcAft>
                          <a:spcPts val="0"/>
                        </a:spcAft>
                      </a:pPr>
                      <a:r>
                        <a:rPr lang="hr-HR" sz="2400">
                          <a:latin typeface="Arial"/>
                          <a:ea typeface="Calibri"/>
                          <a:cs typeface="Times New Roman"/>
                        </a:rPr>
                        <a:t>multilateralna / bilateralna </a:t>
                      </a:r>
                      <a:endParaRPr lang="hr-HR" sz="2400">
                        <a:latin typeface="Calibri"/>
                        <a:ea typeface="Calibri"/>
                        <a:cs typeface="Times New Roman"/>
                      </a:endParaRPr>
                    </a:p>
                  </a:txBody>
                  <a:tcPr marL="68580" marR="68580" marT="0" marB="0"/>
                </a:tc>
                <a:tc>
                  <a:txBody>
                    <a:bodyPr/>
                    <a:lstStyle/>
                    <a:p>
                      <a:pPr algn="ctr">
                        <a:spcBef>
                          <a:spcPts val="1000"/>
                        </a:spcBef>
                        <a:spcAft>
                          <a:spcPts val="0"/>
                        </a:spcAft>
                      </a:pPr>
                      <a:r>
                        <a:rPr lang="hr-HR" sz="2400">
                          <a:latin typeface="Arial"/>
                          <a:ea typeface="Calibri"/>
                          <a:cs typeface="Times New Roman"/>
                        </a:rPr>
                        <a:t>12</a:t>
                      </a:r>
                      <a:endParaRPr lang="hr-HR" sz="2400">
                        <a:latin typeface="Calibri"/>
                        <a:ea typeface="Calibri"/>
                        <a:cs typeface="Times New Roman"/>
                      </a:endParaRPr>
                    </a:p>
                  </a:txBody>
                  <a:tcPr marL="68580" marR="68580" marT="0" marB="0"/>
                </a:tc>
                <a:tc>
                  <a:txBody>
                    <a:bodyPr/>
                    <a:lstStyle/>
                    <a:p>
                      <a:pPr algn="l">
                        <a:spcBef>
                          <a:spcPts val="1000"/>
                        </a:spcBef>
                        <a:spcAft>
                          <a:spcPts val="0"/>
                        </a:spcAft>
                      </a:pPr>
                      <a:r>
                        <a:rPr lang="hr-HR" sz="2400">
                          <a:latin typeface="Arial"/>
                          <a:ea typeface="Calibri"/>
                          <a:cs typeface="Times New Roman"/>
                        </a:rPr>
                        <a:t>14.000 EUR</a:t>
                      </a:r>
                      <a:endParaRPr lang="hr-HR" sz="2400">
                        <a:latin typeface="Calibri"/>
                        <a:ea typeface="Calibri"/>
                        <a:cs typeface="Times New Roman"/>
                      </a:endParaRPr>
                    </a:p>
                  </a:txBody>
                  <a:tcPr marL="68580" marR="68580" marT="0" marB="0"/>
                </a:tc>
              </a:tr>
              <a:tr h="800103">
                <a:tc>
                  <a:txBody>
                    <a:bodyPr/>
                    <a:lstStyle/>
                    <a:p>
                      <a:pPr algn="l">
                        <a:spcAft>
                          <a:spcPts val="0"/>
                        </a:spcAft>
                      </a:pPr>
                      <a:r>
                        <a:rPr lang="hr-HR" sz="2400">
                          <a:latin typeface="Arial"/>
                          <a:ea typeface="Calibri"/>
                          <a:cs typeface="Times New Roman"/>
                        </a:rPr>
                        <a:t>multilateralna / bilateralna</a:t>
                      </a:r>
                      <a:endParaRPr lang="hr-HR" sz="2400">
                        <a:latin typeface="Calibri"/>
                        <a:ea typeface="Calibri"/>
                        <a:cs typeface="Times New Roman"/>
                      </a:endParaRPr>
                    </a:p>
                  </a:txBody>
                  <a:tcPr marL="68580" marR="68580" marT="0" marB="0"/>
                </a:tc>
                <a:tc>
                  <a:txBody>
                    <a:bodyPr/>
                    <a:lstStyle/>
                    <a:p>
                      <a:pPr algn="ctr">
                        <a:spcBef>
                          <a:spcPts val="1000"/>
                        </a:spcBef>
                        <a:spcAft>
                          <a:spcPts val="0"/>
                        </a:spcAft>
                      </a:pPr>
                      <a:r>
                        <a:rPr lang="hr-HR" sz="2400">
                          <a:latin typeface="Arial"/>
                          <a:ea typeface="Calibri"/>
                          <a:cs typeface="Times New Roman"/>
                        </a:rPr>
                        <a:t>24</a:t>
                      </a:r>
                      <a:endParaRPr lang="hr-HR" sz="2400">
                        <a:latin typeface="Calibri"/>
                        <a:ea typeface="Calibri"/>
                        <a:cs typeface="Times New Roman"/>
                      </a:endParaRPr>
                    </a:p>
                  </a:txBody>
                  <a:tcPr marL="68580" marR="68580" marT="0" marB="0"/>
                </a:tc>
                <a:tc>
                  <a:txBody>
                    <a:bodyPr/>
                    <a:lstStyle/>
                    <a:p>
                      <a:pPr algn="l">
                        <a:spcBef>
                          <a:spcPts val="1000"/>
                        </a:spcBef>
                        <a:spcAft>
                          <a:spcPts val="0"/>
                        </a:spcAft>
                      </a:pPr>
                      <a:r>
                        <a:rPr lang="hr-HR" sz="2400" dirty="0">
                          <a:latin typeface="Arial"/>
                          <a:ea typeface="Calibri"/>
                          <a:cs typeface="Times New Roman"/>
                        </a:rPr>
                        <a:t>22.500 EUR</a:t>
                      </a:r>
                      <a:endParaRPr lang="hr-HR"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471738" y="-214313"/>
            <a:ext cx="6672262" cy="1752601"/>
          </a:xfrm>
        </p:spPr>
        <p:txBody>
          <a:bodyPr/>
          <a:lstStyle/>
          <a:p>
            <a:pPr eaLnBrk="1" hangingPunct="1"/>
            <a:r>
              <a:rPr lang="hr-HR" sz="3200" smtClean="0"/>
              <a:t>Financijski ciklus projekta – partnerstva</a:t>
            </a:r>
          </a:p>
        </p:txBody>
      </p:sp>
      <p:graphicFrame>
        <p:nvGraphicFramePr>
          <p:cNvPr id="7221" name="Group 53"/>
          <p:cNvGraphicFramePr>
            <a:graphicFrameLocks noGrp="1"/>
          </p:cNvGraphicFramePr>
          <p:nvPr>
            <p:ph idx="4294967295"/>
          </p:nvPr>
        </p:nvGraphicFramePr>
        <p:xfrm>
          <a:off x="684213" y="1557338"/>
          <a:ext cx="8064500" cy="5270500"/>
        </p:xfrm>
        <a:graphic>
          <a:graphicData uri="http://schemas.openxmlformats.org/drawingml/2006/table">
            <a:tbl>
              <a:tblPr/>
              <a:tblGrid>
                <a:gridCol w="3606800"/>
                <a:gridCol w="1966912"/>
                <a:gridCol w="2490788"/>
              </a:tblGrid>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Predaja procijenjenog proračuna</a:t>
                      </a:r>
                      <a:endParaRPr kumimoji="0" lang="hr-HR" sz="1800" b="0" i="0" u="none" strike="noStrike" cap="none" normalizeH="0" baseline="0" dirty="0" smtClean="0">
                        <a:ln>
                          <a:noFill/>
                        </a:ln>
                        <a:solidFill>
                          <a:srgbClr val="FF0000"/>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Predlagatelj </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19. veljače </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2010.</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Provjera formalne valjanosti</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Ožujak – svibanj </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2010.</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Potpisivanje ugovora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Lipanj </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2010.</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Početak projekta</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1. kolovoza</a:t>
                      </a:r>
                      <a:r>
                        <a:rPr kumimoji="0" lang="hr-H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2010.</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Prva isplata </a:t>
                      </a:r>
                    </a:p>
                    <a:p>
                      <a:pPr marL="342900" marR="0" lvl="0" indent="-342900" algn="l" defTabSz="914400" rtl="0" eaLnBrk="0" fontAlgn="base" latinLnBrk="0" hangingPunct="0">
                        <a:lnSpc>
                          <a:spcPct val="100000"/>
                        </a:lnSpc>
                        <a:spcBef>
                          <a:spcPct val="0"/>
                        </a:spcBef>
                        <a:spcAft>
                          <a:spcPct val="0"/>
                        </a:spcAft>
                        <a:buClrTx/>
                        <a:buSzTx/>
                        <a:buFontTx/>
                        <a:buNone/>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     (pred-financiranje)</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 dana od potpisivanja ugovora</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lumMod val="95000"/>
                              <a:lumOff val="5000"/>
                            </a:schemeClr>
                          </a:solidFill>
                          <a:effectLst/>
                          <a:latin typeface="Arial" pitchFamily="34" charset="0"/>
                          <a:ea typeface="ＭＳ Ｐゴシック"/>
                          <a:cs typeface="Arial" pitchFamily="34" charset="0"/>
                        </a:rPr>
                        <a:t>Prvo izvješće </a:t>
                      </a:r>
                      <a:endParaRPr kumimoji="0" lang="hr-HR" sz="1800" b="0" i="1"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Lipanj </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2011.</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8100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Kraj projekta</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31. srpnja </a:t>
                      </a:r>
                      <a:r>
                        <a:rPr kumimoji="0" lang="hr-H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Završno izvješće</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Lipanj </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2012</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8191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Isplata – povrat sredstava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NA ili </a:t>
                      </a:r>
                      <a:r>
                        <a:rPr kumimoji="0" lang="hr-HR"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a typeface="ＭＳ Ｐゴシック"/>
                        <a:cs typeface="ＭＳ Ｐゴシック"/>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600" b="1" smtClean="0">
                <a:solidFill>
                  <a:srgbClr val="2FB1CC"/>
                </a:solidFill>
              </a:rPr>
              <a:t>Aktivnost </a:t>
            </a:r>
            <a:br>
              <a:rPr lang="hr-HR" sz="3600" b="1" smtClean="0">
                <a:solidFill>
                  <a:srgbClr val="2FB1CC"/>
                </a:solidFill>
              </a:rPr>
            </a:br>
            <a:r>
              <a:rPr lang="hr-HR" sz="3600" b="1" smtClean="0">
                <a:solidFill>
                  <a:srgbClr val="2FB1CC"/>
                </a:solidFill>
              </a:rPr>
              <a:t>studijski posjeti</a:t>
            </a: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68611"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1143000" y="0"/>
            <a:ext cx="7772400" cy="1143000"/>
          </a:xfrm>
        </p:spPr>
        <p:txBody>
          <a:bodyPr/>
          <a:lstStyle/>
          <a:p>
            <a:r>
              <a:rPr lang="hr-HR" sz="3200" smtClean="0"/>
              <a:t>Studijski posjeti</a:t>
            </a:r>
          </a:p>
        </p:txBody>
      </p:sp>
      <p:sp>
        <p:nvSpPr>
          <p:cNvPr id="26627" name="Rectangle 6"/>
          <p:cNvSpPr>
            <a:spLocks noGrp="1" noChangeArrowheads="1"/>
          </p:cNvSpPr>
          <p:nvPr>
            <p:ph type="body" idx="1"/>
          </p:nvPr>
        </p:nvSpPr>
        <p:spPr>
          <a:xfrm>
            <a:off x="428625" y="1285875"/>
            <a:ext cx="5286375" cy="5072063"/>
          </a:xfrm>
        </p:spPr>
        <p:txBody>
          <a:bodyPr/>
          <a:lstStyle/>
          <a:p>
            <a:pPr>
              <a:lnSpc>
                <a:spcPct val="150000"/>
              </a:lnSpc>
              <a:buFontTx/>
              <a:buNone/>
            </a:pPr>
            <a:r>
              <a:rPr lang="hr-HR" sz="2000" smtClean="0">
                <a:solidFill>
                  <a:schemeClr val="bg2"/>
                </a:solidFill>
              </a:rPr>
              <a:t>Za</a:t>
            </a:r>
          </a:p>
          <a:p>
            <a:pPr>
              <a:lnSpc>
                <a:spcPct val="150000"/>
              </a:lnSpc>
            </a:pPr>
            <a:r>
              <a:rPr lang="hr-HR" sz="2000" smtClean="0">
                <a:solidFill>
                  <a:schemeClr val="bg2"/>
                </a:solidFill>
              </a:rPr>
              <a:t>Ravnatelje</a:t>
            </a:r>
          </a:p>
          <a:p>
            <a:pPr>
              <a:lnSpc>
                <a:spcPct val="150000"/>
              </a:lnSpc>
            </a:pPr>
            <a:r>
              <a:rPr lang="hr-HR" sz="2000" smtClean="0">
                <a:solidFill>
                  <a:schemeClr val="bg2"/>
                </a:solidFill>
              </a:rPr>
              <a:t>Nastavnike savjetnike,mentore</a:t>
            </a:r>
          </a:p>
          <a:p>
            <a:pPr>
              <a:lnSpc>
                <a:spcPct val="150000"/>
              </a:lnSpc>
            </a:pPr>
            <a:r>
              <a:rPr lang="hr-HR" sz="2000" smtClean="0">
                <a:solidFill>
                  <a:schemeClr val="bg2"/>
                </a:solidFill>
              </a:rPr>
              <a:t>Inspektore</a:t>
            </a:r>
          </a:p>
          <a:p>
            <a:pPr>
              <a:lnSpc>
                <a:spcPct val="150000"/>
              </a:lnSpc>
            </a:pPr>
            <a:r>
              <a:rPr lang="hr-HR" sz="2000" smtClean="0">
                <a:solidFill>
                  <a:schemeClr val="bg2"/>
                </a:solidFill>
              </a:rPr>
              <a:t>ministarstva…</a:t>
            </a:r>
          </a:p>
          <a:p>
            <a:pPr>
              <a:lnSpc>
                <a:spcPct val="150000"/>
              </a:lnSpc>
              <a:buFontTx/>
              <a:buNone/>
            </a:pPr>
            <a:r>
              <a:rPr lang="hr-HR" sz="2000" smtClean="0">
                <a:solidFill>
                  <a:schemeClr val="bg2"/>
                </a:solidFill>
              </a:rPr>
              <a:t>Ukratko</a:t>
            </a:r>
          </a:p>
          <a:p>
            <a:pPr>
              <a:lnSpc>
                <a:spcPct val="150000"/>
              </a:lnSpc>
              <a:buFontTx/>
              <a:buNone/>
            </a:pPr>
            <a:r>
              <a:rPr lang="hr-HR" sz="2000" smtClean="0">
                <a:solidFill>
                  <a:schemeClr val="bg2"/>
                </a:solidFill>
              </a:rPr>
              <a:t>za donositelje odluka u obrazovanju i za one koji sudjeluju u kreiranju i implementiranju obrazovnih politika</a:t>
            </a:r>
          </a:p>
          <a:p>
            <a:pPr>
              <a:lnSpc>
                <a:spcPct val="150000"/>
              </a:lnSpc>
              <a:buFontTx/>
              <a:buNone/>
            </a:pPr>
            <a:endParaRPr lang="hr-HR" sz="1800" smtClean="0">
              <a:solidFill>
                <a:schemeClr val="bg2"/>
              </a:solidFill>
            </a:endParaRPr>
          </a:p>
        </p:txBody>
      </p:sp>
      <p:pic>
        <p:nvPicPr>
          <p:cNvPr id="21508" name="Picture 4" descr="C:\Users\mmusnjak\AppData\Local\Microsoft\Windows\Temporary Internet Files\Content.IE5\98WSI2O7\MPj03857550000[1].jpg"/>
          <p:cNvPicPr>
            <a:picLocks noChangeAspect="1" noChangeArrowheads="1"/>
          </p:cNvPicPr>
          <p:nvPr/>
        </p:nvPicPr>
        <p:blipFill>
          <a:blip r:embed="rId3"/>
          <a:srcRect/>
          <a:stretch>
            <a:fillRect/>
          </a:stretch>
        </p:blipFill>
        <p:spPr bwMode="auto">
          <a:xfrm>
            <a:off x="5572125" y="1428750"/>
            <a:ext cx="3327400" cy="48577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0" end="0"/>
                                            </p:txEl>
                                          </p:spTgt>
                                        </p:tgtEl>
                                        <p:attrNameLst>
                                          <p:attrName>style.visibility</p:attrName>
                                        </p:attrNameLst>
                                      </p:cBhvr>
                                      <p:to>
                                        <p:strVal val="visible"/>
                                      </p:to>
                                    </p:set>
                                    <p:anim calcmode="lin" valueType="num">
                                      <p:cBhvr additive="base">
                                        <p:cTn id="19"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additive="base">
                                        <p:cTn id="29" dur="5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additive="base">
                                        <p:cTn id="33" dur="5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 calcmode="lin" valueType="num">
                                      <p:cBhvr additive="base">
                                        <p:cTn id="41" dur="500" fill="hold"/>
                                        <p:tgtEl>
                                          <p:spTgt spid="2662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5400" b="1" smtClean="0">
                <a:solidFill>
                  <a:srgbClr val="2FB1CC"/>
                </a:solidFill>
              </a:rPr>
              <a:t>Comenius / aktivnosti</a:t>
            </a: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24579"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507413" cy="1143000"/>
          </a:xfrm>
        </p:spPr>
        <p:txBody>
          <a:bodyPr/>
          <a:lstStyle/>
          <a:p>
            <a:r>
              <a:rPr lang="hr-HR" sz="3200" smtClean="0"/>
              <a:t>Što su studijski posjeti?</a:t>
            </a:r>
          </a:p>
        </p:txBody>
      </p:sp>
      <p:sp>
        <p:nvSpPr>
          <p:cNvPr id="70659" name="Rectangle 3"/>
          <p:cNvSpPr>
            <a:spLocks noGrp="1" noChangeArrowheads="1"/>
          </p:cNvSpPr>
          <p:nvPr>
            <p:ph type="body" idx="1"/>
          </p:nvPr>
        </p:nvSpPr>
        <p:spPr/>
        <p:txBody>
          <a:bodyPr/>
          <a:lstStyle/>
          <a:p>
            <a:r>
              <a:rPr lang="hr-HR" smtClean="0">
                <a:solidFill>
                  <a:schemeClr val="bg2"/>
                </a:solidFill>
              </a:rPr>
              <a:t>od 3 do 5 dana</a:t>
            </a:r>
          </a:p>
          <a:p>
            <a:r>
              <a:rPr lang="hr-HR" smtClean="0">
                <a:solidFill>
                  <a:schemeClr val="bg2"/>
                </a:solidFill>
              </a:rPr>
              <a:t>seminar / međunarodna diskusija fokusirana na </a:t>
            </a:r>
          </a:p>
          <a:p>
            <a:pPr>
              <a:buFontTx/>
              <a:buNone/>
            </a:pPr>
            <a:r>
              <a:rPr lang="hr-HR" smtClean="0">
                <a:solidFill>
                  <a:schemeClr val="bg2"/>
                </a:solidFill>
              </a:rPr>
              <a:t>                      </a:t>
            </a:r>
            <a:r>
              <a:rPr lang="hr-HR" u="sng" smtClean="0">
                <a:solidFill>
                  <a:schemeClr val="bg2"/>
                </a:solidFill>
              </a:rPr>
              <a:t>obrazovne politike</a:t>
            </a:r>
            <a:r>
              <a:rPr lang="hr-HR" smtClean="0">
                <a:solidFill>
                  <a:schemeClr val="bg2"/>
                </a:solidFill>
              </a:rPr>
              <a:t> </a:t>
            </a:r>
          </a:p>
          <a:p>
            <a:r>
              <a:rPr lang="hr-HR" smtClean="0">
                <a:solidFill>
                  <a:schemeClr val="bg2"/>
                </a:solidFill>
              </a:rPr>
              <a:t>putni troškovi: do 500€</a:t>
            </a:r>
          </a:p>
          <a:p>
            <a:r>
              <a:rPr lang="hr-HR" smtClean="0">
                <a:solidFill>
                  <a:schemeClr val="bg2"/>
                </a:solidFill>
              </a:rPr>
              <a:t>troškovi života: tablica</a:t>
            </a:r>
          </a:p>
          <a:p>
            <a:r>
              <a:rPr lang="hr-HR" smtClean="0">
                <a:solidFill>
                  <a:schemeClr val="bg2"/>
                </a:solidFill>
              </a:rPr>
              <a:t>budget za 2010.godinu 50.610 EUR</a:t>
            </a:r>
          </a:p>
          <a:p>
            <a:endParaRPr lang="hr-HR" smtClean="0">
              <a:solidFill>
                <a:schemeClr val="bg2"/>
              </a:solidFill>
            </a:endParaRPr>
          </a:p>
          <a:p>
            <a:pPr algn="ctr">
              <a:buFontTx/>
              <a:buNone/>
            </a:pPr>
            <a:r>
              <a:rPr lang="hr-HR" u="sng" smtClean="0">
                <a:solidFill>
                  <a:schemeClr val="bg2"/>
                </a:solidFill>
              </a:rPr>
              <a:t/>
            </a:r>
            <a:br>
              <a:rPr lang="hr-HR" u="sng" smtClean="0">
                <a:solidFill>
                  <a:schemeClr val="bg2"/>
                </a:solidFill>
              </a:rPr>
            </a:br>
            <a:r>
              <a:rPr lang="hr-HR" u="sng" smtClean="0">
                <a:solidFill>
                  <a:schemeClr val="bg2"/>
                </a:solidFill>
              </a:rPr>
              <a:t/>
            </a:r>
            <a:br>
              <a:rPr lang="hr-HR" u="sng" smtClean="0">
                <a:solidFill>
                  <a:schemeClr val="bg2"/>
                </a:solidFill>
              </a:rPr>
            </a:br>
            <a:r>
              <a:rPr lang="hr-HR" smtClean="0"/>
              <a:t/>
            </a:r>
            <a:br>
              <a:rPr lang="hr-HR" smtClean="0"/>
            </a:br>
            <a:endParaRPr lang="hr-HR"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071563"/>
            <a:ext cx="8858250" cy="5370512"/>
          </a:xfrm>
          <a:prstGeom prst="rect">
            <a:avLst/>
          </a:prstGeom>
        </p:spPr>
        <p:txBody>
          <a:bodyPr>
            <a:spAutoFit/>
          </a:bodyPr>
          <a:lstStyle/>
          <a:p>
            <a:pPr>
              <a:defRPr/>
            </a:pPr>
            <a:r>
              <a:rPr lang="vi-VN" sz="1400" dirty="0">
                <a:solidFill>
                  <a:schemeClr val="bg2"/>
                </a:solidFill>
                <a:latin typeface="+mn-lt"/>
              </a:rPr>
              <a:t/>
            </a:r>
            <a:br>
              <a:rPr lang="vi-VN" sz="1400" dirty="0">
                <a:solidFill>
                  <a:schemeClr val="bg2"/>
                </a:solidFill>
                <a:latin typeface="+mn-lt"/>
              </a:rPr>
            </a:br>
            <a:r>
              <a:rPr lang="vi-VN" sz="1400" dirty="0">
                <a:solidFill>
                  <a:schemeClr val="bg2"/>
                </a:solidFill>
                <a:latin typeface="+mn-lt"/>
              </a:rPr>
              <a:t/>
            </a:r>
            <a:br>
              <a:rPr lang="vi-VN" sz="1400" dirty="0">
                <a:solidFill>
                  <a:schemeClr val="bg2"/>
                </a:solidFill>
                <a:latin typeface="+mn-lt"/>
              </a:rPr>
            </a:br>
            <a:endParaRPr lang="hr-HR" sz="1400" dirty="0">
              <a:solidFill>
                <a:schemeClr val="bg2"/>
              </a:solidFill>
              <a:latin typeface="+mn-lt"/>
            </a:endParaRPr>
          </a:p>
          <a:p>
            <a:pPr>
              <a:defRPr/>
            </a:pPr>
            <a:endParaRPr lang="hr-HR" sz="1400" dirty="0">
              <a:solidFill>
                <a:schemeClr val="bg2"/>
              </a:solidFill>
              <a:latin typeface="+mn-lt"/>
            </a:endParaRPr>
          </a:p>
          <a:p>
            <a:pPr>
              <a:defRPr/>
            </a:pPr>
            <a:endParaRPr lang="hr-HR" sz="1400" dirty="0">
              <a:solidFill>
                <a:schemeClr val="bg2"/>
              </a:solidFill>
              <a:latin typeface="+mn-lt"/>
            </a:endParaRPr>
          </a:p>
          <a:p>
            <a:pPr>
              <a:defRPr/>
            </a:pPr>
            <a:endParaRPr lang="hr-HR" sz="1400" dirty="0">
              <a:solidFill>
                <a:schemeClr val="bg2"/>
              </a:solidFill>
              <a:latin typeface="+mn-lt"/>
            </a:endParaRPr>
          </a:p>
          <a:p>
            <a:pPr>
              <a:defRPr/>
            </a:pPr>
            <a:endParaRPr lang="hr-HR" sz="1400" dirty="0">
              <a:solidFill>
                <a:schemeClr val="bg2"/>
              </a:solidFill>
              <a:latin typeface="+mn-lt"/>
            </a:endParaRPr>
          </a:p>
          <a:p>
            <a:pPr>
              <a:defRPr/>
            </a:pPr>
            <a:endParaRPr lang="hr-HR" sz="1400" dirty="0">
              <a:solidFill>
                <a:schemeClr val="bg2"/>
              </a:solidFill>
              <a:latin typeface="+mn-lt"/>
            </a:endParaRPr>
          </a:p>
          <a:p>
            <a:pPr algn="ctr">
              <a:defRPr/>
            </a:pPr>
            <a:r>
              <a:rPr lang="vi-VN" b="1">
                <a:solidFill>
                  <a:schemeClr val="bg2"/>
                </a:solidFill>
                <a:latin typeface="+mn-lt"/>
              </a:rPr>
              <a:t>Teme </a:t>
            </a:r>
            <a:r>
              <a:rPr lang="vi-VN" b="1" dirty="0">
                <a:solidFill>
                  <a:schemeClr val="bg2"/>
                </a:solidFill>
                <a:latin typeface="+mn-lt"/>
              </a:rPr>
              <a:t>su podijeljene u 8 tematskih </a:t>
            </a:r>
            <a:r>
              <a:rPr lang="vi-VN" b="1">
                <a:solidFill>
                  <a:schemeClr val="bg2"/>
                </a:solidFill>
                <a:latin typeface="+mn-lt"/>
              </a:rPr>
              <a:t>kategorija:</a:t>
            </a:r>
            <a:endParaRPr lang="hr-HR" b="1">
              <a:solidFill>
                <a:schemeClr val="bg2"/>
              </a:solidFill>
              <a:latin typeface="+mn-lt"/>
            </a:endParaRPr>
          </a:p>
          <a:p>
            <a:pPr>
              <a:lnSpc>
                <a:spcPct val="150000"/>
              </a:lnSpc>
              <a:defRPr/>
            </a:pPr>
            <a:r>
              <a:rPr lang="vi-VN" sz="1400">
                <a:solidFill>
                  <a:schemeClr val="bg2"/>
                </a:solidFill>
                <a:latin typeface="+mn-lt"/>
              </a:rPr>
              <a:t/>
            </a:r>
            <a:br>
              <a:rPr lang="vi-VN" sz="1400">
                <a:solidFill>
                  <a:schemeClr val="bg2"/>
                </a:solidFill>
                <a:latin typeface="+mn-lt"/>
              </a:rPr>
            </a:br>
            <a:r>
              <a:rPr lang="vi-VN" sz="1600">
                <a:solidFill>
                  <a:schemeClr val="bg2"/>
                </a:solidFill>
                <a:latin typeface="+mn-lt"/>
              </a:rPr>
              <a:t>•    ključne kompetencije</a:t>
            </a:r>
            <a:br>
              <a:rPr lang="vi-VN" sz="1600">
                <a:solidFill>
                  <a:schemeClr val="bg2"/>
                </a:solidFill>
                <a:latin typeface="+mn-lt"/>
              </a:rPr>
            </a:br>
            <a:r>
              <a:rPr lang="vi-VN" sz="1600">
                <a:solidFill>
                  <a:schemeClr val="bg2"/>
                </a:solidFill>
                <a:latin typeface="+mn-lt"/>
              </a:rPr>
              <a:t>•    povećanje pristupa, jednakosti, kvalitete i učinkovitosti u obrazovanju i obučavanju</a:t>
            </a:r>
            <a:br>
              <a:rPr lang="vi-VN" sz="1600">
                <a:solidFill>
                  <a:schemeClr val="bg2"/>
                </a:solidFill>
                <a:latin typeface="+mn-lt"/>
              </a:rPr>
            </a:br>
            <a:r>
              <a:rPr lang="vi-VN" sz="1600">
                <a:solidFill>
                  <a:schemeClr val="bg2"/>
                </a:solidFill>
                <a:latin typeface="+mn-lt"/>
              </a:rPr>
              <a:t>•    kako učiniti podučavanje i osposobljavanje privlačnim i unaprijediti vodstvo u školi</a:t>
            </a:r>
            <a:br>
              <a:rPr lang="vi-VN" sz="1600">
                <a:solidFill>
                  <a:schemeClr val="bg2"/>
                </a:solidFill>
                <a:latin typeface="+mn-lt"/>
              </a:rPr>
            </a:br>
            <a:r>
              <a:rPr lang="vi-VN" sz="1600">
                <a:solidFill>
                  <a:schemeClr val="bg2"/>
                </a:solidFill>
                <a:latin typeface="+mn-lt"/>
              </a:rPr>
              <a:t>•    obrazovanje i osposobljavanje za lakšu zapošljivost</a:t>
            </a:r>
            <a:br>
              <a:rPr lang="vi-VN" sz="1600">
                <a:solidFill>
                  <a:schemeClr val="bg2"/>
                </a:solidFill>
                <a:latin typeface="+mn-lt"/>
              </a:rPr>
            </a:br>
            <a:r>
              <a:rPr lang="vi-VN" sz="1600">
                <a:solidFill>
                  <a:schemeClr val="bg2"/>
                </a:solidFill>
                <a:latin typeface="+mn-lt"/>
              </a:rPr>
              <a:t>•    implemetacija alata, principa i okvira Europske unije za cjeloživotno učenje</a:t>
            </a:r>
            <a:br>
              <a:rPr lang="vi-VN" sz="1600">
                <a:solidFill>
                  <a:schemeClr val="bg2"/>
                </a:solidFill>
                <a:latin typeface="+mn-lt"/>
              </a:rPr>
            </a:br>
            <a:r>
              <a:rPr lang="vi-VN" sz="1600">
                <a:solidFill>
                  <a:schemeClr val="bg2"/>
                </a:solidFill>
                <a:latin typeface="+mn-lt"/>
              </a:rPr>
              <a:t>•    trendovi i izazovi u strategijama cjeloživotnog učenja</a:t>
            </a:r>
            <a:br>
              <a:rPr lang="vi-VN" sz="1600">
                <a:solidFill>
                  <a:schemeClr val="bg2"/>
                </a:solidFill>
                <a:latin typeface="+mn-lt"/>
              </a:rPr>
            </a:br>
            <a:r>
              <a:rPr lang="vi-VN" sz="1600">
                <a:solidFill>
                  <a:schemeClr val="bg2"/>
                </a:solidFill>
                <a:latin typeface="+mn-lt"/>
              </a:rPr>
              <a:t>•    stvaranje zajednica koje uče i uključuju sve sudionike obrazovnog i obučavateljskog sustava</a:t>
            </a:r>
            <a:br>
              <a:rPr lang="vi-VN" sz="1600">
                <a:solidFill>
                  <a:schemeClr val="bg2"/>
                </a:solidFill>
                <a:latin typeface="+mn-lt"/>
              </a:rPr>
            </a:br>
            <a:r>
              <a:rPr lang="vi-VN" sz="1600">
                <a:solidFill>
                  <a:schemeClr val="bg2"/>
                </a:solidFill>
                <a:latin typeface="+mn-lt"/>
              </a:rPr>
              <a:t>•    promicanje prekogranične mobilnosti u cjeloživotnom učenju</a:t>
            </a:r>
            <a:endParaRPr lang="hr-HR" sz="1600" dirty="0">
              <a:solidFill>
                <a:schemeClr val="bg2"/>
              </a:solidFill>
              <a:latin typeface="+mn-lt"/>
            </a:endParaRPr>
          </a:p>
        </p:txBody>
      </p:sp>
      <p:sp>
        <p:nvSpPr>
          <p:cNvPr id="3" name="TextBox 2"/>
          <p:cNvSpPr txBox="1"/>
          <p:nvPr/>
        </p:nvSpPr>
        <p:spPr>
          <a:xfrm>
            <a:off x="5786438" y="285750"/>
            <a:ext cx="3214687" cy="708025"/>
          </a:xfrm>
          <a:prstGeom prst="rect">
            <a:avLst/>
          </a:prstGeom>
          <a:noFill/>
        </p:spPr>
        <p:txBody>
          <a:bodyPr>
            <a:spAutoFit/>
          </a:bodyPr>
          <a:lstStyle/>
          <a:p>
            <a:pPr algn="r">
              <a:defRPr/>
            </a:pPr>
            <a:r>
              <a:rPr lang="hr-HR" sz="4000" dirty="0">
                <a:solidFill>
                  <a:srgbClr val="25AFC9"/>
                </a:solidFill>
                <a:latin typeface="+mj-lt"/>
                <a:ea typeface="+mj-ea"/>
                <a:cs typeface="+mj-cs"/>
              </a:rPr>
              <a:t>TEME</a:t>
            </a:r>
          </a:p>
        </p:txBody>
      </p:sp>
      <p:sp>
        <p:nvSpPr>
          <p:cNvPr id="4" name="Oval 3"/>
          <p:cNvSpPr/>
          <p:nvPr/>
        </p:nvSpPr>
        <p:spPr>
          <a:xfrm>
            <a:off x="5715008" y="1643050"/>
            <a:ext cx="2357454" cy="121444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vi-VN" dirty="0">
                <a:solidFill>
                  <a:srgbClr val="FF6600"/>
                </a:solidFill>
              </a:rPr>
              <a:t>opće obrazovanje </a:t>
            </a:r>
            <a:endParaRPr lang="hr-HR" dirty="0">
              <a:solidFill>
                <a:srgbClr val="FF6600"/>
              </a:solidFill>
            </a:endParaRPr>
          </a:p>
        </p:txBody>
      </p:sp>
      <p:sp>
        <p:nvSpPr>
          <p:cNvPr id="5" name="Oval 4"/>
          <p:cNvSpPr/>
          <p:nvPr/>
        </p:nvSpPr>
        <p:spPr>
          <a:xfrm>
            <a:off x="3286116" y="1500174"/>
            <a:ext cx="2438416" cy="1204922"/>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vi-VN" dirty="0">
                <a:solidFill>
                  <a:srgbClr val="FF6600"/>
                </a:solidFill>
              </a:rPr>
              <a:t>sveobuhvatno cjeloživotno učenje</a:t>
            </a:r>
            <a:endParaRPr lang="hr-HR" dirty="0">
              <a:solidFill>
                <a:srgbClr val="FF6600"/>
              </a:solidFill>
            </a:endParaRPr>
          </a:p>
        </p:txBody>
      </p:sp>
      <p:sp>
        <p:nvSpPr>
          <p:cNvPr id="6" name="Oval 5"/>
          <p:cNvSpPr/>
          <p:nvPr/>
        </p:nvSpPr>
        <p:spPr>
          <a:xfrm>
            <a:off x="428596" y="1500174"/>
            <a:ext cx="2714644" cy="1285884"/>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vi-VN" dirty="0">
                <a:solidFill>
                  <a:srgbClr val="FF6600"/>
                </a:solidFill>
              </a:rPr>
              <a:t>strukovno obrazovanje i osposobljavanje</a:t>
            </a:r>
            <a:endParaRPr lang="hr-HR" dirty="0">
              <a:solidFill>
                <a:srgbClr val="FF66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e_pol_2004.jpg"/>
          <p:cNvPicPr>
            <a:picLocks noChangeAspect="1"/>
          </p:cNvPicPr>
          <p:nvPr/>
        </p:nvPicPr>
        <p:blipFill>
          <a:blip r:embed="rId3" cstate="print">
            <a:duotone>
              <a:schemeClr val="accent5">
                <a:shade val="45000"/>
                <a:satMod val="135000"/>
              </a:schemeClr>
              <a:prstClr val="white"/>
            </a:duotone>
          </a:blip>
          <a:stretch>
            <a:fillRect/>
          </a:stretch>
        </p:blipFill>
        <p:spPr>
          <a:xfrm>
            <a:off x="0" y="928670"/>
            <a:ext cx="9144000" cy="6949292"/>
          </a:xfrm>
          <a:prstGeom prst="rect">
            <a:avLst/>
          </a:prstGeom>
        </p:spPr>
      </p:pic>
      <p:sp>
        <p:nvSpPr>
          <p:cNvPr id="72707" name="Title 1"/>
          <p:cNvSpPr>
            <a:spLocks noGrp="1"/>
          </p:cNvSpPr>
          <p:nvPr>
            <p:ph type="title"/>
          </p:nvPr>
        </p:nvSpPr>
        <p:spPr>
          <a:xfrm>
            <a:off x="2857500" y="357188"/>
            <a:ext cx="5857875" cy="714375"/>
          </a:xfrm>
        </p:spPr>
        <p:txBody>
          <a:bodyPr/>
          <a:lstStyle/>
          <a:p>
            <a:r>
              <a:rPr lang="hr-HR" sz="3200" smtClean="0"/>
              <a:t>Gdje možete ići?</a:t>
            </a:r>
          </a:p>
        </p:txBody>
      </p:sp>
      <p:sp>
        <p:nvSpPr>
          <p:cNvPr id="23555" name="Content Placeholder 2"/>
          <p:cNvSpPr>
            <a:spLocks noGrp="1"/>
          </p:cNvSpPr>
          <p:nvPr>
            <p:ph idx="1"/>
          </p:nvPr>
        </p:nvSpPr>
        <p:spPr>
          <a:xfrm>
            <a:off x="285750" y="1214438"/>
            <a:ext cx="8501063" cy="5214937"/>
          </a:xfrm>
        </p:spPr>
        <p:txBody>
          <a:bodyPr/>
          <a:lstStyle/>
          <a:p>
            <a:pPr>
              <a:lnSpc>
                <a:spcPct val="150000"/>
              </a:lnSpc>
              <a:buFont typeface="Arial" pitchFamily="34" charset="0"/>
              <a:buChar char="•"/>
              <a:defRPr/>
            </a:pPr>
            <a:r>
              <a:rPr lang="hr-HR" sz="2800" dirty="0" smtClean="0">
                <a:solidFill>
                  <a:schemeClr val="bg2">
                    <a:lumMod val="75000"/>
                  </a:schemeClr>
                </a:solidFill>
              </a:rPr>
              <a:t>27 zemalja članica EU (</a:t>
            </a:r>
            <a:r>
              <a:rPr lang="hr-HR" sz="2800" i="1" dirty="0" smtClean="0">
                <a:solidFill>
                  <a:schemeClr val="bg2">
                    <a:lumMod val="75000"/>
                  </a:schemeClr>
                </a:solidFill>
              </a:rPr>
              <a:t>Austrija, Belgija, Bugarska, Cipar, Češka Republika, Danska, Estonija, Finska, Francuska, Njemačka, Grčka, Madžarska, Irska, Italija, Latvija, Letonija, Luxemburg, Malta, Nizozemska, Poljska, Portugal, Rumunjska, Slovačka, Slovenija, Španjolska, Švedska i Velika Britanija</a:t>
            </a:r>
            <a:r>
              <a:rPr lang="hr-HR" sz="2800" dirty="0" smtClean="0">
                <a:solidFill>
                  <a:schemeClr val="bg2">
                    <a:lumMod val="75000"/>
                  </a:schemeClr>
                </a:solidFill>
              </a:rPr>
              <a:t>)</a:t>
            </a:r>
          </a:p>
          <a:p>
            <a:pPr>
              <a:lnSpc>
                <a:spcPct val="150000"/>
              </a:lnSpc>
              <a:buFont typeface="Arial" pitchFamily="34" charset="0"/>
              <a:buChar char="•"/>
              <a:defRPr/>
            </a:pPr>
            <a:r>
              <a:rPr lang="hr-HR" sz="2800" dirty="0" smtClean="0">
                <a:solidFill>
                  <a:schemeClr val="bg2">
                    <a:lumMod val="75000"/>
                  </a:schemeClr>
                </a:solidFill>
              </a:rPr>
              <a:t>Norveška, Island, Lihtenštajn, Turska</a:t>
            </a:r>
          </a:p>
          <a:p>
            <a:pPr>
              <a:lnSpc>
                <a:spcPct val="150000"/>
              </a:lnSpc>
              <a:buFontTx/>
              <a:buNone/>
              <a:defRPr/>
            </a:pPr>
            <a:endParaRPr lang="hr-HR" dirty="0" smtClean="0">
              <a:solidFill>
                <a:schemeClr val="bg2"/>
              </a:solidFill>
            </a:endParaRPr>
          </a:p>
          <a:p>
            <a:pPr>
              <a:lnSpc>
                <a:spcPct val="150000"/>
              </a:lnSpc>
              <a:buFontTx/>
              <a:buNone/>
              <a:defRPr/>
            </a:pPr>
            <a:endParaRPr lang="hr-HR" dirty="0" smtClean="0">
              <a:solidFill>
                <a:schemeClr val="bg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188913"/>
            <a:ext cx="8229600" cy="954087"/>
          </a:xfrm>
        </p:spPr>
        <p:txBody>
          <a:bodyPr/>
          <a:lstStyle/>
          <a:p>
            <a:r>
              <a:rPr lang="hr-HR" sz="3200" smtClean="0"/>
              <a:t>Postupak prijave za studijske posjete</a:t>
            </a:r>
          </a:p>
        </p:txBody>
      </p:sp>
      <p:sp>
        <p:nvSpPr>
          <p:cNvPr id="15363" name="Rectangle 3"/>
          <p:cNvSpPr>
            <a:spLocks noGrp="1" noChangeArrowheads="1"/>
          </p:cNvSpPr>
          <p:nvPr>
            <p:ph type="body" idx="1"/>
          </p:nvPr>
        </p:nvSpPr>
        <p:spPr>
          <a:xfrm>
            <a:off x="457200" y="1125538"/>
            <a:ext cx="8229600" cy="5472112"/>
          </a:xfrm>
        </p:spPr>
        <p:txBody>
          <a:bodyPr/>
          <a:lstStyle/>
          <a:p>
            <a:pPr marL="381000" indent="-381000">
              <a:lnSpc>
                <a:spcPct val="80000"/>
              </a:lnSpc>
              <a:buFontTx/>
              <a:buAutoNum type="arabicPeriod"/>
              <a:defRPr/>
            </a:pPr>
            <a:endParaRPr lang="hr-HR" sz="2000" dirty="0" smtClean="0">
              <a:solidFill>
                <a:schemeClr val="bg2"/>
              </a:solidFill>
            </a:endParaRPr>
          </a:p>
          <a:p>
            <a:pPr marL="381000" indent="-381000">
              <a:lnSpc>
                <a:spcPct val="80000"/>
              </a:lnSpc>
              <a:buFontTx/>
              <a:buAutoNum type="arabicPeriod"/>
              <a:defRPr/>
            </a:pPr>
            <a:r>
              <a:rPr lang="hr-HR" sz="2000" dirty="0" smtClean="0">
                <a:solidFill>
                  <a:schemeClr val="bg2"/>
                </a:solidFill>
              </a:rPr>
              <a:t>Prije prijave -</a:t>
            </a:r>
            <a:r>
              <a:rPr lang="hr-HR" sz="2000" dirty="0" smtClean="0">
                <a:solidFill>
                  <a:schemeClr val="bg2"/>
                </a:solidFill>
                <a:hlinkClick r:id="rId3"/>
              </a:rPr>
              <a:t> Objava programa</a:t>
            </a:r>
            <a:r>
              <a:rPr lang="hr-HR" sz="2000" dirty="0" smtClean="0">
                <a:solidFill>
                  <a:schemeClr val="bg2"/>
                </a:solidFill>
              </a:rPr>
              <a:t>  - teme studijskih posjeta i pravila kojih se trebate držati prilikom prijave </a:t>
            </a:r>
            <a:r>
              <a:rPr lang="hr-HR" sz="2000" dirty="0" smtClean="0">
                <a:solidFill>
                  <a:schemeClr val="accent1">
                    <a:lumMod val="50000"/>
                  </a:schemeClr>
                </a:solidFill>
              </a:rPr>
              <a:t>http://studyvisits.cedefop.europa.eu/</a:t>
            </a:r>
          </a:p>
          <a:p>
            <a:pPr marL="381000" indent="-381000">
              <a:lnSpc>
                <a:spcPct val="80000"/>
              </a:lnSpc>
              <a:buFontTx/>
              <a:buNone/>
              <a:defRPr/>
            </a:pPr>
            <a:endParaRPr lang="hr-HR" sz="2000" dirty="0" smtClean="0">
              <a:solidFill>
                <a:schemeClr val="bg2"/>
              </a:solidFill>
            </a:endParaRPr>
          </a:p>
          <a:p>
            <a:pPr marL="381000" indent="-381000">
              <a:lnSpc>
                <a:spcPct val="80000"/>
              </a:lnSpc>
              <a:buFontTx/>
              <a:buNone/>
              <a:defRPr/>
            </a:pPr>
            <a:r>
              <a:rPr lang="hr-HR" sz="2000" dirty="0" smtClean="0">
                <a:solidFill>
                  <a:schemeClr val="bg2"/>
                </a:solidFill>
              </a:rPr>
              <a:t>2. Iz Kataloga studijskih posjeta - izaberite 4 studijska posjeta koji Vas zanimaju. </a:t>
            </a:r>
            <a:br>
              <a:rPr lang="hr-HR" sz="2000" dirty="0" smtClean="0">
                <a:solidFill>
                  <a:schemeClr val="bg2"/>
                </a:solidFill>
              </a:rPr>
            </a:br>
            <a:endParaRPr lang="hr-HR" sz="2000" dirty="0" smtClean="0">
              <a:solidFill>
                <a:schemeClr val="bg2"/>
              </a:solidFill>
            </a:endParaRPr>
          </a:p>
          <a:p>
            <a:pPr marL="381000" indent="-381000">
              <a:lnSpc>
                <a:spcPct val="80000"/>
              </a:lnSpc>
              <a:buFontTx/>
              <a:buNone/>
              <a:defRPr/>
            </a:pPr>
            <a:r>
              <a:rPr lang="hr-HR" sz="2000" dirty="0" smtClean="0">
                <a:solidFill>
                  <a:schemeClr val="bg2"/>
                </a:solidFill>
              </a:rPr>
              <a:t>3. Nakon toga ispunite </a:t>
            </a:r>
            <a:r>
              <a:rPr lang="hr-HR" sz="2000" dirty="0" smtClean="0">
                <a:solidFill>
                  <a:schemeClr val="bg2"/>
                </a:solidFill>
                <a:hlinkClick r:id="rId4"/>
              </a:rPr>
              <a:t>on-line prijavu</a:t>
            </a:r>
            <a:r>
              <a:rPr lang="hr-HR" sz="2000" dirty="0" smtClean="0">
                <a:solidFill>
                  <a:schemeClr val="bg2"/>
                </a:solidFill>
              </a:rPr>
              <a:t> prema uputama koje se nalaze na mrežnim stranicama </a:t>
            </a:r>
            <a:r>
              <a:rPr lang="hr-HR" sz="2000" dirty="0" err="1" smtClean="0">
                <a:solidFill>
                  <a:schemeClr val="bg2"/>
                </a:solidFill>
              </a:rPr>
              <a:t>Cedefop</a:t>
            </a:r>
            <a:r>
              <a:rPr lang="hr-HR" sz="2000" dirty="0" smtClean="0">
                <a:solidFill>
                  <a:schemeClr val="bg2"/>
                </a:solidFill>
              </a:rPr>
              <a:t> –a.</a:t>
            </a:r>
            <a:br>
              <a:rPr lang="hr-HR" sz="2000" dirty="0" smtClean="0">
                <a:solidFill>
                  <a:schemeClr val="bg2"/>
                </a:solidFill>
              </a:rPr>
            </a:br>
            <a:endParaRPr lang="hr-HR" sz="2000" dirty="0" smtClean="0">
              <a:solidFill>
                <a:schemeClr val="bg2"/>
              </a:solidFill>
            </a:endParaRPr>
          </a:p>
          <a:p>
            <a:pPr marL="381000" indent="-381000">
              <a:lnSpc>
                <a:spcPct val="80000"/>
              </a:lnSpc>
              <a:buFontTx/>
              <a:buNone/>
              <a:defRPr/>
            </a:pPr>
            <a:r>
              <a:rPr lang="hr-HR" sz="2000" dirty="0" smtClean="0">
                <a:solidFill>
                  <a:schemeClr val="bg2"/>
                </a:solidFill>
              </a:rPr>
              <a:t>4. Zatim ispišite konačnu verziju prijave, potpišite je i ovjerite žigom </a:t>
            </a:r>
          </a:p>
          <a:p>
            <a:pPr marL="381000" indent="-381000">
              <a:lnSpc>
                <a:spcPct val="80000"/>
              </a:lnSpc>
              <a:buFontTx/>
              <a:buNone/>
              <a:defRPr/>
            </a:pPr>
            <a:endParaRPr lang="hr-HR" sz="2000" dirty="0" smtClean="0">
              <a:solidFill>
                <a:schemeClr val="bg2"/>
              </a:solidFill>
            </a:endParaRPr>
          </a:p>
          <a:p>
            <a:pPr marL="381000" indent="-381000">
              <a:lnSpc>
                <a:spcPct val="80000"/>
              </a:lnSpc>
              <a:buFontTx/>
              <a:buNone/>
              <a:defRPr/>
            </a:pPr>
            <a:r>
              <a:rPr lang="hr-HR" sz="2000" dirty="0" smtClean="0">
                <a:solidFill>
                  <a:schemeClr val="bg2"/>
                </a:solidFill>
              </a:rPr>
              <a:t>5. Pošaljite na adresu Agencije za mobilnost i programe EU </a:t>
            </a:r>
          </a:p>
          <a:p>
            <a:pPr marL="381000" indent="-381000">
              <a:lnSpc>
                <a:spcPct val="80000"/>
              </a:lnSpc>
              <a:buFontTx/>
              <a:buNone/>
              <a:defRPr/>
            </a:pPr>
            <a:endParaRPr lang="hr-HR" sz="2000" dirty="0" smtClean="0">
              <a:solidFill>
                <a:srgbClr val="DE6E46"/>
              </a:solidFill>
            </a:endParaRPr>
          </a:p>
          <a:p>
            <a:pPr marL="381000" indent="-381000" algn="ctr">
              <a:lnSpc>
                <a:spcPct val="80000"/>
              </a:lnSpc>
              <a:buFontTx/>
              <a:buNone/>
              <a:defRPr/>
            </a:pPr>
            <a:r>
              <a:rPr lang="hr-HR" sz="2000" b="1" u="sng" dirty="0" smtClean="0">
                <a:solidFill>
                  <a:srgbClr val="DE6E46"/>
                </a:solidFill>
              </a:rPr>
              <a:t>31. ožujka </a:t>
            </a:r>
            <a:r>
              <a:rPr lang="hr-HR" sz="2000" b="1" u="sng" smtClean="0">
                <a:solidFill>
                  <a:srgbClr val="DE6E46"/>
                </a:solidFill>
              </a:rPr>
              <a:t>2010.</a:t>
            </a:r>
            <a:r>
              <a:rPr lang="hr-HR" sz="2000" smtClean="0">
                <a:solidFill>
                  <a:srgbClr val="DE6E46"/>
                </a:solidFill>
              </a:rPr>
              <a:t> </a:t>
            </a:r>
            <a:r>
              <a:rPr lang="hr-HR" sz="2000" smtClean="0">
                <a:solidFill>
                  <a:srgbClr val="938678"/>
                </a:solidFill>
              </a:rPr>
              <a:t>za posjete od rujna 2010. do siječnja 2011.</a:t>
            </a:r>
            <a:endParaRPr lang="hr-HR" sz="2000" b="1" u="sng" dirty="0" smtClean="0">
              <a:solidFill>
                <a:srgbClr val="DE6E46"/>
              </a:solidFill>
            </a:endParaRPr>
          </a:p>
          <a:p>
            <a:pPr marL="381000" indent="-381000" algn="ctr">
              <a:lnSpc>
                <a:spcPct val="80000"/>
              </a:lnSpc>
              <a:buFontTx/>
              <a:buNone/>
              <a:defRPr/>
            </a:pPr>
            <a:r>
              <a:rPr lang="hr-HR" sz="2000" b="1" u="sng" dirty="0" smtClean="0">
                <a:solidFill>
                  <a:srgbClr val="DE6E46"/>
                </a:solidFill>
              </a:rPr>
              <a:t>15. listopada </a:t>
            </a:r>
            <a:r>
              <a:rPr lang="hr-HR" sz="2000" b="1" u="sng" smtClean="0">
                <a:solidFill>
                  <a:srgbClr val="DE6E46"/>
                </a:solidFill>
              </a:rPr>
              <a:t>2010.</a:t>
            </a:r>
            <a:r>
              <a:rPr lang="hr-HR" sz="2000" smtClean="0">
                <a:solidFill>
                  <a:srgbClr val="DE6E46"/>
                </a:solidFill>
              </a:rPr>
              <a:t> </a:t>
            </a:r>
            <a:r>
              <a:rPr lang="hr-HR" sz="2000" smtClean="0">
                <a:solidFill>
                  <a:srgbClr val="938678"/>
                </a:solidFill>
              </a:rPr>
              <a:t>za posjete od veljače 2011. do lipnja 2011. </a:t>
            </a:r>
            <a:r>
              <a:rPr lang="hr-HR" sz="2000" b="1" u="sng" dirty="0" smtClean="0">
                <a:solidFill>
                  <a:srgbClr val="DE6E46"/>
                </a:solidFill>
              </a:rPr>
              <a:t/>
            </a:r>
            <a:br>
              <a:rPr lang="hr-HR" sz="2000" b="1" u="sng" dirty="0" smtClean="0">
                <a:solidFill>
                  <a:srgbClr val="DE6E46"/>
                </a:solidFill>
              </a:rPr>
            </a:br>
            <a:r>
              <a:rPr lang="hr-HR" sz="2000" dirty="0" smtClean="0">
                <a:solidFill>
                  <a:schemeClr val="bg2"/>
                </a:solidFill>
              </a:rPr>
              <a:t/>
            </a:r>
            <a:br>
              <a:rPr lang="hr-HR" sz="2000" dirty="0" smtClean="0">
                <a:solidFill>
                  <a:schemeClr val="bg2"/>
                </a:solidFill>
              </a:rPr>
            </a:br>
            <a:endParaRPr lang="hr-HR" sz="1600" b="1" dirty="0" smtClean="0"/>
          </a:p>
          <a:p>
            <a:pPr marL="381000" indent="-381000">
              <a:lnSpc>
                <a:spcPct val="80000"/>
              </a:lnSpc>
              <a:defRPr/>
            </a:pPr>
            <a:endParaRPr lang="hr-HR" sz="1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471738" y="-214313"/>
            <a:ext cx="6672262" cy="1752601"/>
          </a:xfrm>
        </p:spPr>
        <p:txBody>
          <a:bodyPr/>
          <a:lstStyle/>
          <a:p>
            <a:pPr eaLnBrk="1" hangingPunct="1"/>
            <a:r>
              <a:rPr lang="hr-HR" sz="3200" smtClean="0"/>
              <a:t>Financijski ciklus studijskih posjeta</a:t>
            </a:r>
          </a:p>
        </p:txBody>
      </p:sp>
      <p:graphicFrame>
        <p:nvGraphicFramePr>
          <p:cNvPr id="7221" name="Group 53"/>
          <p:cNvGraphicFramePr>
            <a:graphicFrameLocks noGrp="1"/>
          </p:cNvGraphicFramePr>
          <p:nvPr>
            <p:ph idx="4294967295"/>
          </p:nvPr>
        </p:nvGraphicFramePr>
        <p:xfrm>
          <a:off x="684213" y="1557338"/>
          <a:ext cx="8064500" cy="4751387"/>
        </p:xfrm>
        <a:graphic>
          <a:graphicData uri="http://schemas.openxmlformats.org/drawingml/2006/table">
            <a:tbl>
              <a:tblPr/>
              <a:tblGrid>
                <a:gridCol w="3606800"/>
                <a:gridCol w="1966912"/>
                <a:gridCol w="2490788"/>
              </a:tblGrid>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Predaja procijenjenog proračuna</a:t>
                      </a:r>
                      <a:endParaRPr kumimoji="0" lang="hr-HR" sz="1800" b="0" i="0" u="none" strike="noStrike" cap="none" normalizeH="0" baseline="0" dirty="0" smtClean="0">
                        <a:ln>
                          <a:noFill/>
                        </a:ln>
                        <a:solidFill>
                          <a:srgbClr val="FF0000"/>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Predlagatelj </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31. 03. 2010.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15. 10. 2010.</a:t>
                      </a:r>
                    </a:p>
                  </a:txBody>
                  <a:tcPr horzOverflow="overflow">
                    <a:lnL w="25400" cap="flat" cmpd="sng" algn="ctr">
                      <a:solidFill>
                        <a:srgbClr val="FFFFFF"/>
                      </a:solidFill>
                      <a:prstDash val="solid"/>
                      <a:round/>
                      <a:headEnd type="none" w="med" len="med"/>
                      <a:tailEnd type="none" w="med" len="med"/>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Provjera formalne valjanosti, kvalitete prijave, odluka o rezultatima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3-4 mjeseca nakon roka</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rPr>
                        <a:t>Potpisivanje ugovora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Početak projekta</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individualno</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127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Prva isplata </a:t>
                      </a:r>
                    </a:p>
                    <a:p>
                      <a:pPr marL="342900" marR="0" lvl="0" indent="-342900" algn="l" defTabSz="914400" rtl="0" eaLnBrk="0" fontAlgn="base" latinLnBrk="0" hangingPunct="0">
                        <a:lnSpc>
                          <a:spcPct val="100000"/>
                        </a:lnSpc>
                        <a:spcBef>
                          <a:spcPct val="0"/>
                        </a:spcBef>
                        <a:spcAft>
                          <a:spcPct val="0"/>
                        </a:spcAft>
                        <a:buClrTx/>
                        <a:buSzTx/>
                        <a:buFontTx/>
                        <a:buNone/>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     (pred-financiranje)</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45 dana od potpisivanja ugovora</a:t>
                      </a: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411163">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lumMod val="95000"/>
                              <a:lumOff val="5000"/>
                            </a:schemeClr>
                          </a:solidFill>
                          <a:effectLst/>
                          <a:latin typeface="Arial" pitchFamily="34" charset="0"/>
                          <a:ea typeface="ＭＳ Ｐゴシック"/>
                          <a:cs typeface="Arial" pitchFamily="34" charset="0"/>
                        </a:rPr>
                        <a:t>Završno izvješće </a:t>
                      </a:r>
                      <a:endParaRPr kumimoji="0" lang="hr-HR" sz="1800" b="0" i="1"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smtClean="0">
                          <a:ln>
                            <a:noFill/>
                          </a:ln>
                          <a:solidFill>
                            <a:schemeClr val="tx1"/>
                          </a:solidFill>
                          <a:effectLst/>
                          <a:latin typeface="Arial" pitchFamily="34" charset="0"/>
                          <a:ea typeface="ＭＳ Ｐゴシック"/>
                          <a:cs typeface="Arial" pitchFamily="34" charset="0"/>
                        </a:rPr>
                        <a:t>Korisnik</a:t>
                      </a:r>
                      <a:endPar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30 dana od završetka aktivnosti</a:t>
                      </a:r>
                      <a:endPar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819150">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tab pos="-182563" algn="l"/>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Arial" pitchFamily="34" charset="0"/>
                        </a:rPr>
                        <a:t>Isplata – povrat sredstava</a:t>
                      </a:r>
                    </a:p>
                  </a:txBody>
                  <a:tcPr horzOverflow="overflow">
                    <a:lnL cap="flat">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 ili </a:t>
                      </a:r>
                      <a:r>
                        <a:rPr kumimoji="0" lang="hr-H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Korisnik</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800" b="0" i="0" u="none" strike="noStrike" cap="none" normalizeH="0" baseline="0" dirty="0" smtClean="0">
                          <a:ln>
                            <a:noFill/>
                          </a:ln>
                          <a:solidFill>
                            <a:schemeClr val="tx1"/>
                          </a:solidFill>
                          <a:effectLst/>
                          <a:latin typeface="Arial" pitchFamily="34" charset="0"/>
                          <a:ea typeface="ＭＳ Ｐゴシック"/>
                          <a:cs typeface="ＭＳ Ｐゴシック"/>
                        </a:rPr>
                        <a:t>45 dana od odobrenja završnog izvješća </a:t>
                      </a:r>
                      <a:endParaRPr kumimoji="0" lang="en-GB" sz="1800" b="0"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horzOverflow="overflow">
                    <a:lnL w="25400" cap="flat" cmpd="sng" algn="ctr">
                      <a:solidFill>
                        <a:srgbClr val="FFFFFF"/>
                      </a:solidFill>
                      <a:prstDash val="solid"/>
                      <a:round/>
                      <a:headEnd type="none" w="med" len="med"/>
                      <a:tailEnd type="none" w="med" len="med"/>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ctrTitle"/>
          </p:nvPr>
        </p:nvSpPr>
        <p:spPr>
          <a:xfrm>
            <a:off x="428625" y="3000375"/>
            <a:ext cx="8351838" cy="3024188"/>
          </a:xfrm>
        </p:spPr>
        <p:txBody>
          <a:bodyPr anchor="t"/>
          <a:lstStyle/>
          <a:p>
            <a:pPr algn="ctr" eaLnBrk="1" hangingPunct="1"/>
            <a:r>
              <a:rPr lang="hr-HR" sz="3200" b="1" smtClean="0">
                <a:solidFill>
                  <a:srgbClr val="3399FF"/>
                </a:solidFill>
              </a:rPr>
              <a:t/>
            </a:r>
            <a:br>
              <a:rPr lang="hr-HR" sz="3200" b="1" smtClean="0">
                <a:solidFill>
                  <a:srgbClr val="3399FF"/>
                </a:solidFill>
              </a:rPr>
            </a:br>
            <a:r>
              <a:rPr lang="hr-HR" sz="3600" b="1" smtClean="0">
                <a:solidFill>
                  <a:srgbClr val="2FB1CC"/>
                </a:solidFill>
              </a:rPr>
              <a:t>Kako se prijaviti za Comenius aktivnosti</a:t>
            </a:r>
            <a:r>
              <a:rPr lang="hr-HR" sz="3200" b="1" smtClean="0">
                <a:solidFill>
                  <a:srgbClr val="E1590D"/>
                </a:solidFill>
              </a:rPr>
              <a:t/>
            </a:r>
            <a:br>
              <a:rPr lang="hr-HR" sz="3200" b="1" smtClean="0">
                <a:solidFill>
                  <a:srgbClr val="E1590D"/>
                </a:solidFill>
              </a:rPr>
            </a:br>
            <a:r>
              <a:rPr lang="hr-HR" sz="3200" b="1" smtClean="0">
                <a:solidFill>
                  <a:srgbClr val="E1590D"/>
                </a:solidFill>
              </a:rPr>
              <a:t/>
            </a:r>
            <a:br>
              <a:rPr lang="hr-HR" sz="3200" b="1" smtClean="0">
                <a:solidFill>
                  <a:srgbClr val="E1590D"/>
                </a:solidFill>
              </a:rPr>
            </a:br>
            <a:r>
              <a:rPr lang="vi-VN" sz="1800" b="1" smtClean="0">
                <a:solidFill>
                  <a:schemeClr val="bg2"/>
                </a:solidFill>
              </a:rPr>
              <a:t/>
            </a:r>
            <a:br>
              <a:rPr lang="vi-VN" sz="1800" b="1" smtClean="0">
                <a:solidFill>
                  <a:schemeClr val="bg2"/>
                </a:solidFill>
              </a:rPr>
            </a:br>
            <a:r>
              <a:rPr lang="hr-HR" sz="3200" b="1" smtClean="0">
                <a:solidFill>
                  <a:srgbClr val="E1590D"/>
                </a:solidFill>
              </a:rPr>
              <a:t/>
            </a:r>
            <a:br>
              <a:rPr lang="hr-HR" sz="3200" b="1" smtClean="0">
                <a:solidFill>
                  <a:srgbClr val="E1590D"/>
                </a:solidFill>
              </a:rPr>
            </a:br>
            <a:r>
              <a:rPr lang="hr-HR" sz="3200" b="1" smtClean="0">
                <a:solidFill>
                  <a:schemeClr val="bg2"/>
                </a:solidFill>
              </a:rPr>
              <a:t/>
            </a:r>
            <a:br>
              <a:rPr lang="hr-HR" sz="3200" b="1" smtClean="0">
                <a:solidFill>
                  <a:schemeClr val="bg2"/>
                </a:solidFill>
              </a:rPr>
            </a:br>
            <a:r>
              <a:rPr lang="pl-PL" sz="3200" smtClean="0">
                <a:solidFill>
                  <a:srgbClr val="D6570E"/>
                </a:solidFill>
              </a:rPr>
              <a:t/>
            </a:r>
            <a:br>
              <a:rPr lang="pl-PL" sz="3200" smtClean="0">
                <a:solidFill>
                  <a:srgbClr val="D6570E"/>
                </a:solidFill>
              </a:rPr>
            </a:br>
            <a:endParaRPr lang="en-US" sz="3200" smtClean="0">
              <a:solidFill>
                <a:srgbClr val="D6570E"/>
              </a:solidFill>
            </a:endParaRPr>
          </a:p>
        </p:txBody>
      </p:sp>
      <p:sp>
        <p:nvSpPr>
          <p:cNvPr id="75779" name="Rectangle 4"/>
          <p:cNvSpPr>
            <a:spLocks noChangeArrowheads="1"/>
          </p:cNvSpPr>
          <p:nvPr/>
        </p:nvSpPr>
        <p:spPr bwMode="auto">
          <a:xfrm>
            <a:off x="6629400" y="333375"/>
            <a:ext cx="2286000" cy="647700"/>
          </a:xfrm>
          <a:prstGeom prst="rect">
            <a:avLst/>
          </a:prstGeom>
          <a:noFill/>
          <a:ln w="9525">
            <a:noFill/>
            <a:miter lim="800000"/>
            <a:headEnd/>
            <a:tailEnd/>
          </a:ln>
        </p:spPr>
        <p:txBody>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ica 3"/>
          <p:cNvGraphicFramePr>
            <a:graphicFrameLocks noGrp="1"/>
          </p:cNvGraphicFramePr>
          <p:nvPr/>
        </p:nvGraphicFramePr>
        <p:xfrm>
          <a:off x="357188" y="214313"/>
          <a:ext cx="8358187" cy="6143625"/>
        </p:xfrm>
        <a:graphic>
          <a:graphicData uri="http://schemas.openxmlformats.org/drawingml/2006/table">
            <a:tbl>
              <a:tblPr/>
              <a:tblGrid>
                <a:gridCol w="1324606"/>
                <a:gridCol w="2248409"/>
                <a:gridCol w="1544559"/>
                <a:gridCol w="747841"/>
                <a:gridCol w="1173083"/>
                <a:gridCol w="1319718"/>
              </a:tblGrid>
              <a:tr h="4789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Vrsta aktivnosti</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Svrha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Financiranje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Trajanje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Krajnji rok za prijavu u 2010</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Kome se prijaviti?</a:t>
                      </a: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28575" cap="flat" cmpd="sng" algn="ctr">
                      <a:solidFill>
                        <a:srgbClr val="89AC2E"/>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38678"/>
                    </a:solidFill>
                  </a:tcPr>
                </a:tc>
              </a:tr>
              <a:tr h="15280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Comenius stručno usavršavanje </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6E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Pohađanje stručnog usavršavanja u obliku tečaja, seminara, konferencije, prakse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1" i="0" u="none" strike="noStrike" cap="none" normalizeH="0" baseline="0" dirty="0" smtClean="0">
                          <a:ln>
                            <a:noFill/>
                          </a:ln>
                          <a:solidFill>
                            <a:srgbClr val="6699FF"/>
                          </a:solidFill>
                          <a:effectLst/>
                          <a:latin typeface="Arial" charset="0"/>
                          <a:ea typeface="ＭＳ Ｐゴシック" pitchFamily="116" charset="-128"/>
                          <a:cs typeface="Times New Roman" pitchFamily="18" charset="0"/>
                        </a:rPr>
                        <a:t>Online baza tečajeva</a:t>
                      </a:r>
                      <a:r>
                        <a:rPr kumimoji="0" lang="hr-HR" sz="1200" b="0" i="0" u="none" strike="noStrike" cap="none" normalizeH="0" baseline="0" dirty="0" smtClean="0">
                          <a:ln>
                            <a:noFill/>
                          </a:ln>
                          <a:solidFill>
                            <a:schemeClr val="bg2"/>
                          </a:solidFill>
                          <a:effectLst/>
                          <a:latin typeface="Arial" charset="0"/>
                          <a:ea typeface="ＭＳ Ｐゴシック" pitchFamily="116" charset="-128"/>
                          <a:cs typeface="Times New Roman" pitchFamily="18" charset="0"/>
                        </a:rPr>
                        <a:t>: </a:t>
                      </a:r>
                      <a:r>
                        <a:rPr kumimoji="0" lang="hr-HR" sz="1200" b="0" i="0" u="none" strike="noStrike" cap="none" normalizeH="0" baseline="0" dirty="0" smtClean="0">
                          <a:ln>
                            <a:noFill/>
                          </a:ln>
                          <a:solidFill>
                            <a:srgbClr val="3333FF"/>
                          </a:solidFill>
                          <a:effectLst/>
                          <a:latin typeface="Arial" charset="0"/>
                          <a:ea typeface="ＭＳ Ｐゴシック" pitchFamily="116" charset="-128"/>
                          <a:cs typeface="Times New Roman" pitchFamily="18" charset="0"/>
                          <a:hlinkClick r:id=""/>
                        </a:rPr>
                        <a:t>http://ec.europa.eu/eduaction/</a:t>
                      </a:r>
                      <a:endParaRPr kumimoji="0" lang="hr-HR" sz="1200" b="0" i="0" u="none" strike="noStrike" cap="none" normalizeH="0" baseline="0" dirty="0" smtClean="0">
                        <a:ln>
                          <a:noFill/>
                        </a:ln>
                        <a:solidFill>
                          <a:srgbClr val="3333FF"/>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3333FF"/>
                          </a:solidFill>
                          <a:effectLst/>
                          <a:latin typeface="Arial" charset="0"/>
                          <a:ea typeface="ＭＳ Ｐゴシック" pitchFamily="116" charset="-128"/>
                          <a:cs typeface="Times New Roman" pitchFamily="18" charset="0"/>
                        </a:rPr>
                        <a:t>training database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Financijska potpora-grant pokriva troškove života, putne troškove, kotizaciju i jezičnu pripremu.</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1 dan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6 tjedana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15. siječanj</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30 travanj</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15 rujan</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Agencija za mobilnost i programe EU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hlinkClick r:id=""/>
                        </a:rPr>
                        <a:t>www.mobilnost.hr</a:t>
                      </a: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5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Pripremni posjeti </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6E46"/>
                    </a:solidFill>
                  </a:tcPr>
                </a:tc>
                <a:tc>
                  <a:txBody>
                    <a:bodyPr/>
                    <a:lstStyle/>
                    <a:p>
                      <a:pPr marL="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Kontakt seminar </a:t>
                      </a: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za pronalaženje partnera u EU državi. </a:t>
                      </a:r>
                    </a:p>
                    <a:p>
                      <a:pPr marL="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hr-HR" sz="12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Sastanak</a:t>
                      </a: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 s projektnim partnerima vezano uz buduće projekte (partnerstva, centralizirane aktivnosti) u EU državi.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Financijska potpora-grant pokriva putovanje, životne troškove.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1 dan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 5 dana</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45 dana prije početka aktivnosti.</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Agencija za mobilnost i programe EU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hlinkClick r:id=""/>
                        </a:rPr>
                        <a:t>www.mobilnost.hr</a:t>
                      </a: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2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eTwinning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www.etwinning.net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4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6E46"/>
                    </a:soli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suradnja škola iz Europe na internetu </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smtClean="0">
                          <a:ln>
                            <a:noFill/>
                          </a:ln>
                          <a:solidFill>
                            <a:schemeClr val="tx1"/>
                          </a:solidFill>
                          <a:effectLst/>
                          <a:latin typeface="Arial" charset="0"/>
                          <a:ea typeface="ＭＳ Ｐゴシック" pitchFamily="116" charset="-128"/>
                          <a:cs typeface="Times New Roman" pitchFamily="18" charset="0"/>
                        </a:rPr>
                        <a:t>-</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Web portal: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www.</a:t>
                      </a: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err="1" smtClean="0">
                          <a:ln>
                            <a:noFill/>
                          </a:ln>
                          <a:solidFill>
                            <a:schemeClr val="tx1"/>
                          </a:solidFill>
                          <a:effectLst/>
                          <a:latin typeface="Arial" charset="0"/>
                          <a:ea typeface="ＭＳ Ｐゴシック" pitchFamily="116" charset="-128"/>
                          <a:cs typeface="Times New Roman" pitchFamily="18" charset="0"/>
                        </a:rPr>
                        <a:t>etwinning.net</a:t>
                      </a: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53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Comenius partnerstva</a:t>
                      </a:r>
                    </a:p>
                  </a:txBody>
                  <a:tcPr marL="43031" marR="43031" marT="0" marB="0" anchor="ctr" horzOverflow="overflow">
                    <a:lnL w="28575" cap="flat" cmpd="sng" algn="ctr">
                      <a:solidFill>
                        <a:srgbClr val="89AC2E"/>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6E46"/>
                    </a:solidFill>
                  </a:tcPr>
                </a:tc>
                <a:tc>
                  <a:txBody>
                    <a:bodyPr/>
                    <a:lstStyle/>
                    <a:p>
                      <a:pPr marL="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partnerska suradnja škola na zajedničkom projektu</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Financijska potpora-grant pokriva putovanje, životne troškove.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2 godine</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19.  veljače 2010</a:t>
                      </a:r>
                    </a:p>
                  </a:txBody>
                  <a:tcPr marL="43031" marR="430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rPr>
                        <a:t>Agencija za mobilnost i programe EU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hlinkClick r:id=""/>
                        </a:rPr>
                        <a:t>www.mobilnost.hr</a:t>
                      </a: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chemeClr val="tx1"/>
                        </a:solidFill>
                        <a:effectLst/>
                        <a:latin typeface="Arial" charset="0"/>
                        <a:ea typeface="ＭＳ Ｐゴシック" pitchFamily="116" charset="-128"/>
                        <a:cs typeface="Times New Roman" pitchFamily="18" charset="0"/>
                      </a:endParaRPr>
                    </a:p>
                  </a:txBody>
                  <a:tcPr marL="43031" marR="43031" marT="0" marB="0" anchor="ctr" horzOverflow="overflow">
                    <a:lnL w="12700" cap="flat" cmpd="sng" algn="ctr">
                      <a:solidFill>
                        <a:srgbClr val="000000"/>
                      </a:solidFill>
                      <a:prstDash val="solid"/>
                      <a:round/>
                      <a:headEnd type="none" w="med" len="med"/>
                      <a:tailEnd type="none" w="med" len="med"/>
                    </a:lnL>
                    <a:lnR w="28575" cap="flat" cmpd="sng" algn="ctr">
                      <a:solidFill>
                        <a:srgbClr val="89AC2E"/>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idx="4294967295"/>
          </p:nvPr>
        </p:nvSpPr>
        <p:spPr/>
        <p:txBody>
          <a:bodyPr/>
          <a:lstStyle/>
          <a:p>
            <a:r>
              <a:rPr sz="3200" smtClean="0">
                <a:solidFill>
                  <a:srgbClr val="2FB1CC"/>
                </a:solidFill>
              </a:rPr>
              <a:t>Kako se prijaviti?</a:t>
            </a:r>
          </a:p>
        </p:txBody>
      </p:sp>
      <p:sp>
        <p:nvSpPr>
          <p:cNvPr id="77827" name="Rectangle 6"/>
          <p:cNvSpPr>
            <a:spLocks noGrp="1" noChangeArrowheads="1"/>
          </p:cNvSpPr>
          <p:nvPr>
            <p:ph type="body" sz="half" idx="4294967295"/>
          </p:nvPr>
        </p:nvSpPr>
        <p:spPr>
          <a:xfrm>
            <a:off x="4648200" y="1600200"/>
            <a:ext cx="4038600" cy="3900488"/>
          </a:xfrm>
        </p:spPr>
        <p:txBody>
          <a:bodyPr/>
          <a:lstStyle/>
          <a:p>
            <a:pPr algn="ctr">
              <a:buFontTx/>
              <a:buNone/>
            </a:pPr>
            <a:endParaRPr lang="hr-HR" sz="2400" smtClean="0">
              <a:solidFill>
                <a:srgbClr val="FF0000"/>
              </a:solidFill>
            </a:endParaRPr>
          </a:p>
          <a:p>
            <a:pPr algn="ctr">
              <a:buFontTx/>
              <a:buNone/>
            </a:pPr>
            <a:r>
              <a:rPr lang="hr-HR" sz="2400" smtClean="0">
                <a:solidFill>
                  <a:srgbClr val="DE6E46"/>
                </a:solidFill>
              </a:rPr>
              <a:t>Agencija za mobilnost i programe EU</a:t>
            </a:r>
          </a:p>
          <a:p>
            <a:pPr algn="ctr">
              <a:buFontTx/>
              <a:buNone/>
            </a:pPr>
            <a:r>
              <a:rPr lang="hr-HR" sz="2400" smtClean="0">
                <a:solidFill>
                  <a:srgbClr val="DE6E46"/>
                </a:solidFill>
              </a:rPr>
              <a:t>Gajeva 22</a:t>
            </a:r>
          </a:p>
          <a:p>
            <a:pPr algn="ctr">
              <a:buFontTx/>
              <a:buNone/>
            </a:pPr>
            <a:r>
              <a:rPr lang="hr-HR" sz="2400" smtClean="0">
                <a:solidFill>
                  <a:srgbClr val="DE6E46"/>
                </a:solidFill>
              </a:rPr>
              <a:t>10 000 Zagreb</a:t>
            </a:r>
          </a:p>
          <a:p>
            <a:pPr algn="ctr">
              <a:buFontTx/>
              <a:buNone/>
            </a:pPr>
            <a:endParaRPr lang="hr-HR" sz="2800" smtClean="0"/>
          </a:p>
          <a:p>
            <a:pPr algn="ctr">
              <a:buFontTx/>
              <a:buNone/>
            </a:pPr>
            <a:r>
              <a:rPr lang="hr-HR" sz="2400" smtClean="0">
                <a:solidFill>
                  <a:srgbClr val="3399FF"/>
                </a:solidFill>
              </a:rPr>
              <a:t>comenius@mobilnost.hr</a:t>
            </a:r>
          </a:p>
        </p:txBody>
      </p:sp>
      <p:sp>
        <p:nvSpPr>
          <p:cNvPr id="20484" name="Rectangle 7"/>
          <p:cNvSpPr>
            <a:spLocks noGrp="1" noChangeArrowheads="1"/>
          </p:cNvSpPr>
          <p:nvPr>
            <p:ph type="body" sz="half" idx="4294967295"/>
          </p:nvPr>
        </p:nvSpPr>
        <p:spPr>
          <a:xfrm>
            <a:off x="457200" y="1844675"/>
            <a:ext cx="4038600" cy="4281488"/>
          </a:xfrm>
        </p:spPr>
        <p:txBody>
          <a:bodyPr/>
          <a:lstStyle/>
          <a:p>
            <a:pPr>
              <a:lnSpc>
                <a:spcPct val="90000"/>
              </a:lnSpc>
              <a:buFontTx/>
              <a:buNone/>
              <a:defRPr/>
            </a:pPr>
            <a:r>
              <a:rPr lang="hr-HR" sz="2400" u="sng" dirty="0" smtClean="0"/>
              <a:t>Poslati poštom:</a:t>
            </a:r>
          </a:p>
          <a:p>
            <a:pPr>
              <a:lnSpc>
                <a:spcPct val="90000"/>
              </a:lnSpc>
              <a:defRPr/>
            </a:pPr>
            <a:r>
              <a:rPr lang="hr-HR" sz="2400" dirty="0" smtClean="0"/>
              <a:t>1 original potpisanog prijavnog obrasca i dvije kopije</a:t>
            </a:r>
          </a:p>
          <a:p>
            <a:pPr>
              <a:lnSpc>
                <a:spcPct val="90000"/>
              </a:lnSpc>
              <a:defRPr/>
            </a:pPr>
            <a:endParaRPr lang="hr-HR" sz="2400" dirty="0" smtClean="0"/>
          </a:p>
          <a:p>
            <a:pPr>
              <a:lnSpc>
                <a:spcPct val="90000"/>
              </a:lnSpc>
              <a:buFontTx/>
              <a:buNone/>
              <a:defRPr/>
            </a:pPr>
            <a:r>
              <a:rPr lang="hr-HR" sz="2400" u="sng" dirty="0" smtClean="0"/>
              <a:t>Poslati elektronskom poštom:</a:t>
            </a:r>
          </a:p>
          <a:p>
            <a:pPr>
              <a:lnSpc>
                <a:spcPct val="90000"/>
              </a:lnSpc>
              <a:defRPr/>
            </a:pPr>
            <a:r>
              <a:rPr lang="hr-HR" sz="2400" dirty="0" smtClean="0"/>
              <a:t>1 original prijavnog  obrasca</a:t>
            </a:r>
          </a:p>
          <a:p>
            <a:pPr>
              <a:lnSpc>
                <a:spcPct val="90000"/>
              </a:lnSpc>
              <a:defRPr/>
            </a:pPr>
            <a:endParaRPr lang="hr-HR" sz="2400" dirty="0" smtClean="0"/>
          </a:p>
          <a:p>
            <a:pPr>
              <a:lnSpc>
                <a:spcPct val="90000"/>
              </a:lnSpc>
              <a:buFontTx/>
              <a:buNone/>
              <a:defRPr/>
            </a:pPr>
            <a:r>
              <a:rPr lang="hr-HR" sz="2400" dirty="0" smtClean="0"/>
              <a:t>Obrasci na </a:t>
            </a:r>
            <a:r>
              <a:rPr lang="hr-HR" sz="2800" b="1" dirty="0" smtClean="0">
                <a:solidFill>
                  <a:srgbClr val="2FB1CC"/>
                </a:solidFill>
                <a:latin typeface="+mj-lt"/>
                <a:ea typeface="+mj-ea"/>
                <a:cs typeface="+mj-cs"/>
              </a:rPr>
              <a:t>www.mobilnost.hr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071563" y="0"/>
            <a:ext cx="7772400" cy="1143000"/>
          </a:xfrm>
        </p:spPr>
        <p:txBody>
          <a:bodyPr/>
          <a:lstStyle/>
          <a:p>
            <a:pPr eaLnBrk="1" hangingPunct="1"/>
            <a:r>
              <a:rPr lang="hr-HR" sz="3200" smtClean="0">
                <a:solidFill>
                  <a:srgbClr val="25AFC9"/>
                </a:solidFill>
              </a:rPr>
              <a:t>Ugovaranje</a:t>
            </a:r>
          </a:p>
        </p:txBody>
      </p:sp>
      <p:grpSp>
        <p:nvGrpSpPr>
          <p:cNvPr id="78851" name="Organization Chart 5"/>
          <p:cNvGrpSpPr>
            <a:grpSpLocks noChangeAspect="1"/>
          </p:cNvGrpSpPr>
          <p:nvPr/>
        </p:nvGrpSpPr>
        <p:grpSpPr bwMode="auto">
          <a:xfrm>
            <a:off x="431800" y="1628775"/>
            <a:ext cx="8208963" cy="4421188"/>
            <a:chOff x="272" y="999"/>
            <a:chExt cx="1440" cy="1584"/>
          </a:xfrm>
        </p:grpSpPr>
        <p:cxnSp>
          <p:nvCxnSpPr>
            <p:cNvPr id="78852" name="_s17415"/>
            <p:cNvCxnSpPr>
              <a:cxnSpLocks noChangeShapeType="1"/>
              <a:stCxn id="78858" idx="2"/>
              <a:endCxn id="78855" idx="3"/>
            </p:cNvCxnSpPr>
            <p:nvPr/>
          </p:nvCxnSpPr>
          <p:spPr bwMode="auto">
            <a:xfrm rot="10800000">
              <a:off x="696" y="1287"/>
              <a:ext cx="152" cy="1167"/>
            </a:xfrm>
            <a:prstGeom prst="bentConnector2">
              <a:avLst/>
            </a:prstGeom>
            <a:noFill/>
            <a:ln w="28575">
              <a:solidFill>
                <a:schemeClr val="bg2"/>
              </a:solidFill>
              <a:miter lim="800000"/>
              <a:headEnd/>
              <a:tailEnd/>
            </a:ln>
          </p:spPr>
        </p:cxnSp>
        <p:cxnSp>
          <p:nvCxnSpPr>
            <p:cNvPr id="78853" name="_s17416"/>
            <p:cNvCxnSpPr>
              <a:cxnSpLocks noChangeShapeType="1"/>
              <a:stCxn id="78857" idx="2"/>
              <a:endCxn id="78855" idx="3"/>
            </p:cNvCxnSpPr>
            <p:nvPr/>
          </p:nvCxnSpPr>
          <p:spPr bwMode="auto">
            <a:xfrm rot="10800000">
              <a:off x="696" y="1287"/>
              <a:ext cx="152" cy="735"/>
            </a:xfrm>
            <a:prstGeom prst="bentConnector2">
              <a:avLst/>
            </a:prstGeom>
            <a:noFill/>
            <a:ln w="28575">
              <a:solidFill>
                <a:schemeClr val="bg2"/>
              </a:solidFill>
              <a:miter lim="800000"/>
              <a:headEnd/>
              <a:tailEnd/>
            </a:ln>
          </p:spPr>
        </p:cxnSp>
        <p:cxnSp>
          <p:nvCxnSpPr>
            <p:cNvPr id="78854" name="_s17417"/>
            <p:cNvCxnSpPr>
              <a:cxnSpLocks noChangeShapeType="1"/>
              <a:stCxn id="78856" idx="2"/>
              <a:endCxn id="78855" idx="3"/>
            </p:cNvCxnSpPr>
            <p:nvPr/>
          </p:nvCxnSpPr>
          <p:spPr bwMode="auto">
            <a:xfrm rot="10800000">
              <a:off x="696" y="1287"/>
              <a:ext cx="152" cy="304"/>
            </a:xfrm>
            <a:prstGeom prst="bentConnector2">
              <a:avLst/>
            </a:prstGeom>
            <a:noFill/>
            <a:ln w="28575">
              <a:solidFill>
                <a:schemeClr val="bg2"/>
              </a:solidFill>
              <a:miter lim="800000"/>
              <a:headEnd/>
              <a:tailEnd/>
            </a:ln>
          </p:spPr>
        </p:cxnSp>
        <p:sp>
          <p:nvSpPr>
            <p:cNvPr id="78855" name="_s17418"/>
            <p:cNvSpPr>
              <a:spLocks noChangeArrowheads="1"/>
            </p:cNvSpPr>
            <p:nvPr/>
          </p:nvSpPr>
          <p:spPr bwMode="auto">
            <a:xfrm>
              <a:off x="272" y="999"/>
              <a:ext cx="864" cy="288"/>
            </a:xfrm>
            <a:prstGeom prst="cube">
              <a:avLst>
                <a:gd name="adj" fmla="val 10764"/>
              </a:avLst>
            </a:prstGeom>
            <a:gradFill rotWithShape="0">
              <a:gsLst>
                <a:gs pos="0">
                  <a:schemeClr val="accent1">
                    <a:alpha val="39998"/>
                  </a:schemeClr>
                </a:gs>
                <a:gs pos="100000">
                  <a:schemeClr val="bg1"/>
                </a:gs>
              </a:gsLst>
              <a:lin ang="5400000" scaled="1"/>
            </a:gradFill>
            <a:ln w="9525">
              <a:solidFill>
                <a:schemeClr val="accent1"/>
              </a:solidFill>
              <a:miter lim="800000"/>
              <a:headEnd/>
              <a:tailEnd/>
            </a:ln>
          </p:spPr>
          <p:txBody>
            <a:bodyPr wrap="none" lIns="0" tIns="0" rIns="0" bIns="0" anchor="ctr"/>
            <a:lstStyle/>
            <a:p>
              <a:pPr algn="ctr"/>
              <a:r>
                <a:rPr lang="hr-HR" sz="2100" b="1"/>
                <a:t>Ugovor – </a:t>
              </a:r>
              <a:r>
                <a:rPr lang="hr-HR" sz="2100" b="1" i="1"/>
                <a:t>Grant agreement</a:t>
              </a:r>
              <a:endParaRPr lang="en-US" sz="2100" b="1" i="1"/>
            </a:p>
          </p:txBody>
        </p:sp>
        <p:sp>
          <p:nvSpPr>
            <p:cNvPr id="78856" name="_s17419"/>
            <p:cNvSpPr>
              <a:spLocks noChangeArrowheads="1"/>
            </p:cNvSpPr>
            <p:nvPr/>
          </p:nvSpPr>
          <p:spPr bwMode="auto">
            <a:xfrm>
              <a:off x="848" y="1431"/>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hr-HR" sz="1400" b="1"/>
                <a:t>Najviši iznos granta</a:t>
              </a:r>
              <a:endParaRPr lang="en-US" sz="1400" b="1"/>
            </a:p>
          </p:txBody>
        </p:sp>
        <p:sp>
          <p:nvSpPr>
            <p:cNvPr id="78857" name="_s17420"/>
            <p:cNvSpPr>
              <a:spLocks noChangeArrowheads="1"/>
            </p:cNvSpPr>
            <p:nvPr/>
          </p:nvSpPr>
          <p:spPr bwMode="auto">
            <a:xfrm>
              <a:off x="848" y="1863"/>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hr-HR" sz="1400" b="1"/>
                <a:t>Financijska pravila</a:t>
              </a:r>
              <a:endParaRPr lang="en-US" sz="1400" b="1"/>
            </a:p>
          </p:txBody>
        </p:sp>
        <p:sp>
          <p:nvSpPr>
            <p:cNvPr id="78858" name="_s17421"/>
            <p:cNvSpPr>
              <a:spLocks noChangeArrowheads="1"/>
            </p:cNvSpPr>
            <p:nvPr/>
          </p:nvSpPr>
          <p:spPr bwMode="auto">
            <a:xfrm>
              <a:off x="848" y="2295"/>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hr-HR" sz="1400" b="1"/>
                <a:t>Potpisivanje ugovora</a:t>
              </a:r>
              <a:endParaRPr lang="en-US" sz="1400" b="1"/>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627313" y="0"/>
            <a:ext cx="7145337" cy="1143000"/>
          </a:xfrm>
        </p:spPr>
        <p:txBody>
          <a:bodyPr/>
          <a:lstStyle/>
          <a:p>
            <a:pPr algn="l" eaLnBrk="1" hangingPunct="1"/>
            <a:r>
              <a:rPr lang="hr-HR" sz="3200" smtClean="0">
                <a:solidFill>
                  <a:srgbClr val="25AFC9"/>
                </a:solidFill>
              </a:rPr>
              <a:t>         Odnos između NA, korisnika </a:t>
            </a:r>
            <a:br>
              <a:rPr lang="hr-HR" sz="3200" smtClean="0">
                <a:solidFill>
                  <a:srgbClr val="25AFC9"/>
                </a:solidFill>
              </a:rPr>
            </a:br>
            <a:r>
              <a:rPr lang="hr-HR" sz="3200" smtClean="0">
                <a:solidFill>
                  <a:srgbClr val="25AFC9"/>
                </a:solidFill>
              </a:rPr>
              <a:t>                                     i sudionika</a:t>
            </a:r>
          </a:p>
        </p:txBody>
      </p:sp>
      <p:sp>
        <p:nvSpPr>
          <p:cNvPr id="79875" name="Rectangle 5"/>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sl-SI" sz="4000">
              <a:solidFill>
                <a:schemeClr val="tx2"/>
              </a:solidFill>
            </a:endParaRPr>
          </a:p>
        </p:txBody>
      </p:sp>
      <p:sp>
        <p:nvSpPr>
          <p:cNvPr id="79876" name="Text Box 6"/>
          <p:cNvSpPr txBox="1">
            <a:spLocks noChangeArrowheads="1"/>
          </p:cNvSpPr>
          <p:nvPr/>
        </p:nvSpPr>
        <p:spPr bwMode="auto">
          <a:xfrm>
            <a:off x="407988" y="2193925"/>
            <a:ext cx="1676400"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NA</a:t>
            </a:r>
          </a:p>
        </p:txBody>
      </p:sp>
      <p:sp>
        <p:nvSpPr>
          <p:cNvPr id="79877" name="Text Box 7"/>
          <p:cNvSpPr txBox="1">
            <a:spLocks noChangeArrowheads="1"/>
          </p:cNvSpPr>
          <p:nvPr/>
        </p:nvSpPr>
        <p:spPr bwMode="auto">
          <a:xfrm>
            <a:off x="2344738" y="3540125"/>
            <a:ext cx="2249487"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Korisnik </a:t>
            </a:r>
          </a:p>
        </p:txBody>
      </p:sp>
      <p:sp>
        <p:nvSpPr>
          <p:cNvPr id="79878" name="Text Box 8"/>
          <p:cNvSpPr txBox="1">
            <a:spLocks noChangeArrowheads="1"/>
          </p:cNvSpPr>
          <p:nvPr/>
        </p:nvSpPr>
        <p:spPr bwMode="auto">
          <a:xfrm>
            <a:off x="2425700" y="2867025"/>
            <a:ext cx="827088" cy="336550"/>
          </a:xfrm>
          <a:prstGeom prst="rect">
            <a:avLst/>
          </a:prstGeom>
          <a:noFill/>
          <a:ln w="9525">
            <a:noFill/>
            <a:miter lim="800000"/>
            <a:headEnd/>
            <a:tailEnd/>
          </a:ln>
        </p:spPr>
        <p:txBody>
          <a:bodyPr wrap="none">
            <a:spAutoFit/>
          </a:bodyPr>
          <a:lstStyle/>
          <a:p>
            <a:r>
              <a:rPr lang="sl-SI" sz="1600" b="1">
                <a:latin typeface="Times New Roman" pitchFamily="18" charset="0"/>
              </a:rPr>
              <a:t>Ugovor</a:t>
            </a:r>
          </a:p>
        </p:txBody>
      </p:sp>
      <p:sp>
        <p:nvSpPr>
          <p:cNvPr id="79879" name="Line 9"/>
          <p:cNvSpPr>
            <a:spLocks noChangeShapeType="1"/>
          </p:cNvSpPr>
          <p:nvPr/>
        </p:nvSpPr>
        <p:spPr bwMode="auto">
          <a:xfrm>
            <a:off x="2087563" y="2624138"/>
            <a:ext cx="504825" cy="914400"/>
          </a:xfrm>
          <a:prstGeom prst="line">
            <a:avLst/>
          </a:prstGeom>
          <a:noFill/>
          <a:ln w="9525">
            <a:solidFill>
              <a:schemeClr val="tx1"/>
            </a:solidFill>
            <a:round/>
            <a:headEnd type="triangle" w="med" len="med"/>
            <a:tailEnd type="triangle" w="med" len="med"/>
          </a:ln>
        </p:spPr>
        <p:txBody>
          <a:bodyPr/>
          <a:lstStyle/>
          <a:p>
            <a:endParaRPr lang="hr-HR"/>
          </a:p>
        </p:txBody>
      </p:sp>
      <p:sp>
        <p:nvSpPr>
          <p:cNvPr id="79880" name="Line 10"/>
          <p:cNvSpPr>
            <a:spLocks noChangeShapeType="1"/>
          </p:cNvSpPr>
          <p:nvPr/>
        </p:nvSpPr>
        <p:spPr bwMode="auto">
          <a:xfrm flipV="1">
            <a:off x="4614863" y="3773488"/>
            <a:ext cx="2463800" cy="1587"/>
          </a:xfrm>
          <a:prstGeom prst="line">
            <a:avLst/>
          </a:prstGeom>
          <a:noFill/>
          <a:ln w="9525">
            <a:solidFill>
              <a:schemeClr val="tx1"/>
            </a:solidFill>
            <a:round/>
            <a:headEnd type="triangle" w="med" len="med"/>
            <a:tailEnd type="triangle" w="med" len="med"/>
          </a:ln>
        </p:spPr>
        <p:txBody>
          <a:bodyPr/>
          <a:lstStyle/>
          <a:p>
            <a:endParaRPr lang="hr-HR"/>
          </a:p>
        </p:txBody>
      </p:sp>
      <p:sp>
        <p:nvSpPr>
          <p:cNvPr id="79881" name="Line 11"/>
          <p:cNvSpPr>
            <a:spLocks noChangeShapeType="1"/>
          </p:cNvSpPr>
          <p:nvPr/>
        </p:nvSpPr>
        <p:spPr bwMode="auto">
          <a:xfrm>
            <a:off x="5756275" y="3786188"/>
            <a:ext cx="9525" cy="742950"/>
          </a:xfrm>
          <a:prstGeom prst="line">
            <a:avLst/>
          </a:prstGeom>
          <a:noFill/>
          <a:ln w="9525">
            <a:solidFill>
              <a:schemeClr val="tx1"/>
            </a:solidFill>
            <a:round/>
            <a:headEnd/>
            <a:tailEnd type="triangle" w="med" len="med"/>
          </a:ln>
        </p:spPr>
        <p:txBody>
          <a:bodyPr/>
          <a:lstStyle/>
          <a:p>
            <a:endParaRPr lang="hr-HR"/>
          </a:p>
        </p:txBody>
      </p:sp>
      <p:sp>
        <p:nvSpPr>
          <p:cNvPr id="79882" name="Text Box 12"/>
          <p:cNvSpPr txBox="1">
            <a:spLocks noChangeArrowheads="1"/>
          </p:cNvSpPr>
          <p:nvPr/>
        </p:nvSpPr>
        <p:spPr bwMode="auto">
          <a:xfrm>
            <a:off x="4787900" y="2781300"/>
            <a:ext cx="2484438" cy="338138"/>
          </a:xfrm>
          <a:prstGeom prst="rect">
            <a:avLst/>
          </a:prstGeom>
          <a:noFill/>
          <a:ln w="9525">
            <a:noFill/>
            <a:miter lim="800000"/>
            <a:headEnd/>
            <a:tailEnd/>
          </a:ln>
        </p:spPr>
        <p:txBody>
          <a:bodyPr>
            <a:spAutoFit/>
          </a:bodyPr>
          <a:lstStyle/>
          <a:p>
            <a:r>
              <a:rPr lang="sl-SI" sz="1600" b="1">
                <a:latin typeface="Times New Roman" pitchFamily="18" charset="0"/>
              </a:rPr>
              <a:t>Ugovor </a:t>
            </a:r>
          </a:p>
        </p:txBody>
      </p:sp>
      <p:sp>
        <p:nvSpPr>
          <p:cNvPr id="79883" name="AutoShape 13"/>
          <p:cNvSpPr>
            <a:spLocks/>
          </p:cNvSpPr>
          <p:nvPr/>
        </p:nvSpPr>
        <p:spPr bwMode="auto">
          <a:xfrm>
            <a:off x="4808538" y="4549775"/>
            <a:ext cx="171450" cy="1946275"/>
          </a:xfrm>
          <a:prstGeom prst="leftBrace">
            <a:avLst>
              <a:gd name="adj1" fmla="val 94599"/>
              <a:gd name="adj2" fmla="val 50000"/>
            </a:avLst>
          </a:prstGeom>
          <a:noFill/>
          <a:ln w="9525">
            <a:solidFill>
              <a:schemeClr val="tx1"/>
            </a:solidFill>
            <a:round/>
            <a:headEnd/>
            <a:tailEnd/>
          </a:ln>
        </p:spPr>
        <p:txBody>
          <a:bodyPr wrap="none" anchor="ctr"/>
          <a:lstStyle/>
          <a:p>
            <a:endParaRPr lang="sr-Latn-CS" sz="2400"/>
          </a:p>
        </p:txBody>
      </p:sp>
      <p:sp>
        <p:nvSpPr>
          <p:cNvPr id="79884" name="Text Box 14"/>
          <p:cNvSpPr txBox="1">
            <a:spLocks noChangeArrowheads="1"/>
          </p:cNvSpPr>
          <p:nvPr/>
        </p:nvSpPr>
        <p:spPr bwMode="auto">
          <a:xfrm>
            <a:off x="2124075" y="4508500"/>
            <a:ext cx="933450" cy="584200"/>
          </a:xfrm>
          <a:prstGeom prst="rect">
            <a:avLst/>
          </a:prstGeom>
          <a:noFill/>
          <a:ln w="9525">
            <a:noFill/>
            <a:miter lim="800000"/>
            <a:headEnd/>
            <a:tailEnd/>
          </a:ln>
        </p:spPr>
        <p:txBody>
          <a:bodyPr wrap="none">
            <a:spAutoFit/>
          </a:bodyPr>
          <a:lstStyle/>
          <a:p>
            <a:r>
              <a:rPr lang="sl-SI" sz="1600" b="1">
                <a:latin typeface="Times New Roman" pitchFamily="18" charset="0"/>
              </a:rPr>
              <a:t>Izvješće,</a:t>
            </a:r>
          </a:p>
          <a:p>
            <a:r>
              <a:rPr lang="sl-SI" sz="1600" b="1">
                <a:latin typeface="Times New Roman" pitchFamily="18" charset="0"/>
              </a:rPr>
              <a:t>upitnici</a:t>
            </a:r>
          </a:p>
        </p:txBody>
      </p:sp>
      <p:sp>
        <p:nvSpPr>
          <p:cNvPr id="79885" name="Text Box 15"/>
          <p:cNvSpPr txBox="1">
            <a:spLocks noChangeArrowheads="1"/>
          </p:cNvSpPr>
          <p:nvPr/>
        </p:nvSpPr>
        <p:spPr bwMode="auto">
          <a:xfrm>
            <a:off x="5035550" y="4521200"/>
            <a:ext cx="2249488"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Sudionik 1</a:t>
            </a:r>
          </a:p>
        </p:txBody>
      </p:sp>
      <p:sp>
        <p:nvSpPr>
          <p:cNvPr id="79886" name="Text Box 16"/>
          <p:cNvSpPr txBox="1">
            <a:spLocks noChangeArrowheads="1"/>
          </p:cNvSpPr>
          <p:nvPr/>
        </p:nvSpPr>
        <p:spPr bwMode="auto">
          <a:xfrm>
            <a:off x="5024438" y="5026025"/>
            <a:ext cx="2249487"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Sudionik 2</a:t>
            </a:r>
          </a:p>
        </p:txBody>
      </p:sp>
      <p:sp>
        <p:nvSpPr>
          <p:cNvPr id="79887" name="Text Box 17"/>
          <p:cNvSpPr txBox="1">
            <a:spLocks noChangeArrowheads="1"/>
          </p:cNvSpPr>
          <p:nvPr/>
        </p:nvSpPr>
        <p:spPr bwMode="auto">
          <a:xfrm>
            <a:off x="5013325" y="5532438"/>
            <a:ext cx="2249488"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Sudionik 3</a:t>
            </a:r>
          </a:p>
        </p:txBody>
      </p:sp>
      <p:sp>
        <p:nvSpPr>
          <p:cNvPr id="79888" name="Text Box 18"/>
          <p:cNvSpPr txBox="1">
            <a:spLocks noChangeArrowheads="1"/>
          </p:cNvSpPr>
          <p:nvPr/>
        </p:nvSpPr>
        <p:spPr bwMode="auto">
          <a:xfrm>
            <a:off x="5003800" y="6061075"/>
            <a:ext cx="2249488" cy="466725"/>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a:t>
            </a:r>
          </a:p>
        </p:txBody>
      </p:sp>
      <p:sp>
        <p:nvSpPr>
          <p:cNvPr id="79889" name="Text Box 19"/>
          <p:cNvSpPr txBox="1">
            <a:spLocks noChangeArrowheads="1"/>
          </p:cNvSpPr>
          <p:nvPr/>
        </p:nvSpPr>
        <p:spPr bwMode="auto">
          <a:xfrm>
            <a:off x="7075488" y="3394075"/>
            <a:ext cx="1773237" cy="831850"/>
          </a:xfrm>
          <a:prstGeom prst="rect">
            <a:avLst/>
          </a:prstGeom>
          <a:noFill/>
          <a:ln w="9525">
            <a:solidFill>
              <a:schemeClr val="tx1"/>
            </a:solidFill>
            <a:miter lim="800000"/>
            <a:headEnd/>
            <a:tailEnd/>
          </a:ln>
        </p:spPr>
        <p:txBody>
          <a:bodyPr>
            <a:spAutoFit/>
          </a:bodyPr>
          <a:lstStyle/>
          <a:p>
            <a:pPr>
              <a:spcBef>
                <a:spcPct val="50000"/>
              </a:spcBef>
            </a:pPr>
            <a:r>
              <a:rPr lang="sl-SI" sz="2400">
                <a:latin typeface="Times New Roman" pitchFamily="18" charset="0"/>
              </a:rPr>
              <a:t>Organizacija partner</a:t>
            </a:r>
          </a:p>
        </p:txBody>
      </p:sp>
      <p:sp>
        <p:nvSpPr>
          <p:cNvPr id="79890" name="Line 20"/>
          <p:cNvSpPr>
            <a:spLocks noChangeShapeType="1"/>
          </p:cNvSpPr>
          <p:nvPr/>
        </p:nvSpPr>
        <p:spPr bwMode="auto">
          <a:xfrm flipH="1" flipV="1">
            <a:off x="3549650" y="4002088"/>
            <a:ext cx="1173163" cy="1495425"/>
          </a:xfrm>
          <a:prstGeom prst="line">
            <a:avLst/>
          </a:prstGeom>
          <a:noFill/>
          <a:ln w="9525">
            <a:solidFill>
              <a:schemeClr val="tx1"/>
            </a:solidFill>
            <a:round/>
            <a:headEnd/>
            <a:tailEnd type="triangle" w="med" len="med"/>
          </a:ln>
        </p:spPr>
        <p:txBody>
          <a:bodyPr/>
          <a:lstStyle/>
          <a:p>
            <a:endParaRPr lang="hr-HR"/>
          </a:p>
        </p:txBody>
      </p:sp>
      <p:sp>
        <p:nvSpPr>
          <p:cNvPr id="79891" name="Text Box 21"/>
          <p:cNvSpPr txBox="1">
            <a:spLocks noChangeArrowheads="1"/>
          </p:cNvSpPr>
          <p:nvPr/>
        </p:nvSpPr>
        <p:spPr bwMode="auto">
          <a:xfrm>
            <a:off x="639763" y="3543300"/>
            <a:ext cx="925512" cy="336550"/>
          </a:xfrm>
          <a:prstGeom prst="rect">
            <a:avLst/>
          </a:prstGeom>
          <a:noFill/>
          <a:ln w="9525">
            <a:noFill/>
            <a:miter lim="800000"/>
            <a:headEnd/>
            <a:tailEnd/>
          </a:ln>
        </p:spPr>
        <p:txBody>
          <a:bodyPr wrap="none">
            <a:spAutoFit/>
          </a:bodyPr>
          <a:lstStyle/>
          <a:p>
            <a:r>
              <a:rPr lang="sl-SI" sz="1600" b="1">
                <a:latin typeface="Times New Roman" pitchFamily="18" charset="0"/>
              </a:rPr>
              <a:t>Izvješće </a:t>
            </a:r>
          </a:p>
        </p:txBody>
      </p:sp>
      <p:sp>
        <p:nvSpPr>
          <p:cNvPr id="79892" name="Line 22"/>
          <p:cNvSpPr>
            <a:spLocks noChangeShapeType="1"/>
          </p:cNvSpPr>
          <p:nvPr/>
        </p:nvSpPr>
        <p:spPr bwMode="auto">
          <a:xfrm flipH="1" flipV="1">
            <a:off x="1476375" y="3213100"/>
            <a:ext cx="847725" cy="541338"/>
          </a:xfrm>
          <a:prstGeom prst="line">
            <a:avLst/>
          </a:prstGeom>
          <a:noFill/>
          <a:ln w="9525">
            <a:solidFill>
              <a:schemeClr val="tx1"/>
            </a:solidFill>
            <a:round/>
            <a:headEnd/>
            <a:tailEnd type="triangle" w="med" len="med"/>
          </a:ln>
        </p:spPr>
        <p:txBody>
          <a:bodyPr/>
          <a:lstStyle/>
          <a:p>
            <a:endParaRPr lang="hr-H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928938" y="142875"/>
            <a:ext cx="6115050" cy="1143000"/>
          </a:xfrm>
        </p:spPr>
        <p:txBody>
          <a:bodyPr/>
          <a:lstStyle/>
          <a:p>
            <a:r>
              <a:rPr lang="sr-Latn-CS" sz="3200" smtClean="0">
                <a:solidFill>
                  <a:srgbClr val="2FB1CC"/>
                </a:solidFill>
              </a:rPr>
              <a:t>Comenius</a:t>
            </a:r>
            <a:endParaRPr lang="hr-HR" sz="3200" smtClean="0">
              <a:solidFill>
                <a:srgbClr val="2FB1CC"/>
              </a:solidFill>
            </a:endParaRPr>
          </a:p>
        </p:txBody>
      </p:sp>
      <p:sp>
        <p:nvSpPr>
          <p:cNvPr id="13315" name="Content Placeholder 2"/>
          <p:cNvSpPr>
            <a:spLocks noGrp="1"/>
          </p:cNvSpPr>
          <p:nvPr>
            <p:ph idx="1"/>
          </p:nvPr>
        </p:nvSpPr>
        <p:spPr/>
        <p:txBody>
          <a:bodyPr/>
          <a:lstStyle/>
          <a:p>
            <a:pPr eaLnBrk="1" hangingPunct="1">
              <a:lnSpc>
                <a:spcPct val="80000"/>
              </a:lnSpc>
              <a:buFont typeface="Arial" pitchFamily="34" charset="0"/>
              <a:buChar char="•"/>
              <a:defRPr/>
            </a:pPr>
            <a:r>
              <a:rPr lang="hr-HR" sz="2000" dirty="0" smtClean="0">
                <a:solidFill>
                  <a:srgbClr val="938678"/>
                </a:solidFill>
              </a:rPr>
              <a:t> potprogram </a:t>
            </a:r>
            <a:r>
              <a:rPr lang="hr-HR" sz="2000" b="1" dirty="0" smtClean="0">
                <a:solidFill>
                  <a:srgbClr val="938678"/>
                </a:solidFill>
              </a:rPr>
              <a:t>Programa za cjeloživotno učenje</a:t>
            </a:r>
            <a:r>
              <a:rPr lang="hr-HR" sz="2000" dirty="0" smtClean="0">
                <a:solidFill>
                  <a:srgbClr val="938678"/>
                </a:solidFill>
              </a:rPr>
              <a:t> (2007. – 2013.)</a:t>
            </a:r>
          </a:p>
          <a:p>
            <a:pPr eaLnBrk="1" hangingPunct="1">
              <a:lnSpc>
                <a:spcPct val="80000"/>
              </a:lnSpc>
              <a:buFont typeface="Arial" pitchFamily="34" charset="0"/>
              <a:buChar char="•"/>
              <a:defRPr/>
            </a:pPr>
            <a:endParaRPr lang="hr-HR" sz="2000" dirty="0" smtClean="0">
              <a:solidFill>
                <a:srgbClr val="938678"/>
              </a:solidFill>
            </a:endParaRPr>
          </a:p>
          <a:p>
            <a:pPr eaLnBrk="1" hangingPunct="1">
              <a:lnSpc>
                <a:spcPct val="80000"/>
              </a:lnSpc>
              <a:buFont typeface="Arial" pitchFamily="34" charset="0"/>
              <a:buChar char="•"/>
              <a:defRPr/>
            </a:pPr>
            <a:r>
              <a:rPr lang="hr-HR" sz="2000" dirty="0" smtClean="0">
                <a:solidFill>
                  <a:srgbClr val="938678"/>
                </a:solidFill>
              </a:rPr>
              <a:t> predškolski odgoj, osnovno i srednje obrazovanje</a:t>
            </a:r>
          </a:p>
          <a:p>
            <a:pPr eaLnBrk="1" hangingPunct="1">
              <a:lnSpc>
                <a:spcPct val="80000"/>
              </a:lnSpc>
              <a:buFont typeface="Wingdings" pitchFamily="2" charset="2"/>
              <a:buChar char="§"/>
              <a:defRPr/>
            </a:pPr>
            <a:endParaRPr lang="hr-HR" sz="2000" dirty="0" smtClean="0">
              <a:solidFill>
                <a:srgbClr val="DE6E46"/>
              </a:solidFill>
            </a:endParaRPr>
          </a:p>
          <a:p>
            <a:pPr eaLnBrk="1" hangingPunct="1">
              <a:lnSpc>
                <a:spcPct val="80000"/>
              </a:lnSpc>
              <a:buFontTx/>
              <a:buNone/>
              <a:defRPr/>
            </a:pPr>
            <a:r>
              <a:rPr lang="hr-HR" sz="2000" b="1" dirty="0" smtClean="0">
                <a:solidFill>
                  <a:srgbClr val="DE6E46"/>
                </a:solidFill>
              </a:rPr>
              <a:t>CILJEVI: </a:t>
            </a:r>
          </a:p>
          <a:p>
            <a:pPr eaLnBrk="1" hangingPunct="1">
              <a:lnSpc>
                <a:spcPct val="80000"/>
              </a:lnSpc>
              <a:defRPr/>
            </a:pPr>
            <a:r>
              <a:rPr lang="hr-HR" sz="2000" dirty="0" smtClean="0">
                <a:solidFill>
                  <a:srgbClr val="938678"/>
                </a:solidFill>
              </a:rPr>
              <a:t>povećati </a:t>
            </a:r>
            <a:r>
              <a:rPr lang="hr-HR" sz="2000" b="1" dirty="0" smtClean="0">
                <a:solidFill>
                  <a:srgbClr val="DE6E46"/>
                </a:solidFill>
              </a:rPr>
              <a:t>mobilnost</a:t>
            </a:r>
            <a:r>
              <a:rPr lang="hr-HR" sz="2000" dirty="0" smtClean="0">
                <a:solidFill>
                  <a:srgbClr val="DE6E46"/>
                </a:solidFill>
              </a:rPr>
              <a:t> </a:t>
            </a:r>
            <a:r>
              <a:rPr lang="hr-HR" sz="2000" dirty="0" smtClean="0">
                <a:solidFill>
                  <a:srgbClr val="938678"/>
                </a:solidFill>
              </a:rPr>
              <a:t>učenika, nastavnika i nenastavnog 	osoblja</a:t>
            </a:r>
          </a:p>
          <a:p>
            <a:pPr eaLnBrk="1" hangingPunct="1">
              <a:lnSpc>
                <a:spcPct val="80000"/>
              </a:lnSpc>
              <a:defRPr/>
            </a:pPr>
            <a:endParaRPr lang="hr-HR" sz="2000" dirty="0" smtClean="0"/>
          </a:p>
          <a:p>
            <a:pPr eaLnBrk="1" hangingPunct="1">
              <a:lnSpc>
                <a:spcPct val="80000"/>
              </a:lnSpc>
              <a:defRPr/>
            </a:pPr>
            <a:r>
              <a:rPr lang="hr-HR" sz="2000" dirty="0" smtClean="0">
                <a:solidFill>
                  <a:srgbClr val="938678"/>
                </a:solidFill>
              </a:rPr>
              <a:t>potaknuti</a:t>
            </a:r>
            <a:r>
              <a:rPr lang="hr-HR" sz="2000" dirty="0" smtClean="0">
                <a:solidFill>
                  <a:schemeClr val="bg2"/>
                </a:solidFill>
              </a:rPr>
              <a:t> </a:t>
            </a:r>
            <a:r>
              <a:rPr lang="hr-HR" sz="2000" dirty="0" smtClean="0">
                <a:solidFill>
                  <a:srgbClr val="938678"/>
                </a:solidFill>
              </a:rPr>
              <a:t>učenje</a:t>
            </a:r>
            <a:r>
              <a:rPr lang="hr-HR" sz="2000" dirty="0" smtClean="0"/>
              <a:t> </a:t>
            </a:r>
            <a:r>
              <a:rPr lang="hr-HR" sz="2000" b="1" dirty="0" smtClean="0">
                <a:solidFill>
                  <a:srgbClr val="DE6E46"/>
                </a:solidFill>
              </a:rPr>
              <a:t>stranih</a:t>
            </a:r>
            <a:r>
              <a:rPr lang="hr-HR" sz="2000" dirty="0" smtClean="0">
                <a:solidFill>
                  <a:srgbClr val="FF0000"/>
                </a:solidFill>
              </a:rPr>
              <a:t> </a:t>
            </a:r>
            <a:r>
              <a:rPr lang="hr-HR" sz="2000" b="1" dirty="0" smtClean="0">
                <a:solidFill>
                  <a:srgbClr val="DE6E46"/>
                </a:solidFill>
              </a:rPr>
              <a:t>jezika</a:t>
            </a:r>
            <a:r>
              <a:rPr lang="hr-HR" sz="2000" dirty="0" smtClean="0">
                <a:solidFill>
                  <a:srgbClr val="FF0000"/>
                </a:solidFill>
              </a:rPr>
              <a:t> </a:t>
            </a:r>
            <a:r>
              <a:rPr lang="hr-HR" sz="2000" dirty="0" smtClean="0">
                <a:solidFill>
                  <a:srgbClr val="938678"/>
                </a:solidFill>
              </a:rPr>
              <a:t>i razumijevanje</a:t>
            </a:r>
            <a:r>
              <a:rPr lang="hr-HR" sz="2000" dirty="0" smtClean="0">
                <a:solidFill>
                  <a:schemeClr val="bg2"/>
                </a:solidFill>
              </a:rPr>
              <a:t> </a:t>
            </a:r>
            <a:r>
              <a:rPr lang="hr-HR" sz="2000" dirty="0" smtClean="0">
                <a:solidFill>
                  <a:srgbClr val="938678"/>
                </a:solidFill>
              </a:rPr>
              <a:t>različitosti</a:t>
            </a:r>
            <a:r>
              <a:rPr lang="hr-HR" sz="2000" dirty="0" smtClean="0"/>
              <a:t> 	</a:t>
            </a:r>
            <a:r>
              <a:rPr lang="hr-HR" sz="2000" b="1" dirty="0" smtClean="0">
                <a:solidFill>
                  <a:srgbClr val="DE6E46"/>
                </a:solidFill>
              </a:rPr>
              <a:t>europskih</a:t>
            </a:r>
            <a:r>
              <a:rPr lang="hr-HR" sz="2000" dirty="0" smtClean="0">
                <a:solidFill>
                  <a:srgbClr val="DE6E46"/>
                </a:solidFill>
              </a:rPr>
              <a:t> </a:t>
            </a:r>
            <a:r>
              <a:rPr lang="hr-HR" sz="2000" b="1" dirty="0" smtClean="0">
                <a:solidFill>
                  <a:srgbClr val="DE6E46"/>
                </a:solidFill>
              </a:rPr>
              <a:t>kultura</a:t>
            </a:r>
            <a:r>
              <a:rPr lang="hr-HR" sz="2000" dirty="0" smtClean="0">
                <a:solidFill>
                  <a:srgbClr val="DE6E46"/>
                </a:solidFill>
              </a:rPr>
              <a:t> </a:t>
            </a:r>
            <a:r>
              <a:rPr lang="hr-HR" sz="2000" b="1" dirty="0" smtClean="0">
                <a:solidFill>
                  <a:srgbClr val="DE6E46"/>
                </a:solidFill>
              </a:rPr>
              <a:t>i njihovih vrijednosti </a:t>
            </a:r>
          </a:p>
          <a:p>
            <a:pPr eaLnBrk="1" hangingPunct="1">
              <a:lnSpc>
                <a:spcPct val="80000"/>
              </a:lnSpc>
              <a:defRPr/>
            </a:pPr>
            <a:endParaRPr lang="hr-HR" sz="2000" u="sng" dirty="0" smtClean="0"/>
          </a:p>
          <a:p>
            <a:pPr eaLnBrk="1" hangingPunct="1">
              <a:lnSpc>
                <a:spcPct val="80000"/>
              </a:lnSpc>
              <a:defRPr/>
            </a:pPr>
            <a:r>
              <a:rPr lang="hr-HR" sz="2000" b="1" dirty="0" smtClean="0">
                <a:solidFill>
                  <a:srgbClr val="DE6E46"/>
                </a:solidFill>
              </a:rPr>
              <a:t>suradnja</a:t>
            </a:r>
            <a:r>
              <a:rPr lang="hr-HR" sz="2000" dirty="0" smtClean="0">
                <a:solidFill>
                  <a:schemeClr val="bg2"/>
                </a:solidFill>
              </a:rPr>
              <a:t> </a:t>
            </a:r>
            <a:r>
              <a:rPr lang="hr-HR" sz="2000" dirty="0" smtClean="0">
                <a:solidFill>
                  <a:srgbClr val="938678"/>
                </a:solidFill>
              </a:rPr>
              <a:t>i europska dimenzija  u obrazovanju</a:t>
            </a:r>
          </a:p>
          <a:p>
            <a:pPr eaLnBrk="1" hangingPunct="1">
              <a:lnSpc>
                <a:spcPct val="80000"/>
              </a:lnSpc>
              <a:defRPr/>
            </a:pPr>
            <a:endParaRPr lang="hr-HR" sz="2000" dirty="0" smtClean="0">
              <a:solidFill>
                <a:schemeClr val="bg2"/>
              </a:solidFill>
            </a:endParaRPr>
          </a:p>
          <a:p>
            <a:pPr marL="0" lvl="1" eaLnBrk="1" hangingPunct="1">
              <a:lnSpc>
                <a:spcPct val="80000"/>
              </a:lnSpc>
              <a:buFont typeface="Arial" charset="0"/>
              <a:buChar char="•"/>
              <a:defRPr/>
            </a:pPr>
            <a:r>
              <a:rPr lang="hr-HR" sz="2000" dirty="0" smtClean="0">
                <a:solidFill>
                  <a:srgbClr val="938678"/>
                </a:solidFill>
                <a:ea typeface="+mn-ea"/>
                <a:cs typeface="+mn-cs"/>
              </a:rPr>
              <a:t> stjecanje i usavršavanje </a:t>
            </a:r>
            <a:r>
              <a:rPr lang="hr-HR" sz="2000" b="1" dirty="0" smtClean="0">
                <a:solidFill>
                  <a:srgbClr val="DE6E46"/>
                </a:solidFill>
                <a:ea typeface="+mn-ea"/>
                <a:cs typeface="+mn-cs"/>
              </a:rPr>
              <a:t>znanja</a:t>
            </a:r>
            <a:r>
              <a:rPr lang="hr-HR" sz="2000" dirty="0" smtClean="0">
                <a:solidFill>
                  <a:srgbClr val="DE6E46"/>
                </a:solidFill>
              </a:rPr>
              <a:t>, </a:t>
            </a:r>
            <a:r>
              <a:rPr lang="hr-HR" sz="2000" b="1" dirty="0" smtClean="0">
                <a:solidFill>
                  <a:srgbClr val="DE6E46"/>
                </a:solidFill>
                <a:ea typeface="+mn-ea"/>
                <a:cs typeface="+mn-cs"/>
              </a:rPr>
              <a:t>vještina</a:t>
            </a:r>
            <a:r>
              <a:rPr lang="hr-HR" sz="2000" dirty="0" smtClean="0">
                <a:solidFill>
                  <a:srgbClr val="DE6E46"/>
                </a:solidFill>
              </a:rPr>
              <a:t> i </a:t>
            </a:r>
            <a:r>
              <a:rPr lang="hr-HR" sz="2000" b="1" dirty="0" smtClean="0">
                <a:solidFill>
                  <a:srgbClr val="DE6E46"/>
                </a:solidFill>
                <a:ea typeface="+mn-ea"/>
                <a:cs typeface="+mn-cs"/>
              </a:rPr>
              <a:t>kvalifikacija</a:t>
            </a:r>
          </a:p>
          <a:p>
            <a:pPr>
              <a:defRPr/>
            </a:pPr>
            <a:endParaRPr lang="sr-Latn-C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411413" y="188913"/>
            <a:ext cx="6548437" cy="792162"/>
          </a:xfrm>
          <a:prstGeom prst="rect">
            <a:avLst/>
          </a:prstGeom>
          <a:noFill/>
          <a:ln w="9525">
            <a:noFill/>
            <a:miter lim="800000"/>
            <a:headEnd/>
            <a:tailEnd/>
          </a:ln>
        </p:spPr>
        <p:txBody>
          <a:bodyPr anchor="ctr"/>
          <a:lstStyle/>
          <a:p>
            <a:pPr algn="ctr" eaLnBrk="0" hangingPunct="0"/>
            <a:r>
              <a:rPr lang="hr-HR" sz="3200" u="none">
                <a:solidFill>
                  <a:srgbClr val="25AFC9"/>
                </a:solidFill>
              </a:rPr>
              <a:t>Izvješća </a:t>
            </a:r>
          </a:p>
        </p:txBody>
      </p:sp>
      <p:sp>
        <p:nvSpPr>
          <p:cNvPr id="80899" name="Rectangle 4"/>
          <p:cNvSpPr>
            <a:spLocks noChangeArrowheads="1"/>
          </p:cNvSpPr>
          <p:nvPr/>
        </p:nvSpPr>
        <p:spPr bwMode="auto">
          <a:xfrm>
            <a:off x="571500" y="1357313"/>
            <a:ext cx="5929313" cy="5500687"/>
          </a:xfrm>
          <a:prstGeom prst="rect">
            <a:avLst/>
          </a:prstGeom>
          <a:noFill/>
          <a:ln w="9525">
            <a:noFill/>
            <a:miter lim="800000"/>
            <a:headEnd/>
            <a:tailEnd/>
          </a:ln>
        </p:spPr>
        <p:txBody>
          <a:bodyPr/>
          <a:lstStyle/>
          <a:p>
            <a:pPr marL="342900" indent="-342900" eaLnBrk="0" hangingPunct="0">
              <a:spcBef>
                <a:spcPct val="20000"/>
              </a:spcBef>
            </a:pPr>
            <a:endParaRPr lang="hr-HR" sz="2200" b="1" i="1">
              <a:solidFill>
                <a:srgbClr val="DE6E46"/>
              </a:solidFill>
            </a:endParaRPr>
          </a:p>
          <a:p>
            <a:pPr marL="342900" indent="-342900" eaLnBrk="0" hangingPunct="0">
              <a:spcBef>
                <a:spcPct val="20000"/>
              </a:spcBef>
            </a:pPr>
            <a:r>
              <a:rPr lang="hr-HR" sz="2200" b="1" i="1" u="none">
                <a:solidFill>
                  <a:srgbClr val="DE6E46"/>
                </a:solidFill>
              </a:rPr>
              <a:t>Završno izvješće :</a:t>
            </a:r>
            <a:r>
              <a:rPr lang="hr-HR" sz="2200" u="none">
                <a:solidFill>
                  <a:srgbClr val="DE6E46"/>
                </a:solidFill>
              </a:rPr>
              <a:t> </a:t>
            </a:r>
            <a:r>
              <a:rPr lang="hr-HR" sz="2200" u="none">
                <a:solidFill>
                  <a:srgbClr val="7F7F7F"/>
                </a:solidFill>
              </a:rPr>
              <a:t>svi korisnici obavezni su predati završno izvješće o razini potrošnje po završetku projekta. Za partnerstva i izvješće o napretku nakon 1. godine.</a:t>
            </a:r>
          </a:p>
          <a:p>
            <a:pPr marL="342900" indent="-342900" eaLnBrk="0" hangingPunct="0">
              <a:spcBef>
                <a:spcPct val="20000"/>
              </a:spcBef>
            </a:pPr>
            <a:r>
              <a:rPr lang="hr-HR" sz="2200" b="1" i="1" u="none">
                <a:solidFill>
                  <a:srgbClr val="DE6E46"/>
                </a:solidFill>
              </a:rPr>
              <a:t>Oblik:</a:t>
            </a:r>
            <a:r>
              <a:rPr lang="hr-HR" sz="2200" b="1" u="none">
                <a:solidFill>
                  <a:srgbClr val="DE6E46"/>
                </a:solidFill>
              </a:rPr>
              <a:t> </a:t>
            </a:r>
            <a:r>
              <a:rPr lang="hr-HR" sz="2200" u="none">
                <a:solidFill>
                  <a:srgbClr val="7F7F7F"/>
                </a:solidFill>
              </a:rPr>
              <a:t>obrazac za izvješće</a:t>
            </a:r>
          </a:p>
          <a:p>
            <a:pPr marL="342900" indent="-342900" eaLnBrk="0" hangingPunct="0">
              <a:spcBef>
                <a:spcPct val="20000"/>
              </a:spcBef>
            </a:pPr>
            <a:r>
              <a:rPr lang="hr-HR" sz="2200" b="1" i="1" u="none">
                <a:solidFill>
                  <a:srgbClr val="DE6E46"/>
                </a:solidFill>
              </a:rPr>
              <a:t>Slati: </a:t>
            </a:r>
            <a:r>
              <a:rPr lang="hr-HR" sz="2200" u="none">
                <a:solidFill>
                  <a:srgbClr val="7F7F7F"/>
                </a:solidFill>
              </a:rPr>
              <a:t>e-mail, pošta Agenciji za mobilnost</a:t>
            </a:r>
          </a:p>
          <a:p>
            <a:pPr marL="342900" indent="-342900" eaLnBrk="0" hangingPunct="0">
              <a:spcBef>
                <a:spcPct val="20000"/>
              </a:spcBef>
            </a:pPr>
            <a:r>
              <a:rPr lang="hr-HR" sz="2200" b="1" i="1" u="none">
                <a:solidFill>
                  <a:srgbClr val="DE6E46"/>
                </a:solidFill>
              </a:rPr>
              <a:t>Evaluacija: </a:t>
            </a:r>
            <a:r>
              <a:rPr lang="hr-HR" sz="2200" u="none">
                <a:solidFill>
                  <a:srgbClr val="7F7F7F"/>
                </a:solidFill>
              </a:rPr>
              <a:t>analiza svih troškova kako bi se odredio završni iznos granta</a:t>
            </a:r>
          </a:p>
          <a:p>
            <a:pPr marL="342900" indent="-342900" eaLnBrk="0" hangingPunct="0">
              <a:spcBef>
                <a:spcPct val="20000"/>
              </a:spcBef>
            </a:pPr>
            <a:r>
              <a:rPr lang="hr-HR" sz="2200" b="1" i="1" u="none">
                <a:solidFill>
                  <a:srgbClr val="DE6E46"/>
                </a:solidFill>
              </a:rPr>
              <a:t>Završno usklađivanje:</a:t>
            </a:r>
            <a:r>
              <a:rPr lang="hr-HR" sz="2200" u="none">
                <a:solidFill>
                  <a:srgbClr val="DE6E46"/>
                </a:solidFill>
              </a:rPr>
              <a:t> </a:t>
            </a:r>
            <a:r>
              <a:rPr lang="hr-HR" sz="2200" u="none">
                <a:solidFill>
                  <a:srgbClr val="7F7F7F"/>
                </a:solidFill>
              </a:rPr>
              <a:t>dodatna isplata od strane Agencije ili povrat sredstava od strane korisnika</a:t>
            </a:r>
          </a:p>
        </p:txBody>
      </p:sp>
      <p:pic>
        <p:nvPicPr>
          <p:cNvPr id="80900" name="Picture 7" descr="j0292020"/>
          <p:cNvPicPr>
            <a:picLocks noChangeAspect="1" noChangeArrowheads="1"/>
          </p:cNvPicPr>
          <p:nvPr/>
        </p:nvPicPr>
        <p:blipFill>
          <a:blip r:embed="rId3"/>
          <a:srcRect/>
          <a:stretch>
            <a:fillRect/>
          </a:stretch>
        </p:blipFill>
        <p:spPr bwMode="auto">
          <a:xfrm rot="491712">
            <a:off x="6516688" y="4292600"/>
            <a:ext cx="1868487" cy="177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28688" y="0"/>
            <a:ext cx="7772400" cy="1143000"/>
          </a:xfrm>
        </p:spPr>
        <p:txBody>
          <a:bodyPr/>
          <a:lstStyle/>
          <a:p>
            <a:pPr eaLnBrk="1" hangingPunct="1"/>
            <a:r>
              <a:rPr lang="hr-HR" sz="3200" smtClean="0">
                <a:solidFill>
                  <a:srgbClr val="25AFC9"/>
                </a:solidFill>
              </a:rPr>
              <a:t>Euro i kune</a:t>
            </a:r>
          </a:p>
        </p:txBody>
      </p:sp>
      <p:sp>
        <p:nvSpPr>
          <p:cNvPr id="13315" name="Content Placeholder 2"/>
          <p:cNvSpPr>
            <a:spLocks noGrp="1"/>
          </p:cNvSpPr>
          <p:nvPr>
            <p:ph idx="1"/>
          </p:nvPr>
        </p:nvSpPr>
        <p:spPr>
          <a:xfrm>
            <a:off x="685800" y="1428750"/>
            <a:ext cx="7772400" cy="4667250"/>
          </a:xfrm>
        </p:spPr>
        <p:txBody>
          <a:bodyPr/>
          <a:lstStyle/>
          <a:p>
            <a:pPr eaLnBrk="1" hangingPunct="1">
              <a:lnSpc>
                <a:spcPct val="150000"/>
              </a:lnSpc>
              <a:buFont typeface="Arial" pitchFamily="34" charset="0"/>
              <a:buChar char="•"/>
              <a:defRPr/>
            </a:pPr>
            <a:r>
              <a:rPr sz="2800" dirty="0">
                <a:solidFill>
                  <a:schemeClr val="accent4">
                    <a:lumMod val="50000"/>
                    <a:lumOff val="50000"/>
                  </a:schemeClr>
                </a:solidFill>
              </a:rPr>
              <a:t>Prijava i izvješća u eurima</a:t>
            </a:r>
          </a:p>
          <a:p>
            <a:pPr eaLnBrk="1" hangingPunct="1">
              <a:lnSpc>
                <a:spcPct val="150000"/>
              </a:lnSpc>
              <a:defRPr/>
            </a:pPr>
            <a:r>
              <a:rPr sz="2800" dirty="0" err="1" smtClean="0">
                <a:solidFill>
                  <a:schemeClr val="accent4">
                    <a:lumMod val="50000"/>
                    <a:lumOff val="50000"/>
                  </a:schemeClr>
                </a:solidFill>
              </a:rPr>
              <a:t>Isplate</a:t>
            </a:r>
            <a:r>
              <a:rPr sz="2800" dirty="0" smtClean="0">
                <a:solidFill>
                  <a:schemeClr val="accent4">
                    <a:lumMod val="50000"/>
                    <a:lumOff val="50000"/>
                  </a:schemeClr>
                </a:solidFill>
              </a:rPr>
              <a:t> </a:t>
            </a:r>
            <a:r>
              <a:rPr sz="2800" dirty="0">
                <a:solidFill>
                  <a:schemeClr val="accent4">
                    <a:lumMod val="50000"/>
                    <a:lumOff val="50000"/>
                  </a:schemeClr>
                </a:solidFill>
              </a:rPr>
              <a:t>od </a:t>
            </a:r>
            <a:r>
              <a:rPr sz="2800" dirty="0" err="1">
                <a:solidFill>
                  <a:schemeClr val="accent4">
                    <a:lumMod val="50000"/>
                    <a:lumOff val="50000"/>
                  </a:schemeClr>
                </a:solidFill>
              </a:rPr>
              <a:t>strane</a:t>
            </a:r>
            <a:r>
              <a:rPr sz="2800" dirty="0">
                <a:solidFill>
                  <a:schemeClr val="accent4">
                    <a:lumMod val="50000"/>
                    <a:lumOff val="50000"/>
                  </a:schemeClr>
                </a:solidFill>
              </a:rPr>
              <a:t> </a:t>
            </a:r>
            <a:r>
              <a:rPr sz="2800" dirty="0" err="1" smtClean="0">
                <a:solidFill>
                  <a:schemeClr val="accent4">
                    <a:lumMod val="50000"/>
                    <a:lumOff val="50000"/>
                  </a:schemeClr>
                </a:solidFill>
              </a:rPr>
              <a:t>Agencije</a:t>
            </a:r>
            <a:r>
              <a:rPr sz="2800" dirty="0" smtClean="0">
                <a:solidFill>
                  <a:schemeClr val="accent4">
                    <a:lumMod val="50000"/>
                    <a:lumOff val="50000"/>
                  </a:schemeClr>
                </a:solidFill>
              </a:rPr>
              <a:t> </a:t>
            </a:r>
            <a:r>
              <a:rPr sz="2800">
                <a:solidFill>
                  <a:schemeClr val="accent4">
                    <a:lumMod val="50000"/>
                    <a:lumOff val="50000"/>
                  </a:schemeClr>
                </a:solidFill>
              </a:rPr>
              <a:t>u </a:t>
            </a:r>
            <a:r>
              <a:rPr sz="2800" smtClean="0">
                <a:solidFill>
                  <a:schemeClr val="accent4">
                    <a:lumMod val="50000"/>
                    <a:lumOff val="50000"/>
                  </a:schemeClr>
                </a:solidFill>
              </a:rPr>
              <a:t>kunama</a:t>
            </a:r>
            <a:r>
              <a:rPr sz="2800" dirty="0" smtClean="0">
                <a:solidFill>
                  <a:schemeClr val="accent4">
                    <a:lumMod val="50000"/>
                    <a:lumOff val="50000"/>
                  </a:schemeClr>
                </a:solidFill>
              </a:rPr>
              <a:t> </a:t>
            </a:r>
            <a:r>
              <a:rPr sz="2800" smtClean="0">
                <a:solidFill>
                  <a:schemeClr val="accent4">
                    <a:lumMod val="50000"/>
                    <a:lumOff val="50000"/>
                  </a:schemeClr>
                </a:solidFill>
              </a:rPr>
              <a:t>(prema </a:t>
            </a:r>
            <a:r>
              <a:rPr sz="2800" dirty="0" err="1">
                <a:solidFill>
                  <a:schemeClr val="accent4">
                    <a:lumMod val="50000"/>
                    <a:lumOff val="50000"/>
                  </a:schemeClr>
                </a:solidFill>
              </a:rPr>
              <a:t>kupovnom</a:t>
            </a:r>
            <a:r>
              <a:rPr sz="2800" dirty="0">
                <a:solidFill>
                  <a:schemeClr val="accent4">
                    <a:lumMod val="50000"/>
                    <a:lumOff val="50000"/>
                  </a:schemeClr>
                </a:solidFill>
              </a:rPr>
              <a:t>  tečaju za devize poslovne </a:t>
            </a:r>
            <a:r>
              <a:rPr sz="2800" dirty="0" err="1">
                <a:solidFill>
                  <a:schemeClr val="accent4">
                    <a:lumMod val="50000"/>
                    <a:lumOff val="50000"/>
                  </a:schemeClr>
                </a:solidFill>
              </a:rPr>
              <a:t>banke</a:t>
            </a:r>
            <a:r>
              <a:rPr sz="2800" dirty="0">
                <a:solidFill>
                  <a:schemeClr val="accent4">
                    <a:lumMod val="50000"/>
                    <a:lumOff val="50000"/>
                  </a:schemeClr>
                </a:solidFill>
              </a:rPr>
              <a:t> </a:t>
            </a:r>
            <a:r>
              <a:rPr sz="2800" dirty="0" err="1" smtClean="0">
                <a:solidFill>
                  <a:schemeClr val="accent4">
                    <a:lumMod val="50000"/>
                    <a:lumOff val="50000"/>
                  </a:schemeClr>
                </a:solidFill>
              </a:rPr>
              <a:t>Agencije</a:t>
            </a:r>
            <a:r>
              <a:rPr sz="2800" dirty="0" smtClean="0">
                <a:solidFill>
                  <a:schemeClr val="accent4">
                    <a:lumMod val="50000"/>
                    <a:lumOff val="50000"/>
                  </a:schemeClr>
                </a:solidFill>
              </a:rPr>
              <a:t> </a:t>
            </a:r>
            <a:r>
              <a:rPr sz="2800" dirty="0">
                <a:solidFill>
                  <a:schemeClr val="accent4">
                    <a:lumMod val="50000"/>
                    <a:lumOff val="50000"/>
                  </a:schemeClr>
                </a:solidFill>
              </a:rPr>
              <a:t>na </a:t>
            </a:r>
            <a:r>
              <a:rPr sz="2800">
                <a:solidFill>
                  <a:schemeClr val="accent4">
                    <a:lumMod val="50000"/>
                    <a:lumOff val="50000"/>
                  </a:schemeClr>
                </a:solidFill>
              </a:rPr>
              <a:t>dan </a:t>
            </a:r>
            <a:r>
              <a:rPr sz="2800" smtClean="0">
                <a:solidFill>
                  <a:schemeClr val="accent4">
                    <a:lumMod val="50000"/>
                    <a:lumOff val="50000"/>
                  </a:schemeClr>
                </a:solidFill>
              </a:rPr>
              <a:t>isplate)</a:t>
            </a:r>
            <a:endParaRPr sz="2800" dirty="0">
              <a:solidFill>
                <a:schemeClr val="accent4">
                  <a:lumMod val="50000"/>
                  <a:lumOff val="50000"/>
                </a:schemeClr>
              </a:solidFill>
            </a:endParaRPr>
          </a:p>
          <a:p>
            <a:pPr eaLnBrk="1" hangingPunct="1">
              <a:lnSpc>
                <a:spcPct val="150000"/>
              </a:lnSpc>
              <a:defRPr/>
            </a:pPr>
            <a:r>
              <a:rPr sz="2800" dirty="0" err="1" smtClean="0">
                <a:solidFill>
                  <a:schemeClr val="accent4">
                    <a:lumMod val="50000"/>
                    <a:lumOff val="50000"/>
                  </a:schemeClr>
                </a:solidFill>
              </a:rPr>
              <a:t>Korisnik</a:t>
            </a:r>
            <a:r>
              <a:rPr sz="2800" dirty="0" smtClean="0">
                <a:solidFill>
                  <a:schemeClr val="accent4">
                    <a:lumMod val="50000"/>
                    <a:lumOff val="50000"/>
                  </a:schemeClr>
                </a:solidFill>
              </a:rPr>
              <a:t> </a:t>
            </a:r>
            <a:r>
              <a:rPr sz="2800" dirty="0">
                <a:solidFill>
                  <a:schemeClr val="accent4">
                    <a:lumMod val="50000"/>
                    <a:lumOff val="50000"/>
                  </a:schemeClr>
                </a:solidFill>
              </a:rPr>
              <a:t>vrši isplatu sudionicima u kunama</a:t>
            </a:r>
          </a:p>
          <a:p>
            <a:pPr eaLnBrk="1" hangingPunct="1">
              <a:buFontTx/>
              <a:buNone/>
              <a:defRPr/>
            </a:pPr>
            <a:endParaRPr dirty="0"/>
          </a:p>
          <a:p>
            <a:pPr eaLnBrk="1" hangingPunct="1">
              <a:defRPr/>
            </a:pPr>
            <a:endParaRPr dirty="0"/>
          </a:p>
          <a:p>
            <a:pPr eaLnBrk="1" hangingPunct="1">
              <a:defRPr/>
            </a:pPr>
            <a:endParaRPr dirty="0"/>
          </a:p>
          <a:p>
            <a:pPr eaLnBrk="1" hangingPunct="1">
              <a:defRPr/>
            </a:pPr>
            <a:endParaRPr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28688" y="0"/>
            <a:ext cx="7772400" cy="1143000"/>
          </a:xfrm>
        </p:spPr>
        <p:txBody>
          <a:bodyPr/>
          <a:lstStyle/>
          <a:p>
            <a:pPr eaLnBrk="1" hangingPunct="1"/>
            <a:r>
              <a:rPr lang="hr-HR" smtClean="0">
                <a:solidFill>
                  <a:srgbClr val="25AFC9"/>
                </a:solidFill>
              </a:rPr>
              <a:t>Savjeti i pitanja </a:t>
            </a:r>
            <a:endParaRPr lang="hr-HR" sz="3200" smtClean="0">
              <a:solidFill>
                <a:srgbClr val="25AFC9"/>
              </a:solidFill>
            </a:endParaRPr>
          </a:p>
        </p:txBody>
      </p:sp>
      <p:sp>
        <p:nvSpPr>
          <p:cNvPr id="13315" name="Content Placeholder 2"/>
          <p:cNvSpPr>
            <a:spLocks noGrp="1"/>
          </p:cNvSpPr>
          <p:nvPr>
            <p:ph idx="1"/>
          </p:nvPr>
        </p:nvSpPr>
        <p:spPr>
          <a:xfrm>
            <a:off x="685800" y="1428750"/>
            <a:ext cx="7772400" cy="4667250"/>
          </a:xfrm>
        </p:spPr>
        <p:txBody>
          <a:bodyPr/>
          <a:lstStyle/>
          <a:p>
            <a:pPr eaLnBrk="1" hangingPunct="1">
              <a:lnSpc>
                <a:spcPct val="90000"/>
              </a:lnSpc>
              <a:buFont typeface="Arial" pitchFamily="34" charset="0"/>
              <a:buChar char="•"/>
              <a:defRPr/>
            </a:pPr>
            <a:r>
              <a:rPr lang="hr-HR" sz="2800" dirty="0" smtClean="0">
                <a:solidFill>
                  <a:schemeClr val="accent4">
                    <a:lumMod val="50000"/>
                    <a:lumOff val="50000"/>
                  </a:schemeClr>
                </a:solidFill>
              </a:rPr>
              <a:t>Sačuvajte sve račune i potvrde!</a:t>
            </a:r>
          </a:p>
          <a:p>
            <a:pPr eaLnBrk="1" hangingPunct="1">
              <a:lnSpc>
                <a:spcPct val="90000"/>
              </a:lnSpc>
              <a:buFontTx/>
              <a:buNone/>
              <a:defRPr/>
            </a:pPr>
            <a:endParaRPr lang="hr-HR" sz="2800" dirty="0" smtClean="0">
              <a:solidFill>
                <a:schemeClr val="accent4">
                  <a:lumMod val="50000"/>
                  <a:lumOff val="50000"/>
                </a:schemeClr>
              </a:solidFill>
            </a:endParaRPr>
          </a:p>
          <a:p>
            <a:pPr eaLnBrk="1" hangingPunct="1">
              <a:lnSpc>
                <a:spcPct val="90000"/>
              </a:lnSpc>
              <a:buFont typeface="Arial" pitchFamily="34" charset="0"/>
              <a:buChar char="•"/>
              <a:defRPr/>
            </a:pPr>
            <a:r>
              <a:rPr lang="hr-HR" sz="2800" dirty="0" smtClean="0">
                <a:solidFill>
                  <a:schemeClr val="accent4">
                    <a:lumMod val="50000"/>
                    <a:lumOff val="50000"/>
                  </a:schemeClr>
                </a:solidFill>
              </a:rPr>
              <a:t>Dosjei sudionika (sa svim relevantnim dokumentima; kopija tekućeg računa, potvrde o isplatama, računi, liječnička dokumentacija, …) </a:t>
            </a:r>
          </a:p>
          <a:p>
            <a:pPr eaLnBrk="1" hangingPunct="1">
              <a:lnSpc>
                <a:spcPct val="90000"/>
              </a:lnSpc>
              <a:buFontTx/>
              <a:buNone/>
              <a:defRPr/>
            </a:pPr>
            <a:endParaRPr lang="hr-HR" sz="2800" dirty="0" smtClean="0">
              <a:solidFill>
                <a:schemeClr val="accent4">
                  <a:lumMod val="50000"/>
                  <a:lumOff val="50000"/>
                </a:schemeClr>
              </a:solidFill>
            </a:endParaRPr>
          </a:p>
          <a:p>
            <a:pPr eaLnBrk="1" hangingPunct="1">
              <a:lnSpc>
                <a:spcPct val="90000"/>
              </a:lnSpc>
              <a:buFont typeface="Arial" pitchFamily="34" charset="0"/>
              <a:buChar char="•"/>
              <a:defRPr/>
            </a:pPr>
            <a:r>
              <a:rPr lang="hr-HR" sz="2800" dirty="0" smtClean="0">
                <a:solidFill>
                  <a:schemeClr val="accent4">
                    <a:lumMod val="50000"/>
                    <a:lumOff val="50000"/>
                  </a:schemeClr>
                </a:solidFill>
              </a:rPr>
              <a:t>Dokaz o isplati financijske potpore korisnika sudioniku</a:t>
            </a:r>
          </a:p>
          <a:p>
            <a:pPr eaLnBrk="1" hangingPunct="1">
              <a:buFontTx/>
              <a:buNone/>
              <a:defRPr/>
            </a:pPr>
            <a:endParaRPr dirty="0"/>
          </a:p>
          <a:p>
            <a:pPr eaLnBrk="1" hangingPunct="1">
              <a:defRPr/>
            </a:pPr>
            <a:endParaRPr dirty="0"/>
          </a:p>
          <a:p>
            <a:pPr eaLnBrk="1" hangingPunct="1">
              <a:defRPr/>
            </a:pPr>
            <a:endParaRPr dirty="0"/>
          </a:p>
          <a:p>
            <a:pPr eaLnBrk="1" hangingPunct="1">
              <a:defRPr/>
            </a:pPr>
            <a:endParaRPr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idx="4294967295"/>
          </p:nvPr>
        </p:nvSpPr>
        <p:spPr>
          <a:xfrm>
            <a:off x="2214563" y="285750"/>
            <a:ext cx="6715125" cy="857250"/>
          </a:xfrm>
        </p:spPr>
        <p:txBody>
          <a:bodyPr/>
          <a:lstStyle/>
          <a:p>
            <a:r>
              <a:rPr smtClean="0">
                <a:ea typeface="ＭＳ Ｐゴシック" pitchFamily="116" charset="-128"/>
              </a:rPr>
              <a:t>Comenius proračun za 2010.</a:t>
            </a:r>
            <a:endParaRPr lang="en-GB" smtClean="0">
              <a:ea typeface="ＭＳ Ｐゴシック" pitchFamily="116" charset="-128"/>
            </a:endParaRPr>
          </a:p>
        </p:txBody>
      </p:sp>
      <p:sp>
        <p:nvSpPr>
          <p:cNvPr id="83971" name="Rezervirano mjesto sadržaja 2"/>
          <p:cNvSpPr>
            <a:spLocks noGrp="1"/>
          </p:cNvSpPr>
          <p:nvPr>
            <p:ph idx="4294967295"/>
          </p:nvPr>
        </p:nvSpPr>
        <p:spPr>
          <a:xfrm>
            <a:off x="500063" y="1357313"/>
            <a:ext cx="7772400" cy="4114800"/>
          </a:xfrm>
        </p:spPr>
        <p:txBody>
          <a:bodyPr/>
          <a:lstStyle/>
          <a:p>
            <a:pPr>
              <a:buFontTx/>
              <a:buNone/>
            </a:pPr>
            <a:endParaRPr lang="sr-Latn-CS" smtClean="0">
              <a:solidFill>
                <a:srgbClr val="FF8000"/>
              </a:solidFill>
              <a:ea typeface="ＭＳ Ｐゴシック" pitchFamily="116" charset="-128"/>
            </a:endParaRPr>
          </a:p>
          <a:p>
            <a:pPr>
              <a:buFontTx/>
              <a:buNone/>
            </a:pPr>
            <a:endParaRPr lang="sr-Latn-CS" smtClean="0">
              <a:solidFill>
                <a:srgbClr val="968880"/>
              </a:solidFill>
              <a:ea typeface="ＭＳ Ｐゴシック" pitchFamily="116" charset="-128"/>
            </a:endParaRPr>
          </a:p>
          <a:p>
            <a:endParaRPr lang="sr-Latn-CS" smtClean="0">
              <a:solidFill>
                <a:srgbClr val="968880"/>
              </a:solidFill>
              <a:ea typeface="ＭＳ Ｐゴシック" pitchFamily="116" charset="-128"/>
            </a:endParaRPr>
          </a:p>
          <a:p>
            <a:endParaRPr lang="en-GB" smtClean="0">
              <a:solidFill>
                <a:srgbClr val="968880"/>
              </a:solidFill>
              <a:ea typeface="ＭＳ Ｐゴシック" pitchFamily="116" charset="-128"/>
            </a:endParaRPr>
          </a:p>
        </p:txBody>
      </p:sp>
      <p:graphicFrame>
        <p:nvGraphicFramePr>
          <p:cNvPr id="5" name="Tablica 4"/>
          <p:cNvGraphicFramePr>
            <a:graphicFrameLocks noGrp="1"/>
          </p:cNvGraphicFramePr>
          <p:nvPr/>
        </p:nvGraphicFramePr>
        <p:xfrm>
          <a:off x="714375" y="1285875"/>
          <a:ext cx="7786688" cy="4670425"/>
        </p:xfrm>
        <a:graphic>
          <a:graphicData uri="http://schemas.openxmlformats.org/drawingml/2006/table">
            <a:tbl>
              <a:tblPr firstRow="1" bandRow="1">
                <a:tableStyleId>{5C22544A-7EE6-4342-B048-85BDC9FD1C3A}</a:tableStyleId>
              </a:tblPr>
              <a:tblGrid>
                <a:gridCol w="2714644"/>
                <a:gridCol w="1643074"/>
                <a:gridCol w="1482339"/>
                <a:gridCol w="1946686"/>
              </a:tblGrid>
              <a:tr h="1143008">
                <a:tc>
                  <a:txBody>
                    <a:bodyPr/>
                    <a:lstStyle/>
                    <a:p>
                      <a:r>
                        <a:rPr lang="hr-HR" dirty="0" smtClean="0"/>
                        <a:t>Aktivnost</a:t>
                      </a:r>
                      <a:endParaRPr lang="hr-HR" dirty="0"/>
                    </a:p>
                  </a:txBody>
                  <a:tcPr/>
                </a:tc>
                <a:tc>
                  <a:txBody>
                    <a:bodyPr/>
                    <a:lstStyle/>
                    <a:p>
                      <a:r>
                        <a:rPr lang="hr-HR" dirty="0" smtClean="0"/>
                        <a:t>Prosječni iznos</a:t>
                      </a:r>
                    </a:p>
                    <a:p>
                      <a:r>
                        <a:rPr lang="hr-HR" dirty="0" smtClean="0"/>
                        <a:t>EUR</a:t>
                      </a:r>
                      <a:endParaRPr lang="hr-HR" dirty="0"/>
                    </a:p>
                  </a:txBody>
                  <a:tcPr/>
                </a:tc>
                <a:tc>
                  <a:txBody>
                    <a:bodyPr/>
                    <a:lstStyle/>
                    <a:p>
                      <a:r>
                        <a:rPr lang="hr-HR" dirty="0" smtClean="0"/>
                        <a:t>Predviđen</a:t>
                      </a:r>
                      <a:r>
                        <a:rPr lang="hr-HR" baseline="0" dirty="0" smtClean="0"/>
                        <a:t> broj sudionika</a:t>
                      </a:r>
                      <a:endParaRPr lang="hr-HR" dirty="0"/>
                    </a:p>
                  </a:txBody>
                  <a:tcPr/>
                </a:tc>
                <a:tc>
                  <a:txBody>
                    <a:bodyPr/>
                    <a:lstStyle/>
                    <a:p>
                      <a:r>
                        <a:rPr lang="hr-HR" dirty="0" smtClean="0"/>
                        <a:t>Ukupni</a:t>
                      </a:r>
                      <a:r>
                        <a:rPr lang="hr-HR" baseline="0" dirty="0" smtClean="0"/>
                        <a:t> proračun </a:t>
                      </a:r>
                      <a:r>
                        <a:rPr lang="hr-HR" dirty="0" smtClean="0"/>
                        <a:t>za aktivnost EUR</a:t>
                      </a:r>
                      <a:endParaRPr lang="hr-HR" dirty="0"/>
                    </a:p>
                  </a:txBody>
                  <a:tcPr/>
                </a:tc>
              </a:tr>
              <a:tr h="446289">
                <a:tc>
                  <a:txBody>
                    <a:bodyPr/>
                    <a:lstStyle/>
                    <a:p>
                      <a:r>
                        <a:rPr lang="hr-HR" dirty="0" smtClean="0"/>
                        <a:t>Pripremni posjet</a:t>
                      </a:r>
                      <a:endParaRPr lang="hr-HR" dirty="0"/>
                    </a:p>
                  </a:txBody>
                  <a:tcPr/>
                </a:tc>
                <a:tc>
                  <a:txBody>
                    <a:bodyPr/>
                    <a:lstStyle/>
                    <a:p>
                      <a:r>
                        <a:rPr lang="hr-HR" dirty="0" smtClean="0"/>
                        <a:t>800,00</a:t>
                      </a:r>
                      <a:endParaRPr lang="hr-HR" dirty="0"/>
                    </a:p>
                  </a:txBody>
                  <a:tcPr/>
                </a:tc>
                <a:tc>
                  <a:txBody>
                    <a:bodyPr/>
                    <a:lstStyle/>
                    <a:p>
                      <a:r>
                        <a:rPr lang="hr-HR" dirty="0" smtClean="0"/>
                        <a:t>30</a:t>
                      </a:r>
                      <a:endParaRPr lang="hr-HR" dirty="0"/>
                    </a:p>
                  </a:txBody>
                  <a:tcPr/>
                </a:tc>
                <a:tc>
                  <a:txBody>
                    <a:bodyPr/>
                    <a:lstStyle/>
                    <a:p>
                      <a:r>
                        <a:rPr lang="hr-HR" dirty="0" smtClean="0"/>
                        <a:t>24.000,00</a:t>
                      </a:r>
                      <a:endParaRPr lang="hr-HR" dirty="0"/>
                    </a:p>
                  </a:txBody>
                  <a:tcPr/>
                </a:tc>
              </a:tr>
              <a:tr h="770308">
                <a:tc>
                  <a:txBody>
                    <a:bodyPr/>
                    <a:lstStyle/>
                    <a:p>
                      <a:r>
                        <a:rPr lang="hr-HR" dirty="0" smtClean="0"/>
                        <a:t>Stručno usavršavanje</a:t>
                      </a:r>
                    </a:p>
                    <a:p>
                      <a:endParaRPr lang="hr-HR" dirty="0"/>
                    </a:p>
                  </a:txBody>
                  <a:tcPr/>
                </a:tc>
                <a:tc>
                  <a:txBody>
                    <a:bodyPr/>
                    <a:lstStyle/>
                    <a:p>
                      <a:r>
                        <a:rPr lang="hr-HR" dirty="0" smtClean="0"/>
                        <a:t>1.790,00</a:t>
                      </a:r>
                      <a:endParaRPr lang="hr-HR" dirty="0"/>
                    </a:p>
                  </a:txBody>
                  <a:tcPr/>
                </a:tc>
                <a:tc>
                  <a:txBody>
                    <a:bodyPr/>
                    <a:lstStyle/>
                    <a:p>
                      <a:r>
                        <a:rPr lang="hr-HR" dirty="0" smtClean="0"/>
                        <a:t>37</a:t>
                      </a:r>
                      <a:endParaRPr lang="hr-HR" dirty="0"/>
                    </a:p>
                  </a:txBody>
                  <a:tcPr/>
                </a:tc>
                <a:tc>
                  <a:txBody>
                    <a:bodyPr/>
                    <a:lstStyle/>
                    <a:p>
                      <a:r>
                        <a:rPr lang="hr-HR" dirty="0" smtClean="0"/>
                        <a:t>66.230,00</a:t>
                      </a:r>
                      <a:endParaRPr lang="hr-HR" dirty="0"/>
                    </a:p>
                  </a:txBody>
                  <a:tcPr/>
                </a:tc>
              </a:tr>
              <a:tr h="770308">
                <a:tc>
                  <a:txBody>
                    <a:bodyPr/>
                    <a:lstStyle/>
                    <a:p>
                      <a:r>
                        <a:rPr lang="hr-HR" dirty="0" smtClean="0"/>
                        <a:t>Bilateralna partnerstva</a:t>
                      </a:r>
                    </a:p>
                    <a:p>
                      <a:endParaRPr lang="hr-HR" dirty="0"/>
                    </a:p>
                  </a:txBody>
                  <a:tcPr/>
                </a:tc>
                <a:tc>
                  <a:txBody>
                    <a:bodyPr/>
                    <a:lstStyle/>
                    <a:p>
                      <a:r>
                        <a:rPr lang="hr-HR" dirty="0" smtClean="0"/>
                        <a:t>18.250,00</a:t>
                      </a:r>
                      <a:endParaRPr lang="hr-HR" dirty="0"/>
                    </a:p>
                  </a:txBody>
                  <a:tcPr/>
                </a:tc>
                <a:tc>
                  <a:txBody>
                    <a:bodyPr/>
                    <a:lstStyle/>
                    <a:p>
                      <a:r>
                        <a:rPr lang="hr-HR" dirty="0" smtClean="0"/>
                        <a:t>7</a:t>
                      </a:r>
                      <a:endParaRPr lang="hr-HR" dirty="0"/>
                    </a:p>
                  </a:txBody>
                  <a:tcPr/>
                </a:tc>
                <a:tc>
                  <a:txBody>
                    <a:bodyPr/>
                    <a:lstStyle/>
                    <a:p>
                      <a:r>
                        <a:rPr lang="hr-HR" dirty="0" smtClean="0"/>
                        <a:t>127.750,00</a:t>
                      </a:r>
                      <a:endParaRPr lang="hr-HR" dirty="0"/>
                    </a:p>
                  </a:txBody>
                  <a:tcPr/>
                </a:tc>
              </a:tr>
              <a:tr h="770308">
                <a:tc>
                  <a:txBody>
                    <a:bodyPr/>
                    <a:lstStyle/>
                    <a:p>
                      <a:r>
                        <a:rPr lang="hr-HR" dirty="0" smtClean="0"/>
                        <a:t>Multilateralna</a:t>
                      </a:r>
                      <a:r>
                        <a:rPr lang="hr-HR" baseline="0" dirty="0" smtClean="0"/>
                        <a:t> partnerstva</a:t>
                      </a:r>
                      <a:endParaRPr lang="hr-HR" dirty="0"/>
                    </a:p>
                  </a:txBody>
                  <a:tcPr/>
                </a:tc>
                <a:tc>
                  <a:txBody>
                    <a:bodyPr/>
                    <a:lstStyle/>
                    <a:p>
                      <a:r>
                        <a:rPr lang="hr-HR" dirty="0" smtClean="0"/>
                        <a:t>13.500,00</a:t>
                      </a:r>
                      <a:endParaRPr lang="hr-HR" dirty="0"/>
                    </a:p>
                  </a:txBody>
                  <a:tcPr/>
                </a:tc>
                <a:tc>
                  <a:txBody>
                    <a:bodyPr/>
                    <a:lstStyle/>
                    <a:p>
                      <a:r>
                        <a:rPr lang="hr-HR" dirty="0" smtClean="0"/>
                        <a:t>8</a:t>
                      </a:r>
                      <a:endParaRPr lang="hr-HR" dirty="0"/>
                    </a:p>
                  </a:txBody>
                  <a:tcPr/>
                </a:tc>
                <a:tc>
                  <a:txBody>
                    <a:bodyPr/>
                    <a:lstStyle/>
                    <a:p>
                      <a:r>
                        <a:rPr lang="hr-HR" dirty="0" smtClean="0"/>
                        <a:t>108.000,00</a:t>
                      </a:r>
                      <a:endParaRPr lang="hr-HR" dirty="0"/>
                    </a:p>
                  </a:txBody>
                  <a:tcPr/>
                </a:tc>
              </a:tr>
              <a:tr h="770308">
                <a:tc>
                  <a:txBody>
                    <a:bodyPr/>
                    <a:lstStyle/>
                    <a:p>
                      <a:r>
                        <a:rPr lang="hr-HR" b="1" dirty="0" smtClean="0"/>
                        <a:t>UKUPNO</a:t>
                      </a:r>
                      <a:endParaRPr lang="hr-HR" b="1" dirty="0"/>
                    </a:p>
                  </a:txBody>
                  <a:tcPr/>
                </a:tc>
                <a:tc>
                  <a:txBody>
                    <a:bodyPr/>
                    <a:lstStyle/>
                    <a:p>
                      <a:endParaRPr lang="hr-HR" b="1" dirty="0"/>
                    </a:p>
                  </a:txBody>
                  <a:tcPr/>
                </a:tc>
                <a:tc>
                  <a:txBody>
                    <a:bodyPr/>
                    <a:lstStyle/>
                    <a:p>
                      <a:endParaRPr lang="hr-HR" b="1" dirty="0"/>
                    </a:p>
                  </a:txBody>
                  <a:tcPr/>
                </a:tc>
                <a:tc>
                  <a:txBody>
                    <a:bodyPr/>
                    <a:lstStyle/>
                    <a:p>
                      <a:r>
                        <a:rPr lang="hr-HR" b="1" dirty="0" smtClean="0"/>
                        <a:t>301.980,00</a:t>
                      </a:r>
                      <a:endParaRPr lang="hr-HR" b="1"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357438" y="285750"/>
            <a:ext cx="6500812" cy="857250"/>
          </a:xfrm>
        </p:spPr>
        <p:txBody>
          <a:bodyPr/>
          <a:lstStyle/>
          <a:p>
            <a:r>
              <a:rPr lang="hr-HR" sz="3200" smtClean="0">
                <a:solidFill>
                  <a:srgbClr val="2FB1CC"/>
                </a:solidFill>
              </a:rPr>
              <a:t>Korisni linkovi</a:t>
            </a:r>
          </a:p>
        </p:txBody>
      </p:sp>
      <p:sp>
        <p:nvSpPr>
          <p:cNvPr id="84995" name="Content Placeholder 2"/>
          <p:cNvSpPr>
            <a:spLocks noGrp="1"/>
          </p:cNvSpPr>
          <p:nvPr>
            <p:ph idx="1"/>
          </p:nvPr>
        </p:nvSpPr>
        <p:spPr>
          <a:xfrm>
            <a:off x="500063" y="1071563"/>
            <a:ext cx="7772400" cy="4738687"/>
          </a:xfrm>
        </p:spPr>
        <p:txBody>
          <a:bodyPr/>
          <a:lstStyle/>
          <a:p>
            <a:r>
              <a:rPr lang="hr-HR" sz="2400" smtClean="0">
                <a:solidFill>
                  <a:schemeClr val="bg2"/>
                </a:solidFill>
              </a:rPr>
              <a:t>Agencija za mobilnost i programe EU</a:t>
            </a:r>
            <a:endParaRPr lang="hr-HR" sz="2400" smtClean="0">
              <a:solidFill>
                <a:srgbClr val="0070C0"/>
              </a:solidFill>
              <a:hlinkClick r:id="rId3"/>
            </a:endParaRPr>
          </a:p>
          <a:p>
            <a:r>
              <a:rPr lang="hr-HR" sz="2400" smtClean="0">
                <a:solidFill>
                  <a:srgbClr val="2FB1CC"/>
                </a:solidFill>
                <a:hlinkClick r:id="rId3"/>
              </a:rPr>
              <a:t> </a:t>
            </a:r>
            <a:r>
              <a:rPr lang="hr-HR" sz="2400" smtClean="0">
                <a:solidFill>
                  <a:srgbClr val="2FB1CC"/>
                </a:solidFill>
                <a:hlinkClick r:id="rId3"/>
              </a:rPr>
              <a:t>www.mobilnost.hr</a:t>
            </a:r>
            <a:endParaRPr lang="hr-HR" sz="2400" smtClean="0">
              <a:solidFill>
                <a:srgbClr val="2FB1CC"/>
              </a:solidFill>
            </a:endParaRPr>
          </a:p>
          <a:p>
            <a:r>
              <a:rPr lang="hr-HR" sz="2400" smtClean="0">
                <a:solidFill>
                  <a:srgbClr val="FF3300"/>
                </a:solidFill>
              </a:rPr>
              <a:t>	</a:t>
            </a:r>
            <a:r>
              <a:rPr lang="hr-HR" sz="2400" smtClean="0">
                <a:solidFill>
                  <a:srgbClr val="DE6E46"/>
                </a:solidFill>
              </a:rPr>
              <a:t>Priručnik za Comenius stručna usavršavanja</a:t>
            </a:r>
          </a:p>
          <a:p>
            <a:r>
              <a:rPr lang="hr-HR" sz="2400" smtClean="0">
                <a:solidFill>
                  <a:srgbClr val="DE6E46"/>
                </a:solidFill>
              </a:rPr>
              <a:t>	Priručnik za pripremne posjete</a:t>
            </a:r>
          </a:p>
          <a:p>
            <a:r>
              <a:rPr lang="hr-HR" sz="2400" smtClean="0">
                <a:solidFill>
                  <a:srgbClr val="DE6E46"/>
                </a:solidFill>
              </a:rPr>
              <a:t>       Priručnik za partnerstva</a:t>
            </a:r>
          </a:p>
          <a:p>
            <a:endParaRPr lang="hr-HR" sz="2400" smtClean="0">
              <a:solidFill>
                <a:srgbClr val="DE6E46"/>
              </a:solidFill>
            </a:endParaRPr>
          </a:p>
          <a:p>
            <a:r>
              <a:rPr lang="hr-HR" sz="2400" smtClean="0">
                <a:solidFill>
                  <a:schemeClr val="bg2"/>
                </a:solidFill>
              </a:rPr>
              <a:t>Comenius (</a:t>
            </a:r>
            <a:r>
              <a:rPr lang="en-US" sz="2400" smtClean="0">
                <a:solidFill>
                  <a:schemeClr val="bg2"/>
                </a:solidFill>
              </a:rPr>
              <a:t>Euro</a:t>
            </a:r>
            <a:r>
              <a:rPr lang="hr-HR" sz="2400" smtClean="0">
                <a:solidFill>
                  <a:schemeClr val="bg2"/>
                </a:solidFill>
              </a:rPr>
              <a:t>pska komisija)</a:t>
            </a:r>
          </a:p>
          <a:p>
            <a:r>
              <a:rPr lang="en-US" sz="2400" smtClean="0">
                <a:solidFill>
                  <a:srgbClr val="FFC000"/>
                </a:solidFill>
                <a:hlinkClick r:id="rId4"/>
              </a:rPr>
              <a:t>http://ec.europa.eu/education/lifelong-learning-programme/doc84_en.htm</a:t>
            </a:r>
            <a:endParaRPr lang="hr-HR" sz="2400" smtClean="0">
              <a:solidFill>
                <a:srgbClr val="FFC000"/>
              </a:solidFill>
            </a:endParaRPr>
          </a:p>
          <a:p>
            <a:r>
              <a:rPr lang="hr-HR" sz="2400" smtClean="0">
                <a:solidFill>
                  <a:schemeClr val="bg2"/>
                </a:solidFill>
              </a:rPr>
              <a:t>Online baza stručnih usavršavanja Europske komisije</a:t>
            </a:r>
          </a:p>
          <a:p>
            <a:r>
              <a:rPr lang="hr-HR" sz="2400" smtClean="0">
                <a:solidFill>
                  <a:srgbClr val="FFC000"/>
                </a:solidFill>
                <a:hlinkClick r:id="rId5"/>
              </a:rPr>
              <a:t>http://ec.europa.eu/education/trainingdatabase</a:t>
            </a:r>
            <a:endParaRPr lang="hr-HR" sz="2400" smtClean="0">
              <a:solidFill>
                <a:srgbClr val="FFC000"/>
              </a:solidFill>
            </a:endParaRPr>
          </a:p>
          <a:p>
            <a:pPr>
              <a:buFontTx/>
              <a:buNone/>
            </a:pPr>
            <a:endParaRPr lang="hr-HR"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357438" y="285750"/>
            <a:ext cx="6500812" cy="857250"/>
          </a:xfrm>
        </p:spPr>
        <p:txBody>
          <a:bodyPr/>
          <a:lstStyle/>
          <a:p>
            <a:r>
              <a:rPr lang="hr-HR" sz="3200" smtClean="0">
                <a:solidFill>
                  <a:srgbClr val="2FB1CC"/>
                </a:solidFill>
              </a:rPr>
              <a:t> Kontakt</a:t>
            </a:r>
          </a:p>
        </p:txBody>
      </p:sp>
      <p:sp>
        <p:nvSpPr>
          <p:cNvPr id="67587" name="Content Placeholder 2"/>
          <p:cNvSpPr>
            <a:spLocks noGrp="1"/>
          </p:cNvSpPr>
          <p:nvPr>
            <p:ph idx="1"/>
          </p:nvPr>
        </p:nvSpPr>
        <p:spPr>
          <a:xfrm>
            <a:off x="571500" y="2119313"/>
            <a:ext cx="7772400" cy="4738687"/>
          </a:xfrm>
        </p:spPr>
        <p:txBody>
          <a:bodyPr/>
          <a:lstStyle/>
          <a:p>
            <a:pPr algn="ctr">
              <a:buFontTx/>
              <a:buNone/>
              <a:defRPr/>
            </a:pPr>
            <a:r>
              <a:rPr lang="hr-HR" dirty="0" smtClean="0">
                <a:solidFill>
                  <a:srgbClr val="2FB1CC"/>
                </a:solidFill>
              </a:rPr>
              <a:t>comenius@</a:t>
            </a:r>
            <a:r>
              <a:rPr lang="hr-HR" dirty="0" err="1" smtClean="0">
                <a:solidFill>
                  <a:srgbClr val="2FB1CC"/>
                </a:solidFill>
              </a:rPr>
              <a:t>mobilnost.hr</a:t>
            </a:r>
            <a:endParaRPr lang="hr-HR" dirty="0" smtClean="0">
              <a:solidFill>
                <a:srgbClr val="2FB1CC"/>
              </a:solidFill>
            </a:endParaRPr>
          </a:p>
          <a:p>
            <a:pPr algn="ctr">
              <a:buFontTx/>
              <a:buNone/>
              <a:defRPr/>
            </a:pPr>
            <a:endParaRPr lang="hr-HR" dirty="0" smtClean="0">
              <a:solidFill>
                <a:srgbClr val="2FB1CC"/>
              </a:solidFill>
            </a:endParaRPr>
          </a:p>
          <a:p>
            <a:pPr algn="ctr">
              <a:buFontTx/>
              <a:buNone/>
              <a:defRPr/>
            </a:pPr>
            <a:r>
              <a:rPr lang="hr-HR" dirty="0" smtClean="0">
                <a:solidFill>
                  <a:srgbClr val="2FB1CC"/>
                </a:solidFill>
              </a:rPr>
              <a:t>01/ 5005 635</a:t>
            </a:r>
          </a:p>
          <a:p>
            <a:pPr algn="ctr">
              <a:buFontTx/>
              <a:buNone/>
              <a:defRPr/>
            </a:pPr>
            <a:endParaRPr lang="hr-HR" dirty="0" smtClean="0">
              <a:solidFill>
                <a:srgbClr val="2FB1CC"/>
              </a:solidFill>
            </a:endParaRPr>
          </a:p>
          <a:p>
            <a:pPr algn="ctr">
              <a:buFontTx/>
              <a:buNone/>
              <a:defRPr/>
            </a:pPr>
            <a:r>
              <a:rPr lang="hr-HR" dirty="0" smtClean="0">
                <a:solidFill>
                  <a:srgbClr val="2FB1CC"/>
                </a:solidFill>
              </a:rPr>
              <a:t>Gajeva 22</a:t>
            </a:r>
          </a:p>
          <a:p>
            <a:pPr algn="ctr">
              <a:buFontTx/>
              <a:buNone/>
              <a:defRPr/>
            </a:pPr>
            <a:r>
              <a:rPr lang="hr-HR" dirty="0" smtClean="0">
                <a:solidFill>
                  <a:srgbClr val="2FB1CC"/>
                </a:solidFill>
              </a:rPr>
              <a:t>10000 Zagreb</a:t>
            </a:r>
          </a:p>
          <a:p>
            <a:pPr algn="ctr">
              <a:buFontTx/>
              <a:buNone/>
              <a:defRPr/>
            </a:pPr>
            <a:endParaRPr lang="hr-HR" dirty="0" smtClean="0">
              <a:solidFill>
                <a:schemeClr val="accent1">
                  <a:lumMod val="50000"/>
                </a:schemeClr>
              </a:solidFill>
            </a:endParaRPr>
          </a:p>
          <a:p>
            <a:pPr algn="ctr">
              <a:buFontTx/>
              <a:buNone/>
              <a:defRPr/>
            </a:pPr>
            <a:endParaRPr lang="hr-HR" dirty="0" smtClean="0"/>
          </a:p>
          <a:p>
            <a:pPr>
              <a:buFontTx/>
              <a:buNone/>
              <a:defRPr/>
            </a:pPr>
            <a:endParaRPr lang="hr-HR" dirty="0" smtClean="0"/>
          </a:p>
          <a:p>
            <a:pPr>
              <a:buFontTx/>
              <a:buNone/>
              <a:defRPr/>
            </a:pPr>
            <a:endParaRPr lang="hr-HR" dirty="0" smtClean="0"/>
          </a:p>
          <a:p>
            <a:pPr>
              <a:buFontTx/>
              <a:buNone/>
              <a:defRPr/>
            </a:pPr>
            <a:endParaRPr lang="hr-HR"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p:txBody>
          <a:bodyPr/>
          <a:lstStyle/>
          <a:p>
            <a:pPr algn="ctr">
              <a:buFontTx/>
              <a:buNone/>
            </a:pPr>
            <a:endParaRPr lang="hr-HR" smtClean="0">
              <a:solidFill>
                <a:srgbClr val="3399FF"/>
              </a:solidFill>
            </a:endParaRPr>
          </a:p>
          <a:p>
            <a:pPr algn="ctr">
              <a:buFontTx/>
              <a:buNone/>
            </a:pPr>
            <a:endParaRPr lang="hr-HR" smtClean="0">
              <a:solidFill>
                <a:srgbClr val="3399FF"/>
              </a:solidFill>
            </a:endParaRPr>
          </a:p>
          <a:p>
            <a:pPr algn="ctr">
              <a:buFontTx/>
              <a:buNone/>
            </a:pPr>
            <a:r>
              <a:rPr lang="hr-HR" sz="3600" b="1" smtClean="0">
                <a:solidFill>
                  <a:srgbClr val="2FB1CC"/>
                </a:solidFill>
              </a:rPr>
              <a:t>Pitanja?</a:t>
            </a:r>
          </a:p>
          <a:p>
            <a:pPr algn="ctr">
              <a:buFontTx/>
              <a:buNone/>
            </a:pPr>
            <a:endParaRPr lang="hr-HR" sz="3600" b="1" smtClean="0">
              <a:solidFill>
                <a:srgbClr val="2FB1CC"/>
              </a:solidFill>
            </a:endParaRPr>
          </a:p>
          <a:p>
            <a:pPr algn="ctr">
              <a:buFontTx/>
              <a:buNone/>
            </a:pPr>
            <a:r>
              <a:rPr lang="hr-HR" sz="3600" b="1" smtClean="0">
                <a:solidFill>
                  <a:srgbClr val="2FB1CC"/>
                </a:solidFill>
              </a:rPr>
              <a:t>Zahvaljujemo na pozornosti! </a:t>
            </a:r>
          </a:p>
          <a:p>
            <a:pPr algn="ctr">
              <a:buFontTx/>
              <a:buNone/>
            </a:pPr>
            <a:endParaRPr lang="hr-HR" smtClean="0">
              <a:solidFill>
                <a:srgbClr val="3399FF"/>
              </a:solidFill>
            </a:endParaRPr>
          </a:p>
          <a:p>
            <a:endParaRPr lang="sr-Latn-C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flipV="1">
            <a:off x="685800" y="-315913"/>
            <a:ext cx="7415213" cy="73025"/>
          </a:xfrm>
        </p:spPr>
        <p:txBody>
          <a:bodyPr/>
          <a:lstStyle/>
          <a:p>
            <a:pPr eaLnBrk="1" hangingPunct="1"/>
            <a:r>
              <a:rPr lang="sr-Latn-CS" sz="3600" smtClean="0">
                <a:solidFill>
                  <a:srgbClr val="D6570E"/>
                </a:solidFill>
              </a:rPr>
              <a:t>T</a:t>
            </a:r>
          </a:p>
        </p:txBody>
      </p:sp>
      <p:grpSp>
        <p:nvGrpSpPr>
          <p:cNvPr id="26627" name="Diagram 3"/>
          <p:cNvGrpSpPr>
            <a:grpSpLocks noChangeAspect="1"/>
          </p:cNvGrpSpPr>
          <p:nvPr/>
        </p:nvGrpSpPr>
        <p:grpSpPr bwMode="auto">
          <a:xfrm>
            <a:off x="1214438" y="928688"/>
            <a:ext cx="7011987" cy="5453062"/>
            <a:chOff x="2437" y="1582"/>
            <a:chExt cx="854" cy="1095"/>
          </a:xfrm>
        </p:grpSpPr>
        <p:sp>
          <p:nvSpPr>
            <p:cNvPr id="26630" name="_s1028"/>
            <p:cNvSpPr>
              <a:spLocks noChangeShapeType="1"/>
            </p:cNvSpPr>
            <p:nvPr/>
          </p:nvSpPr>
          <p:spPr bwMode="auto">
            <a:xfrm flipH="1" flipV="1">
              <a:off x="2696" y="1994"/>
              <a:ext cx="85" cy="69"/>
            </a:xfrm>
            <a:prstGeom prst="line">
              <a:avLst/>
            </a:prstGeom>
            <a:noFill/>
            <a:ln w="38100">
              <a:solidFill>
                <a:schemeClr val="accent1"/>
              </a:solidFill>
              <a:round/>
              <a:headEnd/>
              <a:tailEnd/>
            </a:ln>
          </p:spPr>
          <p:txBody>
            <a:bodyPr anchor="ctr"/>
            <a:lstStyle/>
            <a:p>
              <a:endParaRPr lang="hr-HR"/>
            </a:p>
          </p:txBody>
        </p:sp>
        <p:sp>
          <p:nvSpPr>
            <p:cNvPr id="26631" name="_s1029"/>
            <p:cNvSpPr>
              <a:spLocks noChangeArrowheads="1"/>
            </p:cNvSpPr>
            <p:nvPr/>
          </p:nvSpPr>
          <p:spPr bwMode="auto">
            <a:xfrm>
              <a:off x="2507" y="1823"/>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r>
                <a:rPr lang="hr-HR" sz="1300" b="1" u="none">
                  <a:solidFill>
                    <a:srgbClr val="D6570E"/>
                  </a:solidFill>
                  <a:cs typeface="Arial" charset="0"/>
                </a:rPr>
                <a:t>učenici</a:t>
              </a:r>
            </a:p>
          </p:txBody>
        </p:sp>
        <p:sp>
          <p:nvSpPr>
            <p:cNvPr id="26632" name="_s1030"/>
            <p:cNvSpPr>
              <a:spLocks noChangeShapeType="1"/>
            </p:cNvSpPr>
            <p:nvPr/>
          </p:nvSpPr>
          <p:spPr bwMode="auto">
            <a:xfrm flipH="1">
              <a:off x="2655" y="2153"/>
              <a:ext cx="106" cy="23"/>
            </a:xfrm>
            <a:prstGeom prst="line">
              <a:avLst/>
            </a:prstGeom>
            <a:noFill/>
            <a:ln w="38100">
              <a:solidFill>
                <a:schemeClr val="accent1"/>
              </a:solidFill>
              <a:round/>
              <a:headEnd/>
              <a:tailEnd/>
            </a:ln>
          </p:spPr>
          <p:txBody>
            <a:bodyPr anchor="ctr"/>
            <a:lstStyle/>
            <a:p>
              <a:endParaRPr lang="hr-HR"/>
            </a:p>
          </p:txBody>
        </p:sp>
        <p:sp>
          <p:nvSpPr>
            <p:cNvPr id="26633" name="_s1031"/>
            <p:cNvSpPr>
              <a:spLocks noChangeArrowheads="1"/>
            </p:cNvSpPr>
            <p:nvPr/>
          </p:nvSpPr>
          <p:spPr bwMode="auto">
            <a:xfrm>
              <a:off x="2446" y="2095"/>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r>
                <a:rPr lang="hr-HR" sz="1300" b="1" u="none">
                  <a:solidFill>
                    <a:srgbClr val="D6570E"/>
                  </a:solidFill>
                  <a:cs typeface="Arial" charset="0"/>
                </a:rPr>
                <a:t>institucije</a:t>
              </a:r>
            </a:p>
            <a:p>
              <a:pPr algn="ctr"/>
              <a:r>
                <a:rPr lang="hr-HR" sz="1300" b="1" u="none">
                  <a:solidFill>
                    <a:srgbClr val="D6570E"/>
                  </a:solidFill>
                  <a:cs typeface="Arial" charset="0"/>
                </a:rPr>
                <a:t>visokog </a:t>
              </a:r>
            </a:p>
            <a:p>
              <a:pPr algn="ctr"/>
              <a:r>
                <a:rPr lang="hr-HR" sz="1300" b="1" u="none">
                  <a:solidFill>
                    <a:srgbClr val="D6570E"/>
                  </a:solidFill>
                  <a:cs typeface="Arial" charset="0"/>
                </a:rPr>
                <a:t>obrazovanja</a:t>
              </a:r>
            </a:p>
          </p:txBody>
        </p:sp>
        <p:sp>
          <p:nvSpPr>
            <p:cNvPr id="26634" name="_s1032"/>
            <p:cNvSpPr>
              <a:spLocks noChangeShapeType="1"/>
            </p:cNvSpPr>
            <p:nvPr/>
          </p:nvSpPr>
          <p:spPr bwMode="auto">
            <a:xfrm flipH="1">
              <a:off x="2771" y="2224"/>
              <a:ext cx="48" cy="98"/>
            </a:xfrm>
            <a:prstGeom prst="line">
              <a:avLst/>
            </a:prstGeom>
            <a:noFill/>
            <a:ln w="38100">
              <a:solidFill>
                <a:schemeClr val="accent1"/>
              </a:solidFill>
              <a:round/>
              <a:headEnd/>
              <a:tailEnd/>
            </a:ln>
          </p:spPr>
          <p:txBody>
            <a:bodyPr anchor="ctr"/>
            <a:lstStyle/>
            <a:p>
              <a:endParaRPr lang="hr-HR"/>
            </a:p>
          </p:txBody>
        </p:sp>
        <p:sp>
          <p:nvSpPr>
            <p:cNvPr id="26635" name="_s1033"/>
            <p:cNvSpPr>
              <a:spLocks noChangeArrowheads="1"/>
            </p:cNvSpPr>
            <p:nvPr/>
          </p:nvSpPr>
          <p:spPr bwMode="auto">
            <a:xfrm>
              <a:off x="2620" y="2312"/>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lnSpc>
                  <a:spcPct val="80000"/>
                </a:lnSpc>
                <a:spcBef>
                  <a:spcPct val="20000"/>
                </a:spcBef>
              </a:pPr>
              <a:endParaRPr lang="hr-HR" sz="1300" u="none">
                <a:solidFill>
                  <a:srgbClr val="993366"/>
                </a:solidFill>
                <a:cs typeface="Arial" charset="0"/>
              </a:endParaRPr>
            </a:p>
            <a:p>
              <a:pPr algn="ctr">
                <a:lnSpc>
                  <a:spcPct val="80000"/>
                </a:lnSpc>
                <a:spcBef>
                  <a:spcPct val="20000"/>
                </a:spcBef>
              </a:pPr>
              <a:r>
                <a:rPr lang="hr-HR" sz="1300" u="none">
                  <a:cs typeface="Arial" charset="0"/>
                </a:rPr>
                <a:t> </a:t>
              </a:r>
              <a:r>
                <a:rPr lang="hr-HR" sz="1300" b="1" u="none">
                  <a:solidFill>
                    <a:srgbClr val="D6570E"/>
                  </a:solidFill>
                  <a:cs typeface="Arial" charset="0"/>
                </a:rPr>
                <a:t>ustanove </a:t>
              </a:r>
            </a:p>
            <a:p>
              <a:pPr algn="ctr">
                <a:lnSpc>
                  <a:spcPct val="80000"/>
                </a:lnSpc>
                <a:spcBef>
                  <a:spcPct val="20000"/>
                </a:spcBef>
              </a:pPr>
              <a:r>
                <a:rPr lang="hr-HR" sz="1300" b="1" u="none">
                  <a:solidFill>
                    <a:srgbClr val="D6570E"/>
                  </a:solidFill>
                  <a:cs typeface="Arial" charset="0"/>
                </a:rPr>
                <a:t> za školstvo </a:t>
              </a:r>
            </a:p>
            <a:p>
              <a:pPr algn="ctr">
                <a:lnSpc>
                  <a:spcPct val="80000"/>
                </a:lnSpc>
                <a:spcBef>
                  <a:spcPct val="20000"/>
                </a:spcBef>
              </a:pPr>
              <a:r>
                <a:rPr lang="hr-HR" sz="1300" b="1" u="none">
                  <a:solidFill>
                    <a:srgbClr val="D6570E"/>
                  </a:solidFill>
                  <a:cs typeface="Arial" charset="0"/>
                </a:rPr>
                <a:t>na državnoj </a:t>
              </a:r>
            </a:p>
            <a:p>
              <a:pPr algn="ctr">
                <a:lnSpc>
                  <a:spcPct val="80000"/>
                </a:lnSpc>
                <a:spcBef>
                  <a:spcPct val="20000"/>
                </a:spcBef>
              </a:pPr>
              <a:r>
                <a:rPr lang="hr-HR" sz="1300" b="1" u="none">
                  <a:solidFill>
                    <a:srgbClr val="D6570E"/>
                  </a:solidFill>
                  <a:cs typeface="Arial" charset="0"/>
                </a:rPr>
                <a:t>i lokalnoj razini</a:t>
              </a:r>
            </a:p>
            <a:p>
              <a:pPr algn="ctr"/>
              <a:endParaRPr lang="hr-HR" sz="1300" b="1" u="none">
                <a:solidFill>
                  <a:srgbClr val="D6570E"/>
                </a:solidFill>
                <a:cs typeface="Arial" charset="0"/>
              </a:endParaRPr>
            </a:p>
          </p:txBody>
        </p:sp>
        <p:sp>
          <p:nvSpPr>
            <p:cNvPr id="26636" name="_s1034"/>
            <p:cNvSpPr>
              <a:spLocks noChangeShapeType="1"/>
            </p:cNvSpPr>
            <p:nvPr/>
          </p:nvSpPr>
          <p:spPr bwMode="auto">
            <a:xfrm>
              <a:off x="2911" y="2223"/>
              <a:ext cx="47" cy="99"/>
            </a:xfrm>
            <a:prstGeom prst="line">
              <a:avLst/>
            </a:prstGeom>
            <a:noFill/>
            <a:ln w="38100">
              <a:solidFill>
                <a:schemeClr val="accent1"/>
              </a:solidFill>
              <a:round/>
              <a:headEnd/>
              <a:tailEnd/>
            </a:ln>
          </p:spPr>
          <p:txBody>
            <a:bodyPr anchor="ctr"/>
            <a:lstStyle/>
            <a:p>
              <a:endParaRPr lang="hr-HR"/>
            </a:p>
          </p:txBody>
        </p:sp>
        <p:sp>
          <p:nvSpPr>
            <p:cNvPr id="26637" name="_s1035"/>
            <p:cNvSpPr>
              <a:spLocks noChangeArrowheads="1"/>
            </p:cNvSpPr>
            <p:nvPr/>
          </p:nvSpPr>
          <p:spPr bwMode="auto">
            <a:xfrm>
              <a:off x="2898" y="2311"/>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endParaRPr lang="hr-HR" sz="1300" u="none">
                <a:solidFill>
                  <a:srgbClr val="993366"/>
                </a:solidFill>
                <a:cs typeface="Arial" charset="0"/>
              </a:endParaRPr>
            </a:p>
            <a:p>
              <a:pPr algn="ctr"/>
              <a:endParaRPr lang="hr-HR" sz="1300" u="none">
                <a:cs typeface="Arial" charset="0"/>
              </a:endParaRPr>
            </a:p>
            <a:p>
              <a:pPr algn="ctr"/>
              <a:endParaRPr lang="hr-HR" sz="1300" u="none">
                <a:cs typeface="Arial" charset="0"/>
              </a:endParaRPr>
            </a:p>
            <a:p>
              <a:pPr algn="ctr"/>
              <a:r>
                <a:rPr lang="hr-HR" sz="1300" b="1" u="none">
                  <a:solidFill>
                    <a:srgbClr val="D6570E"/>
                  </a:solidFill>
                  <a:cs typeface="Arial" charset="0"/>
                </a:rPr>
                <a:t>udruge, </a:t>
              </a:r>
            </a:p>
            <a:p>
              <a:pPr algn="ctr"/>
              <a:r>
                <a:rPr lang="hr-HR" sz="1300" b="1" u="none">
                  <a:solidFill>
                    <a:srgbClr val="D6570E"/>
                  </a:solidFill>
                  <a:cs typeface="Arial" charset="0"/>
                </a:rPr>
                <a:t>neprofitne </a:t>
              </a:r>
            </a:p>
            <a:p>
              <a:pPr algn="ctr"/>
              <a:r>
                <a:rPr lang="hr-HR" sz="1300" b="1" u="none">
                  <a:solidFill>
                    <a:srgbClr val="D6570E"/>
                  </a:solidFill>
                  <a:cs typeface="Arial" charset="0"/>
                </a:rPr>
                <a:t>organizacije </a:t>
              </a:r>
            </a:p>
            <a:p>
              <a:pPr algn="ctr"/>
              <a:endParaRPr lang="hr-HR" sz="1300" b="1" u="none">
                <a:solidFill>
                  <a:srgbClr val="D6570E"/>
                </a:solidFill>
                <a:cs typeface="Arial" charset="0"/>
              </a:endParaRPr>
            </a:p>
            <a:p>
              <a:pPr algn="ctr"/>
              <a:r>
                <a:rPr lang="hr-HR" sz="1300" u="none">
                  <a:cs typeface="Arial" charset="0"/>
                </a:rPr>
                <a:t> </a:t>
              </a:r>
            </a:p>
            <a:p>
              <a:pPr algn="ctr"/>
              <a:endParaRPr lang="hr-HR" sz="1300" u="none">
                <a:cs typeface="Arial" charset="0"/>
              </a:endParaRPr>
            </a:p>
          </p:txBody>
        </p:sp>
        <p:sp>
          <p:nvSpPr>
            <p:cNvPr id="26638" name="_s1036"/>
            <p:cNvSpPr>
              <a:spLocks noChangeShapeType="1"/>
            </p:cNvSpPr>
            <p:nvPr/>
          </p:nvSpPr>
          <p:spPr bwMode="auto">
            <a:xfrm>
              <a:off x="2967" y="2151"/>
              <a:ext cx="107" cy="25"/>
            </a:xfrm>
            <a:prstGeom prst="line">
              <a:avLst/>
            </a:prstGeom>
            <a:noFill/>
            <a:ln w="38100">
              <a:solidFill>
                <a:schemeClr val="accent1"/>
              </a:solidFill>
              <a:round/>
              <a:headEnd/>
              <a:tailEnd/>
            </a:ln>
          </p:spPr>
          <p:txBody>
            <a:bodyPr anchor="ctr"/>
            <a:lstStyle/>
            <a:p>
              <a:endParaRPr lang="hr-HR"/>
            </a:p>
          </p:txBody>
        </p:sp>
        <p:sp>
          <p:nvSpPr>
            <p:cNvPr id="26639" name="_s1037"/>
            <p:cNvSpPr>
              <a:spLocks noChangeArrowheads="1"/>
            </p:cNvSpPr>
            <p:nvPr/>
          </p:nvSpPr>
          <p:spPr bwMode="auto">
            <a:xfrm>
              <a:off x="3071" y="2093"/>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r>
                <a:rPr lang="hr-HR" sz="1300" b="1" u="none">
                  <a:solidFill>
                    <a:srgbClr val="D6570E"/>
                  </a:solidFill>
                  <a:cs typeface="Arial" charset="0"/>
                </a:rPr>
                <a:t>budući </a:t>
              </a:r>
            </a:p>
            <a:p>
              <a:pPr algn="ctr"/>
              <a:r>
                <a:rPr lang="hr-HR" sz="1300" b="1" u="none">
                  <a:solidFill>
                    <a:srgbClr val="D6570E"/>
                  </a:solidFill>
                  <a:cs typeface="Arial" charset="0"/>
                </a:rPr>
                <a:t>nastavnici/</a:t>
              </a:r>
            </a:p>
            <a:p>
              <a:pPr algn="ctr"/>
              <a:r>
                <a:rPr lang="hr-HR" sz="1300" b="1" u="none">
                  <a:solidFill>
                    <a:srgbClr val="D6570E"/>
                  </a:solidFill>
                  <a:cs typeface="Arial" charset="0"/>
                </a:rPr>
                <a:t>nemaju </a:t>
              </a:r>
            </a:p>
            <a:p>
              <a:pPr algn="ctr"/>
              <a:r>
                <a:rPr lang="hr-HR" sz="1300" b="1" u="none">
                  <a:solidFill>
                    <a:srgbClr val="D6570E"/>
                  </a:solidFill>
                  <a:cs typeface="Arial" charset="0"/>
                </a:rPr>
                <a:t>iskustva </a:t>
              </a:r>
            </a:p>
            <a:p>
              <a:pPr algn="ctr"/>
              <a:r>
                <a:rPr lang="hr-HR" sz="1300" b="1" u="none">
                  <a:solidFill>
                    <a:srgbClr val="D6570E"/>
                  </a:solidFill>
                  <a:cs typeface="Arial" charset="0"/>
                </a:rPr>
                <a:t>u nastavi</a:t>
              </a:r>
            </a:p>
          </p:txBody>
        </p:sp>
        <p:sp>
          <p:nvSpPr>
            <p:cNvPr id="26640" name="_s1038"/>
            <p:cNvSpPr>
              <a:spLocks noChangeShapeType="1"/>
            </p:cNvSpPr>
            <p:nvPr/>
          </p:nvSpPr>
          <p:spPr bwMode="auto">
            <a:xfrm flipV="1">
              <a:off x="2946" y="1994"/>
              <a:ext cx="86" cy="68"/>
            </a:xfrm>
            <a:prstGeom prst="line">
              <a:avLst/>
            </a:prstGeom>
            <a:noFill/>
            <a:ln w="38100">
              <a:solidFill>
                <a:schemeClr val="accent1"/>
              </a:solidFill>
              <a:round/>
              <a:headEnd/>
              <a:tailEnd/>
            </a:ln>
          </p:spPr>
          <p:txBody>
            <a:bodyPr anchor="ctr"/>
            <a:lstStyle/>
            <a:p>
              <a:endParaRPr lang="hr-HR"/>
            </a:p>
          </p:txBody>
        </p:sp>
        <p:sp>
          <p:nvSpPr>
            <p:cNvPr id="26641" name="_s1039"/>
            <p:cNvSpPr>
              <a:spLocks noChangeArrowheads="1"/>
            </p:cNvSpPr>
            <p:nvPr/>
          </p:nvSpPr>
          <p:spPr bwMode="auto">
            <a:xfrm>
              <a:off x="3008" y="1822"/>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lnSpc>
                  <a:spcPct val="80000"/>
                </a:lnSpc>
                <a:spcBef>
                  <a:spcPct val="20000"/>
                </a:spcBef>
              </a:pPr>
              <a:endParaRPr lang="hr-HR" sz="1300" u="none">
                <a:cs typeface="Arial" charset="0"/>
              </a:endParaRPr>
            </a:p>
            <a:p>
              <a:pPr algn="ctr">
                <a:lnSpc>
                  <a:spcPct val="80000"/>
                </a:lnSpc>
                <a:spcBef>
                  <a:spcPct val="20000"/>
                </a:spcBef>
              </a:pPr>
              <a:endParaRPr lang="hr-HR" sz="1300" u="none">
                <a:cs typeface="Arial" charset="0"/>
              </a:endParaRPr>
            </a:p>
            <a:p>
              <a:pPr algn="ctr">
                <a:lnSpc>
                  <a:spcPct val="80000"/>
                </a:lnSpc>
                <a:spcBef>
                  <a:spcPct val="20000"/>
                </a:spcBef>
              </a:pPr>
              <a:r>
                <a:rPr lang="hr-HR" sz="1300" b="1" u="none">
                  <a:solidFill>
                    <a:srgbClr val="D6570E"/>
                  </a:solidFill>
                  <a:cs typeface="Arial" charset="0"/>
                </a:rPr>
                <a:t>nastavno i </a:t>
              </a:r>
            </a:p>
            <a:p>
              <a:pPr algn="ctr">
                <a:lnSpc>
                  <a:spcPct val="80000"/>
                </a:lnSpc>
                <a:spcBef>
                  <a:spcPct val="20000"/>
                </a:spcBef>
              </a:pPr>
              <a:r>
                <a:rPr lang="hr-HR" sz="1300" b="1" u="none">
                  <a:solidFill>
                    <a:srgbClr val="D6570E"/>
                  </a:solidFill>
                  <a:cs typeface="Arial" charset="0"/>
                </a:rPr>
                <a:t>nenastavno </a:t>
              </a:r>
            </a:p>
            <a:p>
              <a:pPr algn="ctr">
                <a:lnSpc>
                  <a:spcPct val="80000"/>
                </a:lnSpc>
                <a:spcBef>
                  <a:spcPct val="20000"/>
                </a:spcBef>
              </a:pPr>
              <a:r>
                <a:rPr lang="hr-HR" sz="1300" b="1" u="none">
                  <a:solidFill>
                    <a:srgbClr val="DE6E46"/>
                  </a:solidFill>
                  <a:cs typeface="Arial" charset="0"/>
                </a:rPr>
                <a:t>osoblje</a:t>
              </a:r>
              <a:r>
                <a:rPr lang="hr-HR" sz="1300" b="1" u="none">
                  <a:solidFill>
                    <a:srgbClr val="D6570E"/>
                  </a:solidFill>
                  <a:cs typeface="Arial" charset="0"/>
                </a:rPr>
                <a:t> </a:t>
              </a:r>
            </a:p>
            <a:p>
              <a:pPr algn="ctr">
                <a:lnSpc>
                  <a:spcPct val="80000"/>
                </a:lnSpc>
                <a:spcBef>
                  <a:spcPct val="20000"/>
                </a:spcBef>
              </a:pPr>
              <a:endParaRPr lang="hr-HR" sz="1300" b="1" u="none">
                <a:solidFill>
                  <a:srgbClr val="D6570E"/>
                </a:solidFill>
                <a:cs typeface="Arial" charset="0"/>
              </a:endParaRPr>
            </a:p>
            <a:p>
              <a:pPr algn="ctr"/>
              <a:endParaRPr lang="hr-HR" sz="1300" u="none">
                <a:cs typeface="Arial" charset="0"/>
              </a:endParaRPr>
            </a:p>
          </p:txBody>
        </p:sp>
        <p:sp>
          <p:nvSpPr>
            <p:cNvPr id="26642" name="_s1040"/>
            <p:cNvSpPr>
              <a:spLocks noChangeShapeType="1"/>
            </p:cNvSpPr>
            <p:nvPr/>
          </p:nvSpPr>
          <p:spPr bwMode="auto">
            <a:xfrm flipV="1">
              <a:off x="2864" y="1914"/>
              <a:ext cx="0" cy="109"/>
            </a:xfrm>
            <a:prstGeom prst="line">
              <a:avLst/>
            </a:prstGeom>
            <a:noFill/>
            <a:ln w="38100">
              <a:solidFill>
                <a:schemeClr val="accent1"/>
              </a:solidFill>
              <a:round/>
              <a:headEnd/>
              <a:tailEnd/>
            </a:ln>
          </p:spPr>
          <p:txBody>
            <a:bodyPr anchor="ctr"/>
            <a:lstStyle/>
            <a:p>
              <a:endParaRPr lang="hr-HR"/>
            </a:p>
          </p:txBody>
        </p:sp>
        <p:sp>
          <p:nvSpPr>
            <p:cNvPr id="26643" name="_s1041"/>
            <p:cNvSpPr>
              <a:spLocks noChangeArrowheads="1"/>
            </p:cNvSpPr>
            <p:nvPr/>
          </p:nvSpPr>
          <p:spPr bwMode="auto">
            <a:xfrm>
              <a:off x="2758" y="1702"/>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r>
                <a:rPr lang="hr-HR" sz="1300" b="1" u="none">
                  <a:solidFill>
                    <a:srgbClr val="D6570E"/>
                  </a:solidFill>
                  <a:cs typeface="Arial" charset="0"/>
                </a:rPr>
                <a:t>škole, vrtići</a:t>
              </a:r>
            </a:p>
          </p:txBody>
        </p:sp>
        <p:sp>
          <p:nvSpPr>
            <p:cNvPr id="26644" name="_s1042"/>
            <p:cNvSpPr>
              <a:spLocks noChangeArrowheads="1"/>
            </p:cNvSpPr>
            <p:nvPr/>
          </p:nvSpPr>
          <p:spPr bwMode="auto">
            <a:xfrm>
              <a:off x="2758" y="2023"/>
              <a:ext cx="213" cy="213"/>
            </a:xfrm>
            <a:prstGeom prst="ellipse">
              <a:avLst/>
            </a:prstGeom>
            <a:gradFill rotWithShape="1">
              <a:gsLst>
                <a:gs pos="0">
                  <a:schemeClr val="accent1"/>
                </a:gs>
                <a:gs pos="100000">
                  <a:srgbClr val="E4F3F4"/>
                </a:gs>
              </a:gsLst>
              <a:path path="rect">
                <a:fillToRect l="100000" t="100000"/>
              </a:path>
            </a:gradFill>
            <a:ln w="9525">
              <a:noFill/>
              <a:round/>
              <a:headEnd/>
              <a:tailEnd/>
            </a:ln>
          </p:spPr>
          <p:txBody>
            <a:bodyPr wrap="none" lIns="0" tIns="0" rIns="0" bIns="0" anchor="ctr"/>
            <a:lstStyle/>
            <a:p>
              <a:pPr algn="ctr"/>
              <a:r>
                <a:rPr lang="hr-HR" sz="1900" b="1" u="none">
                  <a:solidFill>
                    <a:srgbClr val="D6570E"/>
                  </a:solidFill>
                  <a:cs typeface="Arial" charset="0"/>
                </a:rPr>
                <a:t>Tko može </a:t>
              </a:r>
            </a:p>
            <a:p>
              <a:pPr algn="ctr"/>
              <a:r>
                <a:rPr lang="hr-HR" sz="1900" b="1" u="none">
                  <a:solidFill>
                    <a:srgbClr val="DE6E46"/>
                  </a:solidFill>
                  <a:cs typeface="Arial" charset="0"/>
                </a:rPr>
                <a:t>sudjelovati</a:t>
              </a:r>
              <a:r>
                <a:rPr lang="hr-HR" sz="1900" b="1" u="none">
                  <a:solidFill>
                    <a:srgbClr val="D6570E"/>
                  </a:solidFill>
                  <a:cs typeface="Arial" charset="0"/>
                </a:rPr>
                <a:t>?</a:t>
              </a:r>
            </a:p>
          </p:txBody>
        </p:sp>
      </p:grpSp>
      <p:pic>
        <p:nvPicPr>
          <p:cNvPr id="26628" name="Picture 20" descr="zaglavlje"/>
          <p:cNvPicPr>
            <a:picLocks noChangeAspect="1" noChangeArrowheads="1"/>
          </p:cNvPicPr>
          <p:nvPr/>
        </p:nvPicPr>
        <p:blipFill>
          <a:blip r:embed="rId3"/>
          <a:srcRect/>
          <a:stretch>
            <a:fillRect/>
          </a:stretch>
        </p:blipFill>
        <p:spPr bwMode="auto">
          <a:xfrm>
            <a:off x="152400" y="168275"/>
            <a:ext cx="8839200" cy="974725"/>
          </a:xfrm>
          <a:prstGeom prst="rect">
            <a:avLst/>
          </a:prstGeom>
          <a:noFill/>
          <a:ln w="9525">
            <a:noFill/>
            <a:miter lim="800000"/>
            <a:headEnd/>
            <a:tailEnd/>
          </a:ln>
        </p:spPr>
      </p:pic>
      <p:sp>
        <p:nvSpPr>
          <p:cNvPr id="26629" name="Rectangle 21"/>
          <p:cNvSpPr>
            <a:spLocks noChangeArrowheads="1"/>
          </p:cNvSpPr>
          <p:nvPr/>
        </p:nvSpPr>
        <p:spPr bwMode="auto">
          <a:xfrm>
            <a:off x="6588125" y="260350"/>
            <a:ext cx="2159000" cy="244475"/>
          </a:xfrm>
          <a:prstGeom prst="rect">
            <a:avLst/>
          </a:prstGeom>
          <a:noFill/>
          <a:ln w="9525">
            <a:noFill/>
            <a:miter lim="800000"/>
            <a:headEnd/>
            <a:tailEnd/>
          </a:ln>
        </p:spPr>
        <p:txBody>
          <a:bodyPr>
            <a:spAutoFit/>
          </a:bodyPr>
          <a:lstStyle/>
          <a:p>
            <a:pPr>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928938" y="142875"/>
            <a:ext cx="6115050" cy="1143000"/>
          </a:xfrm>
        </p:spPr>
        <p:txBody>
          <a:bodyPr/>
          <a:lstStyle/>
          <a:p>
            <a:r>
              <a:rPr lang="hr-HR" sz="3200" smtClean="0">
                <a:solidFill>
                  <a:srgbClr val="2FB1CC"/>
                </a:solidFill>
              </a:rPr>
              <a:t>Comenius aktivnosti u kojima možete sudjelovati u 2010. </a:t>
            </a:r>
          </a:p>
        </p:txBody>
      </p:sp>
      <p:sp>
        <p:nvSpPr>
          <p:cNvPr id="27651" name="Content Placeholder 2"/>
          <p:cNvSpPr>
            <a:spLocks noGrp="1"/>
          </p:cNvSpPr>
          <p:nvPr>
            <p:ph idx="1"/>
          </p:nvPr>
        </p:nvSpPr>
        <p:spPr/>
        <p:txBody>
          <a:bodyPr/>
          <a:lstStyle/>
          <a:p>
            <a:pPr eaLnBrk="1" hangingPunct="1">
              <a:lnSpc>
                <a:spcPct val="80000"/>
              </a:lnSpc>
            </a:pPr>
            <a:r>
              <a:rPr lang="hr-HR" sz="2400" b="1" smtClean="0">
                <a:solidFill>
                  <a:srgbClr val="DE6E46"/>
                </a:solidFill>
              </a:rPr>
              <a:t>Stručno usavršavanje </a:t>
            </a:r>
            <a:r>
              <a:rPr lang="hr-HR" sz="2400" smtClean="0">
                <a:solidFill>
                  <a:srgbClr val="938678"/>
                </a:solidFill>
              </a:rPr>
              <a:t>(In service training - IST) za nastavnike i nenastavno osoblje</a:t>
            </a:r>
          </a:p>
          <a:p>
            <a:pPr eaLnBrk="1" hangingPunct="1">
              <a:lnSpc>
                <a:spcPct val="80000"/>
              </a:lnSpc>
            </a:pPr>
            <a:endParaRPr lang="hr-HR" sz="2400" smtClean="0">
              <a:solidFill>
                <a:srgbClr val="808080"/>
              </a:solidFill>
            </a:endParaRPr>
          </a:p>
          <a:p>
            <a:pPr eaLnBrk="1" hangingPunct="1">
              <a:lnSpc>
                <a:spcPct val="80000"/>
              </a:lnSpc>
            </a:pPr>
            <a:r>
              <a:rPr lang="hr-HR" sz="2400" b="1" smtClean="0">
                <a:solidFill>
                  <a:srgbClr val="DE6E46"/>
                </a:solidFill>
              </a:rPr>
              <a:t>Pripremni</a:t>
            </a:r>
            <a:r>
              <a:rPr lang="hr-HR" sz="2400" b="1" smtClean="0">
                <a:solidFill>
                  <a:srgbClr val="FF0000"/>
                </a:solidFill>
              </a:rPr>
              <a:t> </a:t>
            </a:r>
            <a:r>
              <a:rPr lang="hr-HR" sz="2400" b="1" smtClean="0">
                <a:solidFill>
                  <a:srgbClr val="DE6E46"/>
                </a:solidFill>
              </a:rPr>
              <a:t>posjeti i kontakt seminari </a:t>
            </a:r>
            <a:r>
              <a:rPr lang="hr-HR" sz="2400" smtClean="0">
                <a:solidFill>
                  <a:srgbClr val="938678"/>
                </a:solidFill>
              </a:rPr>
              <a:t>za uspostavu partnerstva među ustanovama (PV)</a:t>
            </a:r>
          </a:p>
          <a:p>
            <a:pPr eaLnBrk="1" hangingPunct="1">
              <a:lnSpc>
                <a:spcPct val="80000"/>
              </a:lnSpc>
              <a:buFontTx/>
              <a:buNone/>
            </a:pPr>
            <a:endParaRPr lang="hr-HR" sz="2400" smtClean="0">
              <a:solidFill>
                <a:srgbClr val="808080"/>
              </a:solidFill>
            </a:endParaRPr>
          </a:p>
          <a:p>
            <a:pPr eaLnBrk="1" hangingPunct="1">
              <a:lnSpc>
                <a:spcPct val="80000"/>
              </a:lnSpc>
            </a:pPr>
            <a:r>
              <a:rPr lang="hr-HR" sz="2400" b="1" smtClean="0">
                <a:solidFill>
                  <a:srgbClr val="DE6E46"/>
                </a:solidFill>
              </a:rPr>
              <a:t>Multilateralna partnerstva</a:t>
            </a:r>
            <a:r>
              <a:rPr lang="hr-HR" sz="2400" smtClean="0">
                <a:solidFill>
                  <a:srgbClr val="DE6E46"/>
                </a:solidFill>
              </a:rPr>
              <a:t> </a:t>
            </a:r>
            <a:r>
              <a:rPr lang="hr-HR" sz="2400" smtClean="0">
                <a:solidFill>
                  <a:srgbClr val="938678"/>
                </a:solidFill>
              </a:rPr>
              <a:t>škola</a:t>
            </a:r>
          </a:p>
          <a:p>
            <a:pPr eaLnBrk="1" hangingPunct="1">
              <a:lnSpc>
                <a:spcPct val="80000"/>
              </a:lnSpc>
            </a:pPr>
            <a:endParaRPr lang="hr-HR" sz="2400" b="1" smtClean="0">
              <a:solidFill>
                <a:srgbClr val="DE6E46"/>
              </a:solidFill>
            </a:endParaRPr>
          </a:p>
          <a:p>
            <a:pPr eaLnBrk="1" hangingPunct="1">
              <a:lnSpc>
                <a:spcPct val="80000"/>
              </a:lnSpc>
            </a:pPr>
            <a:r>
              <a:rPr lang="hr-HR" sz="2400" b="1" smtClean="0">
                <a:solidFill>
                  <a:srgbClr val="DE6E46"/>
                </a:solidFill>
              </a:rPr>
              <a:t>Bilateralna partnerstva </a:t>
            </a:r>
            <a:r>
              <a:rPr lang="hr-HR" sz="2400" smtClean="0">
                <a:solidFill>
                  <a:srgbClr val="938678"/>
                </a:solidFill>
              </a:rPr>
              <a:t>škola</a:t>
            </a:r>
          </a:p>
          <a:p>
            <a:pPr eaLnBrk="1" hangingPunct="1">
              <a:lnSpc>
                <a:spcPct val="80000"/>
              </a:lnSpc>
              <a:buFontTx/>
              <a:buNone/>
            </a:pPr>
            <a:endParaRPr lang="hr-HR" sz="2400" b="1" smtClean="0">
              <a:solidFill>
                <a:srgbClr val="808080"/>
              </a:solidFill>
            </a:endParaRPr>
          </a:p>
          <a:p>
            <a:pPr eaLnBrk="1" hangingPunct="1">
              <a:lnSpc>
                <a:spcPct val="80000"/>
              </a:lnSpc>
            </a:pPr>
            <a:r>
              <a:rPr lang="hr-HR" sz="2400" b="1" smtClean="0">
                <a:solidFill>
                  <a:srgbClr val="DE6E46"/>
                </a:solidFill>
              </a:rPr>
              <a:t>eTwinning</a:t>
            </a:r>
            <a:r>
              <a:rPr lang="hr-HR" sz="2400" b="1" smtClean="0">
                <a:solidFill>
                  <a:srgbClr val="808080"/>
                </a:solidFill>
              </a:rPr>
              <a:t> </a:t>
            </a:r>
            <a:r>
              <a:rPr lang="hr-HR" sz="2400" smtClean="0">
                <a:solidFill>
                  <a:srgbClr val="938678"/>
                </a:solidFill>
              </a:rPr>
              <a:t>– suradnja škola/vrtića na internetu</a:t>
            </a:r>
            <a:endParaRPr lang="sr-Latn-CS" sz="2400" smtClean="0">
              <a:solidFill>
                <a:srgbClr val="93867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8675" name="Rectangle 3"/>
          <p:cNvSpPr>
            <a:spLocks noGrp="1" noChangeArrowheads="1"/>
          </p:cNvSpPr>
          <p:nvPr>
            <p:ph type="title"/>
          </p:nvPr>
        </p:nvSpPr>
        <p:spPr>
          <a:xfrm>
            <a:off x="1214438" y="214313"/>
            <a:ext cx="7772400" cy="714375"/>
          </a:xfrm>
        </p:spPr>
        <p:txBody>
          <a:bodyPr anchor="t"/>
          <a:lstStyle/>
          <a:p>
            <a:pPr eaLnBrk="1" hangingPunct="1"/>
            <a:r>
              <a:rPr lang="hr-HR" sz="3200" smtClean="0">
                <a:solidFill>
                  <a:srgbClr val="2FB1CC"/>
                </a:solidFill>
              </a:rPr>
              <a:t>Ostale Comenius aktivnosti </a:t>
            </a:r>
            <a:r>
              <a:rPr lang="hr-HR" sz="3600" smtClean="0">
                <a:solidFill>
                  <a:srgbClr val="2FB1CC"/>
                </a:solidFill>
              </a:rPr>
              <a:t/>
            </a:r>
            <a:br>
              <a:rPr lang="hr-HR" sz="3600" smtClean="0">
                <a:solidFill>
                  <a:srgbClr val="2FB1CC"/>
                </a:solidFill>
              </a:rPr>
            </a:br>
            <a:r>
              <a:rPr lang="hr-HR" sz="3600" smtClean="0">
                <a:solidFill>
                  <a:schemeClr val="tx1"/>
                </a:solidFill>
              </a:rPr>
              <a:t>        </a:t>
            </a:r>
            <a:r>
              <a:rPr lang="hr-HR" sz="3600" b="1" smtClean="0">
                <a:solidFill>
                  <a:schemeClr val="tx1"/>
                </a:solidFill>
              </a:rPr>
              <a:t/>
            </a:r>
            <a:br>
              <a:rPr lang="hr-HR" sz="3600" b="1" smtClean="0">
                <a:solidFill>
                  <a:schemeClr val="tx1"/>
                </a:solidFill>
              </a:rPr>
            </a:br>
            <a:r>
              <a:rPr lang="hr-HR" sz="2000" b="1" smtClean="0">
                <a:solidFill>
                  <a:srgbClr val="968880"/>
                </a:solidFill>
              </a:rPr>
              <a:t/>
            </a:r>
            <a:br>
              <a:rPr lang="hr-HR" sz="2000" b="1" smtClean="0">
                <a:solidFill>
                  <a:srgbClr val="968880"/>
                </a:solidFill>
              </a:rPr>
            </a:br>
            <a:endParaRPr sz="2000" b="1" smtClean="0">
              <a:solidFill>
                <a:srgbClr val="968880"/>
              </a:solidFill>
            </a:endParaRPr>
          </a:p>
        </p:txBody>
      </p:sp>
      <p:sp>
        <p:nvSpPr>
          <p:cNvPr id="28676" name="Rectangle 4"/>
          <p:cNvSpPr>
            <a:spLocks noGrp="1" noChangeArrowheads="1"/>
          </p:cNvSpPr>
          <p:nvPr>
            <p:ph type="body" idx="1"/>
          </p:nvPr>
        </p:nvSpPr>
        <p:spPr>
          <a:xfrm>
            <a:off x="357188" y="1214438"/>
            <a:ext cx="8062912" cy="857250"/>
          </a:xfrm>
        </p:spPr>
        <p:txBody>
          <a:bodyPr/>
          <a:lstStyle/>
          <a:p>
            <a:pPr eaLnBrk="1" hangingPunct="1">
              <a:buFontTx/>
              <a:buNone/>
            </a:pPr>
            <a:endParaRPr lang="hr-HR" sz="2000" b="1" smtClean="0">
              <a:solidFill>
                <a:srgbClr val="D6570E"/>
              </a:solidFill>
            </a:endParaRPr>
          </a:p>
          <a:p>
            <a:pPr eaLnBrk="1" hangingPunct="1"/>
            <a:r>
              <a:rPr lang="hr-HR" sz="2400" b="1" smtClean="0">
                <a:solidFill>
                  <a:srgbClr val="DE6E46"/>
                </a:solidFill>
              </a:rPr>
              <a:t>Comenius</a:t>
            </a:r>
            <a:r>
              <a:rPr lang="hr-HR" sz="2400" smtClean="0">
                <a:solidFill>
                  <a:srgbClr val="FF0000"/>
                </a:solidFill>
              </a:rPr>
              <a:t> </a:t>
            </a:r>
            <a:r>
              <a:rPr lang="hr-HR" sz="2400" b="1" smtClean="0">
                <a:solidFill>
                  <a:srgbClr val="DE6E46"/>
                </a:solidFill>
              </a:rPr>
              <a:t>asistenti</a:t>
            </a:r>
            <a:r>
              <a:rPr lang="hr-HR" sz="2400" smtClean="0">
                <a:solidFill>
                  <a:srgbClr val="FF0000"/>
                </a:solidFill>
              </a:rPr>
              <a:t> </a:t>
            </a:r>
            <a:r>
              <a:rPr lang="hr-HR" sz="2400" smtClean="0">
                <a:solidFill>
                  <a:srgbClr val="808080"/>
                </a:solidFill>
              </a:rPr>
              <a:t>(Assistantships)</a:t>
            </a:r>
          </a:p>
          <a:p>
            <a:pPr eaLnBrk="1" hangingPunct="1"/>
            <a:r>
              <a:rPr lang="hr-HR" sz="2400" b="1" smtClean="0">
                <a:solidFill>
                  <a:srgbClr val="DE6E46"/>
                </a:solidFill>
              </a:rPr>
              <a:t>Ugošćivanje</a:t>
            </a:r>
            <a:r>
              <a:rPr lang="hr-HR" sz="2400" smtClean="0">
                <a:solidFill>
                  <a:srgbClr val="FF0000"/>
                </a:solidFill>
              </a:rPr>
              <a:t> </a:t>
            </a:r>
            <a:r>
              <a:rPr lang="hr-HR" sz="2400" b="1" smtClean="0">
                <a:solidFill>
                  <a:srgbClr val="DE6E46"/>
                </a:solidFill>
              </a:rPr>
              <a:t>Comenius</a:t>
            </a:r>
            <a:r>
              <a:rPr lang="hr-HR" sz="2400" smtClean="0">
                <a:solidFill>
                  <a:srgbClr val="FF0000"/>
                </a:solidFill>
              </a:rPr>
              <a:t> </a:t>
            </a:r>
            <a:r>
              <a:rPr lang="hr-HR" sz="2400" b="1" smtClean="0">
                <a:solidFill>
                  <a:srgbClr val="DE6E46"/>
                </a:solidFill>
              </a:rPr>
              <a:t>asistenata</a:t>
            </a:r>
            <a:r>
              <a:rPr lang="hr-HR" sz="2400" smtClean="0">
                <a:solidFill>
                  <a:srgbClr val="FF0000"/>
                </a:solidFill>
              </a:rPr>
              <a:t> </a:t>
            </a:r>
            <a:r>
              <a:rPr lang="hr-HR" sz="2400" smtClean="0">
                <a:solidFill>
                  <a:srgbClr val="808080"/>
                </a:solidFill>
              </a:rPr>
              <a:t>(Assistantships Host Schools)</a:t>
            </a:r>
            <a:endParaRPr lang="hr-HR" sz="2400" b="1" smtClean="0">
              <a:solidFill>
                <a:srgbClr val="808080"/>
              </a:solidFill>
            </a:endParaRPr>
          </a:p>
          <a:p>
            <a:pPr eaLnBrk="1" hangingPunct="1"/>
            <a:r>
              <a:rPr lang="hr-HR" sz="2400" b="1" smtClean="0">
                <a:solidFill>
                  <a:srgbClr val="DE6E46"/>
                </a:solidFill>
              </a:rPr>
              <a:t>Regio</a:t>
            </a:r>
            <a:r>
              <a:rPr lang="hr-HR" sz="2400" smtClean="0">
                <a:solidFill>
                  <a:srgbClr val="FF0000"/>
                </a:solidFill>
              </a:rPr>
              <a:t> </a:t>
            </a:r>
            <a:r>
              <a:rPr lang="hr-HR" sz="2400" b="1" smtClean="0">
                <a:solidFill>
                  <a:srgbClr val="DE6E46"/>
                </a:solidFill>
              </a:rPr>
              <a:t>partnerstva </a:t>
            </a:r>
          </a:p>
          <a:p>
            <a:pPr eaLnBrk="1" hangingPunct="1">
              <a:lnSpc>
                <a:spcPct val="80000"/>
              </a:lnSpc>
              <a:buFontTx/>
              <a:buNone/>
            </a:pPr>
            <a:endParaRPr lang="hr-HR" sz="2800" smtClean="0">
              <a:solidFill>
                <a:srgbClr val="808080"/>
              </a:solidFill>
            </a:endParaRPr>
          </a:p>
          <a:p>
            <a:pPr eaLnBrk="1" hangingPunct="1">
              <a:lnSpc>
                <a:spcPct val="80000"/>
              </a:lnSpc>
              <a:buFontTx/>
              <a:buNone/>
            </a:pPr>
            <a:r>
              <a:rPr lang="hr-HR" sz="2400" b="1" u="sng" smtClean="0">
                <a:solidFill>
                  <a:srgbClr val="808080"/>
                </a:solidFill>
              </a:rPr>
              <a:t>Centralizirane aktivnosti </a:t>
            </a:r>
          </a:p>
          <a:p>
            <a:pPr eaLnBrk="1" hangingPunct="1">
              <a:lnSpc>
                <a:spcPct val="80000"/>
              </a:lnSpc>
              <a:buFontTx/>
              <a:buNone/>
            </a:pPr>
            <a:r>
              <a:rPr lang="hr-HR" sz="2400" b="1" u="sng" smtClean="0">
                <a:solidFill>
                  <a:srgbClr val="808080"/>
                </a:solidFill>
              </a:rPr>
              <a:t>(Izvršna agencija Europske komisije)</a:t>
            </a:r>
            <a:endParaRPr lang="hr-HR" sz="2000" b="1" u="sng" smtClean="0">
              <a:solidFill>
                <a:srgbClr val="808080"/>
              </a:solidFill>
            </a:endParaRPr>
          </a:p>
          <a:p>
            <a:pPr eaLnBrk="1" hangingPunct="1"/>
            <a:r>
              <a:rPr lang="hr-HR" sz="2400" b="1" smtClean="0">
                <a:solidFill>
                  <a:srgbClr val="DE6E46"/>
                </a:solidFill>
              </a:rPr>
              <a:t>Multilateralni projekti </a:t>
            </a:r>
          </a:p>
          <a:p>
            <a:pPr eaLnBrk="1" hangingPunct="1"/>
            <a:r>
              <a:rPr lang="hr-HR" sz="2400" b="1" smtClean="0">
                <a:solidFill>
                  <a:srgbClr val="DE6E46"/>
                </a:solidFill>
              </a:rPr>
              <a:t>Multilateralne mreže </a:t>
            </a:r>
          </a:p>
          <a:p>
            <a:pPr eaLnBrk="1" hangingPunct="1"/>
            <a:r>
              <a:rPr lang="hr-HR" sz="2400" b="1" smtClean="0">
                <a:solidFill>
                  <a:srgbClr val="DE6E46"/>
                </a:solidFill>
              </a:rPr>
              <a:t>Popratne mjere</a:t>
            </a:r>
          </a:p>
          <a:p>
            <a:pPr eaLnBrk="1" hangingPunct="1">
              <a:lnSpc>
                <a:spcPct val="80000"/>
              </a:lnSpc>
              <a:buFontTx/>
              <a:buNone/>
            </a:pPr>
            <a:endParaRPr lang="hr-HR" sz="2400" b="1" smtClean="0">
              <a:solidFill>
                <a:srgbClr val="D6570E"/>
              </a:solidFill>
            </a:endParaRPr>
          </a:p>
          <a:p>
            <a:pPr eaLnBrk="1" hangingPunct="1">
              <a:lnSpc>
                <a:spcPct val="80000"/>
              </a:lnSpc>
              <a:buFontTx/>
              <a:buNone/>
            </a:pPr>
            <a:endParaRPr lang="hr-HR" sz="2000" b="1" smtClean="0">
              <a:solidFill>
                <a:srgbClr val="D6570E"/>
              </a:solidFill>
            </a:endParaRPr>
          </a:p>
        </p:txBody>
      </p:sp>
      <p:sp>
        <p:nvSpPr>
          <p:cNvPr id="28677" name="Rectangle 5"/>
          <p:cNvSpPr>
            <a:spLocks noChangeArrowheads="1"/>
          </p:cNvSpPr>
          <p:nvPr/>
        </p:nvSpPr>
        <p:spPr bwMode="auto">
          <a:xfrm>
            <a:off x="6643688" y="214313"/>
            <a:ext cx="2286000" cy="749300"/>
          </a:xfrm>
          <a:prstGeom prst="rect">
            <a:avLst/>
          </a:prstGeom>
          <a:noFill/>
          <a:ln w="9525">
            <a:noFill/>
            <a:miter lim="800000"/>
            <a:headEnd/>
            <a:tailEnd/>
          </a:ln>
        </p:spPr>
        <p:txBody>
          <a:bodyPr/>
          <a:lstStyle/>
          <a:p>
            <a:pPr marL="342900" indent="-342900">
              <a:spcBef>
                <a:spcPct val="20000"/>
              </a:spcBef>
            </a:pPr>
            <a:endParaRPr lang="en-US" sz="100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4848</TotalTime>
  <Words>5384</Words>
  <Application>Microsoft Office PowerPoint</Application>
  <PresentationFormat>On-screen Show (4:3)</PresentationFormat>
  <Paragraphs>1086</Paragraphs>
  <Slides>66</Slides>
  <Notes>60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Arial</vt:lpstr>
      <vt:lpstr>Wingdings</vt:lpstr>
      <vt:lpstr>ＭＳ Ｐゴシック</vt:lpstr>
      <vt:lpstr>Times New Roman</vt:lpstr>
      <vt:lpstr>Calibri</vt:lpstr>
      <vt:lpstr>Default Design</vt:lpstr>
      <vt:lpstr>1_Default Design</vt:lpstr>
      <vt:lpstr> Comenius radionica         </vt:lpstr>
      <vt:lpstr>            Danas na programu…</vt:lpstr>
      <vt:lpstr>Agencija za mobilnost i programe EU</vt:lpstr>
      <vt:lpstr>Program za cjeloživotno učenje (LLP) </vt:lpstr>
      <vt:lpstr> Comenius / aktivnosti      </vt:lpstr>
      <vt:lpstr>Comenius</vt:lpstr>
      <vt:lpstr>T</vt:lpstr>
      <vt:lpstr>Comenius aktivnosti u kojima možete sudjelovati u 2010. </vt:lpstr>
      <vt:lpstr>Ostale Comenius aktivnosti            </vt:lpstr>
      <vt:lpstr>Što smo napravili do sada   Comenius u brojkama</vt:lpstr>
      <vt:lpstr> Aktivnost  Comenius stručna usavršavanja      </vt:lpstr>
      <vt:lpstr>Comenius stručno usavršavanje</vt:lpstr>
      <vt:lpstr>Oblik stručnog usavršavanja</vt:lpstr>
      <vt:lpstr>Gdje možete ići na stručno usavršavanje?</vt:lpstr>
      <vt:lpstr>Koristi stručnog usavršavanja</vt:lpstr>
      <vt:lpstr>Kako pronaći stručno  usavršavanje</vt:lpstr>
      <vt:lpstr>On line baza Europske komisije </vt:lpstr>
      <vt:lpstr>    Primjeri stručnog usavršavanja</vt:lpstr>
      <vt:lpstr>Financijska potpora za stručna usavršavanja</vt:lpstr>
      <vt:lpstr>Kako se prijaviti za stručno usavršavanje?</vt:lpstr>
      <vt:lpstr>Comenius prijavni obrazac-savjeti</vt:lpstr>
      <vt:lpstr>Financijski ciklus stručnog usavršavanja</vt:lpstr>
      <vt:lpstr> Aktivnost  Comenius pripremni posjeti i kontakt seminari       </vt:lpstr>
      <vt:lpstr>Pripremni posjeti</vt:lpstr>
      <vt:lpstr>Gdje možete ići  na pripremni posjet?</vt:lpstr>
      <vt:lpstr>Slide 26</vt:lpstr>
      <vt:lpstr>Slide 27</vt:lpstr>
      <vt:lpstr>Slide 28</vt:lpstr>
      <vt:lpstr>Slide 29</vt:lpstr>
      <vt:lpstr> Financijska potpora za  pripremne posjete</vt:lpstr>
      <vt:lpstr>Financijski ciklus pripremnih posjeta</vt:lpstr>
      <vt:lpstr> Aktivnost eTwinning       </vt:lpstr>
      <vt:lpstr>             eTwinning</vt:lpstr>
      <vt:lpstr>             eTwinning</vt:lpstr>
      <vt:lpstr>Slide 35</vt:lpstr>
      <vt:lpstr> Aktivnost  Comenius školska partnerstva       </vt:lpstr>
      <vt:lpstr>                        Partnerstva</vt:lpstr>
      <vt:lpstr>  Kako pronaći partnere  za Comenius školsko partnerstvo?</vt:lpstr>
      <vt:lpstr>Gdje je moguće ostvariti partnerstvo?</vt:lpstr>
      <vt:lpstr>  Bilateralna partnerstva </vt:lpstr>
      <vt:lpstr>  Multilateralna partnerstva </vt:lpstr>
      <vt:lpstr>  Primjer  multilateralnog partnerstva</vt:lpstr>
      <vt:lpstr>  Koristi od partnerstva</vt:lpstr>
      <vt:lpstr>Način prijave  za partnerstva</vt:lpstr>
      <vt:lpstr>  Financijska potpora za partnerstva</vt:lpstr>
      <vt:lpstr>  Financijska potpora  za partnerstva – broj mobilnosti</vt:lpstr>
      <vt:lpstr>Financijski ciklus projekta – partnerstva</vt:lpstr>
      <vt:lpstr> Aktivnost  studijski posjeti      </vt:lpstr>
      <vt:lpstr>Studijski posjeti</vt:lpstr>
      <vt:lpstr>Što su studijski posjeti?</vt:lpstr>
      <vt:lpstr>Slide 51</vt:lpstr>
      <vt:lpstr>Gdje možete ići?</vt:lpstr>
      <vt:lpstr>Postupak prijave za studijske posjete</vt:lpstr>
      <vt:lpstr>Financijski ciklus studijskih posjeta</vt:lpstr>
      <vt:lpstr> Kako se prijaviti za Comenius aktivnosti      </vt:lpstr>
      <vt:lpstr>Slide 56</vt:lpstr>
      <vt:lpstr>Kako se prijaviti?</vt:lpstr>
      <vt:lpstr>Ugovaranje</vt:lpstr>
      <vt:lpstr>         Odnos između NA, korisnika                                       i sudionika</vt:lpstr>
      <vt:lpstr>Slide 60</vt:lpstr>
      <vt:lpstr>Euro i kune</vt:lpstr>
      <vt:lpstr>Savjeti i pitanja </vt:lpstr>
      <vt:lpstr>Comenius proračun za 2010.</vt:lpstr>
      <vt:lpstr>Korisni linkovi</vt:lpstr>
      <vt:lpstr> Kontakt</vt:lpstr>
      <vt:lpstr>Slide 66</vt:lpstr>
    </vt:vector>
  </TitlesOfParts>
  <Company>AZMPEU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AZMPEU</dc:creator>
  <cp:lastModifiedBy>mmusnjak</cp:lastModifiedBy>
  <cp:revision>454</cp:revision>
  <dcterms:created xsi:type="dcterms:W3CDTF">2008-04-23T06:49:05Z</dcterms:created>
  <dcterms:modified xsi:type="dcterms:W3CDTF">2009-12-22T08:51:56Z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